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78" r:id="rId7"/>
    <p:sldId id="261" r:id="rId8"/>
    <p:sldId id="279" r:id="rId9"/>
    <p:sldId id="263" r:id="rId10"/>
    <p:sldId id="262" r:id="rId11"/>
    <p:sldId id="277" r:id="rId12"/>
    <p:sldId id="272" r:id="rId13"/>
    <p:sldId id="269" r:id="rId14"/>
    <p:sldId id="271" r:id="rId15"/>
    <p:sldId id="274"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4D2B3"/>
    <a:srgbClr val="00416E"/>
    <a:srgbClr val="549666"/>
    <a:srgbClr val="008C9B"/>
    <a:srgbClr val="B6DAD3"/>
    <a:srgbClr val="FEF4CE"/>
    <a:srgbClr val="009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6307" autoAdjust="0"/>
  </p:normalViewPr>
  <p:slideViewPr>
    <p:cSldViewPr snapToGrid="0">
      <p:cViewPr varScale="1">
        <p:scale>
          <a:sx n="74" d="100"/>
          <a:sy n="74" d="100"/>
        </p:scale>
        <p:origin x="105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8D283-512B-464F-AE5B-CA7488654B2E}" type="datetimeFigureOut">
              <a:rPr lang="nl-NL" smtClean="0"/>
              <a:t>15-11-2023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BFDE6-57A0-4D62-930D-7B579A14089C}" type="slidenum">
              <a:rPr lang="nl-NL" smtClean="0"/>
              <a:t>‹nr.›</a:t>
            </a:fld>
            <a:endParaRPr lang="nl-NL"/>
          </a:p>
        </p:txBody>
      </p:sp>
    </p:spTree>
    <p:extLst>
      <p:ext uri="{BB962C8B-B14F-4D97-AF65-F5344CB8AC3E}">
        <p14:creationId xmlns:p14="http://schemas.microsoft.com/office/powerpoint/2010/main" val="379450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Vervanging KNMI’14 </a:t>
            </a:r>
          </a:p>
        </p:txBody>
      </p:sp>
      <p:sp>
        <p:nvSpPr>
          <p:cNvPr id="4" name="Tijdelijke aanduiding voor dianummer 3"/>
          <p:cNvSpPr>
            <a:spLocks noGrp="1"/>
          </p:cNvSpPr>
          <p:nvPr>
            <p:ph type="sldNum" sz="quarter" idx="5"/>
          </p:nvPr>
        </p:nvSpPr>
        <p:spPr/>
        <p:txBody>
          <a:bodyPr/>
          <a:lstStyle/>
          <a:p>
            <a:fld id="{135BFDE6-57A0-4D62-930D-7B579A14089C}" type="slidenum">
              <a:rPr lang="nl-NL" smtClean="0"/>
              <a:t>1</a:t>
            </a:fld>
            <a:endParaRPr lang="nl-NL"/>
          </a:p>
        </p:txBody>
      </p:sp>
    </p:spTree>
    <p:extLst>
      <p:ext uri="{BB962C8B-B14F-4D97-AF65-F5344CB8AC3E}">
        <p14:creationId xmlns:p14="http://schemas.microsoft.com/office/powerpoint/2010/main" val="316657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Moeten we niet eerst een inventarisatie doen op hoeveel mensen/ gemeenten de atlas gebruiken?</a:t>
            </a:r>
          </a:p>
          <a:p>
            <a:r>
              <a:rPr lang="nl-NL" dirty="0"/>
              <a:t>Wachten we totdat de landelijke klimaateffectatlas wordt aangepast?</a:t>
            </a:r>
          </a:p>
          <a:p>
            <a:endParaRPr lang="nl-NL" dirty="0"/>
          </a:p>
        </p:txBody>
      </p:sp>
      <p:sp>
        <p:nvSpPr>
          <p:cNvPr id="4" name="Tijdelijke aanduiding voor dianummer 3"/>
          <p:cNvSpPr>
            <a:spLocks noGrp="1"/>
          </p:cNvSpPr>
          <p:nvPr>
            <p:ph type="sldNum" sz="quarter" idx="5"/>
          </p:nvPr>
        </p:nvSpPr>
        <p:spPr/>
        <p:txBody>
          <a:bodyPr/>
          <a:lstStyle/>
          <a:p>
            <a:fld id="{135BFDE6-57A0-4D62-930D-7B579A14089C}" type="slidenum">
              <a:rPr lang="nl-NL" smtClean="0"/>
              <a:t>11</a:t>
            </a:fld>
            <a:endParaRPr lang="nl-NL"/>
          </a:p>
        </p:txBody>
      </p:sp>
    </p:spTree>
    <p:extLst>
      <p:ext uri="{BB962C8B-B14F-4D97-AF65-F5344CB8AC3E}">
        <p14:creationId xmlns:p14="http://schemas.microsoft.com/office/powerpoint/2010/main" val="2253208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moeten dus ook lokaal aan de slag!</a:t>
            </a:r>
          </a:p>
        </p:txBody>
      </p:sp>
      <p:sp>
        <p:nvSpPr>
          <p:cNvPr id="4" name="Tijdelijke aanduiding voor dianummer 3"/>
          <p:cNvSpPr>
            <a:spLocks noGrp="1"/>
          </p:cNvSpPr>
          <p:nvPr>
            <p:ph type="sldNum" sz="quarter" idx="5"/>
          </p:nvPr>
        </p:nvSpPr>
        <p:spPr/>
        <p:txBody>
          <a:bodyPr/>
          <a:lstStyle/>
          <a:p>
            <a:fld id="{135BFDE6-57A0-4D62-930D-7B579A14089C}" type="slidenum">
              <a:rPr lang="nl-NL" smtClean="0"/>
              <a:t>12</a:t>
            </a:fld>
            <a:endParaRPr lang="nl-NL"/>
          </a:p>
        </p:txBody>
      </p:sp>
    </p:spTree>
    <p:extLst>
      <p:ext uri="{BB962C8B-B14F-4D97-AF65-F5344CB8AC3E}">
        <p14:creationId xmlns:p14="http://schemas.microsoft.com/office/powerpoint/2010/main" val="2616379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scenario’s uit ‘14 indirect gekoppeld aan CO2. ‘23 zijn direct gekoppeld aan CO2 en passen daarom beter in het klimaatbeleid.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mate waarin ons klimaat zal veranderen, hangt af van de hoeveelheid broeikasgassen die nog zal worden uitgestoten en de gevoeligheid van het klimaatsysteem. Daarvoor kiezen we twee scenario’s: • Hoge uitstootscenario (aangeduid met hoofdletter ‘H’) waarin de uitstoot in gelijke mate blijft toenemen tot 2080 en daarna afvlakt. De mondiale opwarming rond 2100 is dan 4,9°C1 voor de beste schatting van klimaatgevoeligheid. • Lage uitstootscenario (aangeduid met hoofdletter ‘L’) waarin de uitstoot snel wordt verminderd en broeikasgassen worden verwijderd uit de atmosfeer, in lijn met het Klimaatakkoord van Parijs om de mondiale opwarming tot ruim onder de 2°C te beperken. De mondiale opwarming rond 2100 is dan 1,7°C.</a:t>
            </a:r>
          </a:p>
          <a:p>
            <a:endParaRPr lang="nl-NL" dirty="0"/>
          </a:p>
          <a:p>
            <a:r>
              <a:rPr lang="nl-NL" dirty="0"/>
              <a:t>Het volgende punt is dat de hoge en lage uitstoot scenario’s zijn opgesplitst in een verdrogend en </a:t>
            </a:r>
            <a:r>
              <a:rPr lang="nl-NL" dirty="0" err="1"/>
              <a:t>vernattend</a:t>
            </a:r>
            <a:r>
              <a:rPr lang="nl-NL" dirty="0"/>
              <a:t> klimaat. Dit kan verwarrend klinken want </a:t>
            </a:r>
            <a:r>
              <a:rPr lang="nl-NL" dirty="0" err="1"/>
              <a:t>vernattend</a:t>
            </a:r>
            <a:r>
              <a:rPr lang="nl-NL" dirty="0"/>
              <a:t> betekent niet dat het in dat scenario alleen maar gaat regenen in alle seizoenen, want uit alle scenario’s blijkt dat de verwachting is dat het in alle zomers juist droger wordt. </a:t>
            </a:r>
          </a:p>
          <a:p>
            <a:r>
              <a:rPr lang="nl-NL" dirty="0"/>
              <a:t>Verdere opwarming betekent hoe dan ook dat de Nederlandse zomers droger en de winters natter worden. Voor de mate waarin geven klimaatmodellen verschillende uitkomsten. Om die te laten zien hebben we per uitstootscenario de volgende twee varianten: • een ‘nat’ scenario (aangeduid met de letter ‘n’) waarin de winters sterk </a:t>
            </a:r>
            <a:r>
              <a:rPr lang="nl-NL" dirty="0" err="1"/>
              <a:t>vernatten</a:t>
            </a:r>
            <a:r>
              <a:rPr lang="nl-NL" dirty="0"/>
              <a:t> en de zomers licht verdrogen. • een ‘droog’ scenario (aangeduid met de letter ‘d’) waarin de winters licht </a:t>
            </a:r>
            <a:r>
              <a:rPr lang="nl-NL" dirty="0" err="1"/>
              <a:t>vernatten</a:t>
            </a:r>
            <a:r>
              <a:rPr lang="nl-NL" dirty="0"/>
              <a:t> en de zomers sterk verdrogen. </a:t>
            </a:r>
          </a:p>
        </p:txBody>
      </p:sp>
      <p:sp>
        <p:nvSpPr>
          <p:cNvPr id="4" name="Tijdelijke aanduiding voor dianummer 3"/>
          <p:cNvSpPr>
            <a:spLocks noGrp="1"/>
          </p:cNvSpPr>
          <p:nvPr>
            <p:ph type="sldNum" sz="quarter" idx="5"/>
          </p:nvPr>
        </p:nvSpPr>
        <p:spPr/>
        <p:txBody>
          <a:bodyPr/>
          <a:lstStyle/>
          <a:p>
            <a:fld id="{135BFDE6-57A0-4D62-930D-7B579A14089C}" type="slidenum">
              <a:rPr lang="nl-NL" smtClean="0"/>
              <a:t>2</a:t>
            </a:fld>
            <a:endParaRPr lang="nl-NL"/>
          </a:p>
        </p:txBody>
      </p:sp>
    </p:spTree>
    <p:extLst>
      <p:ext uri="{BB962C8B-B14F-4D97-AF65-F5344CB8AC3E}">
        <p14:creationId xmlns:p14="http://schemas.microsoft.com/office/powerpoint/2010/main" val="1852172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Lage uitstoot veel minder consequenties als een hoog scenario</a:t>
            </a:r>
          </a:p>
          <a:p>
            <a:endParaRPr lang="nl-NL" dirty="0"/>
          </a:p>
        </p:txBody>
      </p:sp>
      <p:sp>
        <p:nvSpPr>
          <p:cNvPr id="4" name="Tijdelijke aanduiding voor dianummer 3"/>
          <p:cNvSpPr>
            <a:spLocks noGrp="1"/>
          </p:cNvSpPr>
          <p:nvPr>
            <p:ph type="sldNum" sz="quarter" idx="5"/>
          </p:nvPr>
        </p:nvSpPr>
        <p:spPr/>
        <p:txBody>
          <a:bodyPr/>
          <a:lstStyle/>
          <a:p>
            <a:fld id="{135BFDE6-57A0-4D62-930D-7B579A14089C}" type="slidenum">
              <a:rPr lang="nl-NL" smtClean="0"/>
              <a:t>3</a:t>
            </a:fld>
            <a:endParaRPr lang="nl-NL"/>
          </a:p>
        </p:txBody>
      </p:sp>
    </p:spTree>
    <p:extLst>
      <p:ext uri="{BB962C8B-B14F-4D97-AF65-F5344CB8AC3E}">
        <p14:creationId xmlns:p14="http://schemas.microsoft.com/office/powerpoint/2010/main" val="180637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Klimaat is nu al veranderd en dat merken we aan de toename van extremen. Doordat het klimaat onverminderd doorgaat met veranderen nemen extremen ook verder toe.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Paar extremen uitlichten, vooral die met getallen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Plaatje: </a:t>
            </a:r>
            <a:r>
              <a:rPr lang="nl-NL" sz="1200" dirty="0">
                <a:solidFill>
                  <a:schemeClr val="bg1"/>
                </a:solidFill>
              </a:rPr>
              <a:t>‘De kans op (extreme) droogte neemt toe, met name in het hoge uitstootscenario, droog (</a:t>
            </a:r>
            <a:r>
              <a:rPr lang="nl-NL" sz="1200" dirty="0" err="1">
                <a:solidFill>
                  <a:schemeClr val="bg1"/>
                </a:solidFill>
              </a:rPr>
              <a:t>Hd</a:t>
            </a:r>
            <a:r>
              <a:rPr lang="nl-NL" sz="1200" dirty="0">
                <a:solidFill>
                  <a:schemeClr val="bg1"/>
                </a:solidFill>
              </a:rPr>
              <a:t>)’</a:t>
            </a:r>
          </a:p>
          <a:p>
            <a:endParaRPr lang="nl-NL" dirty="0"/>
          </a:p>
        </p:txBody>
      </p:sp>
      <p:sp>
        <p:nvSpPr>
          <p:cNvPr id="4" name="Tijdelijke aanduiding voor dianummer 3"/>
          <p:cNvSpPr>
            <a:spLocks noGrp="1"/>
          </p:cNvSpPr>
          <p:nvPr>
            <p:ph type="sldNum" sz="quarter" idx="5"/>
          </p:nvPr>
        </p:nvSpPr>
        <p:spPr/>
        <p:txBody>
          <a:bodyPr/>
          <a:lstStyle/>
          <a:p>
            <a:fld id="{135BFDE6-57A0-4D62-930D-7B579A14089C}" type="slidenum">
              <a:rPr lang="nl-NL" smtClean="0"/>
              <a:t>4</a:t>
            </a:fld>
            <a:endParaRPr lang="nl-NL"/>
          </a:p>
        </p:txBody>
      </p:sp>
    </p:spTree>
    <p:extLst>
      <p:ext uri="{BB962C8B-B14F-4D97-AF65-F5344CB8AC3E}">
        <p14:creationId xmlns:p14="http://schemas.microsoft.com/office/powerpoint/2010/main" val="144874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Klimaat is nu al veranderd en dat merken we aan de toename van extremen. Doordat het klimaat onverminderd doorgaat met veranderen nemen extremen ook verder toe.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Paar extremen uitlichten, vooral die met getallen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Plaatje: </a:t>
            </a:r>
            <a:r>
              <a:rPr lang="nl-NL" sz="1200" dirty="0">
                <a:solidFill>
                  <a:schemeClr val="bg1"/>
                </a:solidFill>
              </a:rPr>
              <a:t>‘De kans op (extreme) droogte neemt toe, met name in het hoge uitstootscenario, droog (</a:t>
            </a:r>
            <a:r>
              <a:rPr lang="nl-NL" sz="1200" dirty="0" err="1">
                <a:solidFill>
                  <a:schemeClr val="bg1"/>
                </a:solidFill>
              </a:rPr>
              <a:t>Hd</a:t>
            </a:r>
            <a:r>
              <a:rPr lang="nl-NL" sz="1200" dirty="0">
                <a:solidFill>
                  <a:schemeClr val="bg1"/>
                </a:solidFill>
              </a:rPr>
              <a:t>)’</a:t>
            </a:r>
          </a:p>
          <a:p>
            <a:endParaRPr lang="nl-NL" dirty="0"/>
          </a:p>
        </p:txBody>
      </p:sp>
      <p:sp>
        <p:nvSpPr>
          <p:cNvPr id="4" name="Tijdelijke aanduiding voor dianummer 3"/>
          <p:cNvSpPr>
            <a:spLocks noGrp="1"/>
          </p:cNvSpPr>
          <p:nvPr>
            <p:ph type="sldNum" sz="quarter" idx="5"/>
          </p:nvPr>
        </p:nvSpPr>
        <p:spPr/>
        <p:txBody>
          <a:bodyPr/>
          <a:lstStyle/>
          <a:p>
            <a:fld id="{135BFDE6-57A0-4D62-930D-7B579A14089C}" type="slidenum">
              <a:rPr lang="nl-NL" smtClean="0"/>
              <a:t>5</a:t>
            </a:fld>
            <a:endParaRPr lang="nl-NL"/>
          </a:p>
        </p:txBody>
      </p:sp>
    </p:spTree>
    <p:extLst>
      <p:ext uri="{BB962C8B-B14F-4D97-AF65-F5344CB8AC3E}">
        <p14:creationId xmlns:p14="http://schemas.microsoft.com/office/powerpoint/2010/main" val="1285947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Paar uitlichten</a:t>
            </a:r>
          </a:p>
        </p:txBody>
      </p:sp>
      <p:sp>
        <p:nvSpPr>
          <p:cNvPr id="4" name="Tijdelijke aanduiding voor dianummer 3"/>
          <p:cNvSpPr>
            <a:spLocks noGrp="1"/>
          </p:cNvSpPr>
          <p:nvPr>
            <p:ph type="sldNum" sz="quarter" idx="5"/>
          </p:nvPr>
        </p:nvSpPr>
        <p:spPr/>
        <p:txBody>
          <a:bodyPr/>
          <a:lstStyle/>
          <a:p>
            <a:fld id="{135BFDE6-57A0-4D62-930D-7B579A14089C}" type="slidenum">
              <a:rPr lang="nl-NL" smtClean="0"/>
              <a:t>6</a:t>
            </a:fld>
            <a:endParaRPr lang="nl-NL"/>
          </a:p>
        </p:txBody>
      </p:sp>
    </p:spTree>
    <p:extLst>
      <p:ext uri="{BB962C8B-B14F-4D97-AF65-F5344CB8AC3E}">
        <p14:creationId xmlns:p14="http://schemas.microsoft.com/office/powerpoint/2010/main" val="226553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 gevolgen heeft dat voor ons gebied?</a:t>
            </a:r>
          </a:p>
          <a:p>
            <a:r>
              <a:rPr lang="nl-NL" dirty="0"/>
              <a:t>Weten jullie nog meer aanvullingen?</a:t>
            </a:r>
          </a:p>
          <a:p>
            <a:endParaRPr lang="nl-NL" dirty="0"/>
          </a:p>
          <a:p>
            <a:r>
              <a:rPr lang="nl-NL" dirty="0"/>
              <a:t>Tijdens buien meer kans op valwinden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r>
              <a:rPr lang="nl-NL" sz="1200" dirty="0">
                <a:solidFill>
                  <a:schemeClr val="bg1">
                    <a:lumMod val="85000"/>
                  </a:schemeClr>
                </a:solidFill>
                <a:latin typeface="Calibri" panose="020F0502020204030204" pitchFamily="34" charset="0"/>
                <a:ea typeface="Times New Roman" panose="02020603050405020304" pitchFamily="18" charset="0"/>
              </a:rPr>
              <a:t>B</a:t>
            </a:r>
            <a:r>
              <a:rPr lang="nl-NL" sz="1200" dirty="0">
                <a:solidFill>
                  <a:schemeClr val="bg1">
                    <a:lumMod val="85000"/>
                  </a:schemeClr>
                </a:solidFill>
                <a:effectLst/>
                <a:latin typeface="Calibri" panose="020F0502020204030204" pitchFamily="34" charset="0"/>
                <a:ea typeface="Times New Roman" panose="02020603050405020304" pitchFamily="18" charset="0"/>
              </a:rPr>
              <a:t>elang van hitteplannen voor het stedelijk gebied en voor vitale en kwetsbare functies. Preventie, meer cool-inrichten van openbare ruimte en toepassen van hittebestendige gebouwen.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chemeClr val="bg1">
                  <a:lumMod val="85000"/>
                </a:schemeClr>
              </a:solidFill>
              <a:effectLst/>
              <a:latin typeface="Calibri" panose="020F0502020204030204" pitchFamily="34" charset="0"/>
              <a:ea typeface="Times New Roman" panose="02020603050405020304" pitchFamily="18" charset="0"/>
            </a:endParaRPr>
          </a:p>
          <a:p>
            <a:pPr marL="0" lvl="0" indent="0">
              <a:buFont typeface="Calibri" panose="020F0502020204030204" pitchFamily="34" charset="0"/>
              <a:buNone/>
            </a:pPr>
            <a:r>
              <a:rPr lang="nl-NL" sz="1800" dirty="0">
                <a:effectLst/>
                <a:latin typeface="Calibri" panose="020F0502020204030204" pitchFamily="34" charset="0"/>
                <a:ea typeface="Times New Roman" panose="02020603050405020304" pitchFamily="18" charset="0"/>
              </a:rPr>
              <a:t>Meer drogere periode door gemiddelde warmere zomers en minder neerslag in de zomer = </a:t>
            </a:r>
          </a:p>
          <a:p>
            <a:pPr marL="0" lvl="0" indent="0">
              <a:buFont typeface="Calibri" panose="020F0502020204030204" pitchFamily="34" charset="0"/>
              <a:buNone/>
            </a:pPr>
            <a:r>
              <a:rPr lang="nl-NL" sz="1800" dirty="0">
                <a:effectLst/>
                <a:latin typeface="Calibri" panose="020F0502020204030204" pitchFamily="34" charset="0"/>
                <a:ea typeface="Times New Roman" panose="02020603050405020304" pitchFamily="18" charset="0"/>
              </a:rPr>
              <a:t>- versnelde uitdroging van onze hoge zandgronden. De omgang met waterschaarste is een van de </a:t>
            </a:r>
            <a:r>
              <a:rPr lang="nl-NL" sz="1800" dirty="0" err="1">
                <a:effectLst/>
                <a:latin typeface="Calibri" panose="020F0502020204030204" pitchFamily="34" charset="0"/>
                <a:ea typeface="Times New Roman" panose="02020603050405020304" pitchFamily="18" charset="0"/>
              </a:rPr>
              <a:t>balngrijkste</a:t>
            </a:r>
            <a:r>
              <a:rPr lang="nl-NL" sz="1800" dirty="0">
                <a:effectLst/>
                <a:latin typeface="Calibri" panose="020F0502020204030204" pitchFamily="34" charset="0"/>
                <a:ea typeface="Times New Roman" panose="02020603050405020304" pitchFamily="18" charset="0"/>
              </a:rPr>
              <a:t> uitdagingen blijkt uit de nieuwe scenario’s. Er ontstaat sneller dan we eerder al dachten een zoetwatertekort voor natuur, landbouw, industrie en overige. We moeten kwetsbaarheid verminderen (buffers /waterreserves, andere gewassen, sturen op onttrekkingen en sproeien, particulieren/tuinbezitters oproepen voor aanleg van eigen watervoorraden, ed.)</a:t>
            </a:r>
            <a:endParaRPr lang="nl-NL" sz="1800" dirty="0">
              <a:effectLst/>
              <a:latin typeface="Calibri" panose="020F0502020204030204" pitchFamily="34" charset="0"/>
              <a:ea typeface="Calibri" panose="020F0502020204030204" pitchFamily="34" charset="0"/>
            </a:endParaRPr>
          </a:p>
          <a:p>
            <a:pPr marL="0" lvl="0" indent="0">
              <a:buFont typeface="Calibri" panose="020F0502020204030204" pitchFamily="34" charset="0"/>
              <a:buNone/>
            </a:pPr>
            <a:r>
              <a:rPr lang="nl-NL" sz="1800" dirty="0">
                <a:effectLst/>
                <a:latin typeface="Calibri" panose="020F0502020204030204" pitchFamily="34" charset="0"/>
                <a:ea typeface="Times New Roman" panose="02020603050405020304" pitchFamily="18" charset="0"/>
              </a:rPr>
              <a:t>- Dat heeft meer risico op schade voor zowel het landelijk gebied en onze natuur, als ook in de stedelijke omgeving (schade aan </a:t>
            </a:r>
            <a:r>
              <a:rPr lang="nl-NL" sz="1800" dirty="0" err="1">
                <a:effectLst/>
                <a:latin typeface="Calibri" panose="020F0502020204030204" pitchFamily="34" charset="0"/>
                <a:ea typeface="Times New Roman" panose="02020603050405020304" pitchFamily="18" charset="0"/>
              </a:rPr>
              <a:t>groenzone’s</a:t>
            </a:r>
            <a:r>
              <a:rPr lang="nl-NL" sz="1800" dirty="0">
                <a:effectLst/>
                <a:latin typeface="Calibri" panose="020F0502020204030204" pitchFamily="34" charset="0"/>
                <a:ea typeface="Times New Roman" panose="02020603050405020304" pitchFamily="18" charset="0"/>
              </a:rPr>
              <a:t>, parken, meer kans op blauwalg, etc.). </a:t>
            </a:r>
          </a:p>
          <a:p>
            <a:pPr marL="0" lvl="0" indent="0">
              <a:buFont typeface="Calibri" panose="020F0502020204030204" pitchFamily="34" charset="0"/>
              <a:buNone/>
            </a:pPr>
            <a:r>
              <a:rPr lang="nl-NL" sz="1800" dirty="0">
                <a:effectLst/>
                <a:latin typeface="Calibri" panose="020F0502020204030204" pitchFamily="34" charset="0"/>
                <a:ea typeface="Calibri" panose="020F0502020204030204" pitchFamily="34" charset="0"/>
              </a:rPr>
              <a:t>- verder is er geen beleid voor bestrijding en preventie van natuurbranden. Terwijl deze wel toenemen in aantal intensiteit en duur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chemeClr val="bg1">
                  <a:lumMod val="85000"/>
                </a:schemeClr>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1">
                    <a:lumMod val="85000"/>
                  </a:schemeClr>
                </a:solidFill>
                <a:effectLst/>
                <a:latin typeface="Calibri" panose="020F0502020204030204" pitchFamily="34" charset="0"/>
                <a:ea typeface="Times New Roman" panose="02020603050405020304" pitchFamily="18" charset="0"/>
              </a:rPr>
              <a:t>- VRU komt in 2024 met lijst van vitale en kwetsbare functies (objecten en personen). Elke gemeente zal dit lokaal moeten bespreken met de Veiligheidsdriehoek, maar ook met Beheer leefomgeving en RO. Toevoeging aan stresstest en risicodialogen.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chemeClr val="bg1">
                  <a:lumMod val="85000"/>
                </a:schemeClr>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1">
                    <a:lumMod val="85000"/>
                  </a:schemeClr>
                </a:solidFill>
                <a:effectLst/>
                <a:latin typeface="Calibri" panose="020F0502020204030204" pitchFamily="34" charset="0"/>
                <a:ea typeface="Times New Roman" panose="02020603050405020304" pitchFamily="18" charset="0"/>
              </a:rPr>
              <a:t>Toename hitte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1">
                    <a:lumMod val="85000"/>
                  </a:schemeClr>
                </a:solidFill>
                <a:effectLst/>
                <a:latin typeface="Calibri" panose="020F0502020204030204" pitchFamily="34" charset="0"/>
                <a:ea typeface="Times New Roman" panose="02020603050405020304" pitchFamily="18" charset="0"/>
              </a:rPr>
              <a:t>- </a:t>
            </a:r>
            <a:r>
              <a:rPr lang="nl-NL" sz="1200" i="1" dirty="0">
                <a:solidFill>
                  <a:schemeClr val="bg1"/>
                </a:solidFill>
                <a:latin typeface="Calibri" panose="020F0502020204030204" pitchFamily="34" charset="0"/>
              </a:rPr>
              <a:t>Door temperatuurstijging wordt het oppervlaktewater minder geschikt voor drinkwaterproductie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solidFill>
                  <a:schemeClr val="bg1"/>
                </a:solidFill>
                <a:latin typeface="Calibri" panose="020F0502020204030204" pitchFamily="34" charset="0"/>
              </a:rPr>
              <a:t>- Hitte aanpak moeten we samen oppakken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solidFill>
                  <a:schemeClr val="bg1"/>
                </a:solidFill>
                <a:latin typeface="Calibri" panose="020F0502020204030204" pitchFamily="34" charset="0"/>
              </a:rPr>
              <a:t>- Kans op huidkanker blijft toenemen doordat bescherming door wolken afneemt en mensen vaker zomers gekleed gaan door de hoge temperaturen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chemeClr val="bg1">
                  <a:lumMod val="85000"/>
                </a:schemeClr>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1">
                    <a:lumMod val="85000"/>
                  </a:schemeClr>
                </a:solidFill>
                <a:effectLst/>
                <a:latin typeface="Calibri" panose="020F0502020204030204" pitchFamily="34" charset="0"/>
                <a:ea typeface="Times New Roman" panose="02020603050405020304" pitchFamily="18" charset="0"/>
              </a:rPr>
              <a:t>Buien en nattere winters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solidFill>
                  <a:schemeClr val="bg1"/>
                </a:solidFill>
              </a:rPr>
              <a:t>- Ook weer in de nieuwe scenario’s is terug te zien dat het vaker en heviger gaat regenen wat zorgt voor meer kans op wateroverlast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chemeClr val="bg1">
                  <a:lumMod val="85000"/>
                </a:schemeClr>
              </a:solidFill>
              <a:effectLst/>
              <a:latin typeface="Calibri" panose="020F0502020204030204" pitchFamily="34" charset="0"/>
              <a:ea typeface="Times New Roman" panose="02020603050405020304" pitchFamily="18" charset="0"/>
            </a:endParaRPr>
          </a:p>
          <a:p>
            <a:r>
              <a:rPr lang="nl-NL" dirty="0"/>
              <a:t>Informatie </a:t>
            </a:r>
          </a:p>
          <a:p>
            <a:r>
              <a:rPr lang="nl-NL" dirty="0"/>
              <a:t>! </a:t>
            </a:r>
            <a:r>
              <a:rPr lang="nl-NL" sz="1200" dirty="0">
                <a:solidFill>
                  <a:schemeClr val="bg1">
                    <a:lumMod val="85000"/>
                  </a:schemeClr>
                </a:solidFill>
              </a:rPr>
              <a:t>VRU komt in 2024 met lijst van vitale en kwetsbare functies (objecten en personen). Elke gemeente zal dit lokaal moeten bespreken met de Veiligheidsdriehoek, maar ook met Beheer leefomgeving en RO. Toevoeging aan stresstest en risicodialogen.</a:t>
            </a:r>
          </a:p>
          <a:p>
            <a:endParaRPr lang="nl-NL" dirty="0"/>
          </a:p>
          <a:p>
            <a:r>
              <a:rPr lang="nl-NL" dirty="0"/>
              <a:t>Er komen ook vragen op als</a:t>
            </a:r>
            <a:endParaRPr lang="nl-NL" sz="1200" dirty="0">
              <a:solidFill>
                <a:schemeClr val="bg1">
                  <a:lumMod val="85000"/>
                </a:schemeClr>
              </a:solidFill>
            </a:endParaRPr>
          </a:p>
          <a:p>
            <a:r>
              <a:rPr lang="nl-NL" sz="1200" dirty="0">
                <a:solidFill>
                  <a:schemeClr val="bg1">
                    <a:lumMod val="85000"/>
                  </a:schemeClr>
                </a:solidFill>
              </a:rPr>
              <a:t>*Hoe is het effect op de grondwaterstanden in de vallei en op de flanken en kweldruk? = meer mogelijkheden voor sturing van het lokale grondwaterniveau?</a:t>
            </a:r>
          </a:p>
          <a:p>
            <a:r>
              <a:rPr lang="nl-NL" sz="1200" b="1" dirty="0">
                <a:solidFill>
                  <a:schemeClr val="bg1">
                    <a:lumMod val="85000"/>
                  </a:schemeClr>
                </a:solidFill>
              </a:rPr>
              <a:t>Waarschijnlijk is dit lang niet allemaal nieuw </a:t>
            </a:r>
          </a:p>
          <a:p>
            <a:endParaRPr lang="nl-NL" dirty="0"/>
          </a:p>
        </p:txBody>
      </p:sp>
      <p:sp>
        <p:nvSpPr>
          <p:cNvPr id="4" name="Tijdelijke aanduiding voor dianummer 3"/>
          <p:cNvSpPr>
            <a:spLocks noGrp="1"/>
          </p:cNvSpPr>
          <p:nvPr>
            <p:ph type="sldNum" sz="quarter" idx="5"/>
          </p:nvPr>
        </p:nvSpPr>
        <p:spPr/>
        <p:txBody>
          <a:bodyPr/>
          <a:lstStyle/>
          <a:p>
            <a:fld id="{135BFDE6-57A0-4D62-930D-7B579A14089C}" type="slidenum">
              <a:rPr lang="nl-NL" smtClean="0"/>
              <a:t>8</a:t>
            </a:fld>
            <a:endParaRPr lang="nl-NL"/>
          </a:p>
        </p:txBody>
      </p:sp>
    </p:spTree>
    <p:extLst>
      <p:ext uri="{BB962C8B-B14F-4D97-AF65-F5344CB8AC3E}">
        <p14:creationId xmlns:p14="http://schemas.microsoft.com/office/powerpoint/2010/main" val="357814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Afgelopen tijd zijn er signalen uit verschillende gemeenten dat ze graag zien dat het klimaateffectatlas wordt aangepast. </a:t>
            </a:r>
          </a:p>
          <a:p>
            <a:r>
              <a:rPr lang="nl-NL" dirty="0"/>
              <a:t>Namelijk gebaseerd op de oude scenario’s </a:t>
            </a:r>
          </a:p>
          <a:p>
            <a:endParaRPr lang="nl-NL" dirty="0"/>
          </a:p>
        </p:txBody>
      </p:sp>
      <p:sp>
        <p:nvSpPr>
          <p:cNvPr id="4" name="Tijdelijke aanduiding voor dianummer 3"/>
          <p:cNvSpPr>
            <a:spLocks noGrp="1"/>
          </p:cNvSpPr>
          <p:nvPr>
            <p:ph type="sldNum" sz="quarter" idx="5"/>
          </p:nvPr>
        </p:nvSpPr>
        <p:spPr/>
        <p:txBody>
          <a:bodyPr/>
          <a:lstStyle/>
          <a:p>
            <a:fld id="{135BFDE6-57A0-4D62-930D-7B579A14089C}" type="slidenum">
              <a:rPr lang="nl-NL" smtClean="0"/>
              <a:t>9</a:t>
            </a:fld>
            <a:endParaRPr lang="nl-NL"/>
          </a:p>
        </p:txBody>
      </p:sp>
    </p:spTree>
    <p:extLst>
      <p:ext uri="{BB962C8B-B14F-4D97-AF65-F5344CB8AC3E}">
        <p14:creationId xmlns:p14="http://schemas.microsoft.com/office/powerpoint/2010/main" val="328445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35BFDE6-57A0-4D62-930D-7B579A14089C}" type="slidenum">
              <a:rPr lang="nl-NL" smtClean="0"/>
              <a:t>10</a:t>
            </a:fld>
            <a:endParaRPr lang="nl-NL"/>
          </a:p>
        </p:txBody>
      </p:sp>
    </p:spTree>
    <p:extLst>
      <p:ext uri="{BB962C8B-B14F-4D97-AF65-F5344CB8AC3E}">
        <p14:creationId xmlns:p14="http://schemas.microsoft.com/office/powerpoint/2010/main" val="107785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B6244-9454-7FDB-AD25-BB1E80E2064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B63CBB3-6C5D-CEB4-77A4-B4E4316C5C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8FB5AB1-8496-77AA-C7F1-FA8BD7E96115}"/>
              </a:ext>
            </a:extLst>
          </p:cNvPr>
          <p:cNvSpPr>
            <a:spLocks noGrp="1"/>
          </p:cNvSpPr>
          <p:nvPr>
            <p:ph type="dt" sz="half" idx="10"/>
          </p:nvPr>
        </p:nvSpPr>
        <p:spPr/>
        <p:txBody>
          <a:bodyPr/>
          <a:lstStyle/>
          <a:p>
            <a:fld id="{7DB2C1D2-DAAF-4AD8-9E7A-EC1333F7C93D}"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9CED894E-6491-5C6E-E3AE-A6BCA3BC48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A5C05C-B0F0-ED77-3DBE-0D6982986869}"/>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249206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BC0B9-2D1F-24D7-7C5B-BCFDB946ABE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4639583-B65F-62A8-B0B8-894580EAF0E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C0C7FD-A227-ED43-8F61-D598C3FE736F}"/>
              </a:ext>
            </a:extLst>
          </p:cNvPr>
          <p:cNvSpPr>
            <a:spLocks noGrp="1"/>
          </p:cNvSpPr>
          <p:nvPr>
            <p:ph type="dt" sz="half" idx="10"/>
          </p:nvPr>
        </p:nvSpPr>
        <p:spPr/>
        <p:txBody>
          <a:bodyPr/>
          <a:lstStyle/>
          <a:p>
            <a:fld id="{7DB2C1D2-DAAF-4AD8-9E7A-EC1333F7C93D}"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AE7B678A-4085-27F5-99D5-833FC078EF6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2CDFB6-8C12-3D06-9C3E-FB49ED42291D}"/>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224937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9ACE7E4-6C1D-1602-D1B7-967CD66244C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9048D59-3744-9CC3-8179-5E3A908A6D1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A9FDBB2-99EA-DB46-8CFD-7206DC3BCB3A}"/>
              </a:ext>
            </a:extLst>
          </p:cNvPr>
          <p:cNvSpPr>
            <a:spLocks noGrp="1"/>
          </p:cNvSpPr>
          <p:nvPr>
            <p:ph type="dt" sz="half" idx="10"/>
          </p:nvPr>
        </p:nvSpPr>
        <p:spPr/>
        <p:txBody>
          <a:bodyPr/>
          <a:lstStyle/>
          <a:p>
            <a:fld id="{7DB2C1D2-DAAF-4AD8-9E7A-EC1333F7C93D}"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82EE674E-4071-2B40-627A-D5BCA920456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BF495F-A5CF-05D3-8AFF-4718210185CA}"/>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65734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1BBF1-CCBC-C822-DE61-8F0AD198720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02F6432-F3DA-0376-FA94-2C4EF276459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158C835-379D-4B1C-9237-64818609F331}"/>
              </a:ext>
            </a:extLst>
          </p:cNvPr>
          <p:cNvSpPr>
            <a:spLocks noGrp="1"/>
          </p:cNvSpPr>
          <p:nvPr>
            <p:ph type="dt" sz="half" idx="10"/>
          </p:nvPr>
        </p:nvSpPr>
        <p:spPr/>
        <p:txBody>
          <a:bodyPr/>
          <a:lstStyle/>
          <a:p>
            <a:fld id="{7DB2C1D2-DAAF-4AD8-9E7A-EC1333F7C93D}"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8FCE1796-456C-872B-30D8-11A75E383B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5AB00F-F153-0D8A-C85B-FBF76965E238}"/>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2180611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A471A-FF6C-9ADF-F4CB-AF52A2100D8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41784F0-623C-C1D4-8465-D12C60C7FC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EFCCBB1-8BC5-48C1-BC80-262BD680197E}"/>
              </a:ext>
            </a:extLst>
          </p:cNvPr>
          <p:cNvSpPr>
            <a:spLocks noGrp="1"/>
          </p:cNvSpPr>
          <p:nvPr>
            <p:ph type="dt" sz="half" idx="10"/>
          </p:nvPr>
        </p:nvSpPr>
        <p:spPr/>
        <p:txBody>
          <a:bodyPr/>
          <a:lstStyle/>
          <a:p>
            <a:fld id="{7DB2C1D2-DAAF-4AD8-9E7A-EC1333F7C93D}"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41CC6024-D20F-4AE4-DB0A-A1B4134CC1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2D1C95-E50E-5EC6-DDE9-390F4F39598C}"/>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289385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D8E27-6872-8D7C-2BC6-B0402A47449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8E78B0-FE86-E10F-5005-29EB962E55A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BAA987-A895-09D5-CF59-93CF151CA81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2B92570-F753-6ADF-02F8-B426CFA1124B}"/>
              </a:ext>
            </a:extLst>
          </p:cNvPr>
          <p:cNvSpPr>
            <a:spLocks noGrp="1"/>
          </p:cNvSpPr>
          <p:nvPr>
            <p:ph type="dt" sz="half" idx="10"/>
          </p:nvPr>
        </p:nvSpPr>
        <p:spPr/>
        <p:txBody>
          <a:bodyPr/>
          <a:lstStyle/>
          <a:p>
            <a:fld id="{7DB2C1D2-DAAF-4AD8-9E7A-EC1333F7C93D}" type="datetimeFigureOut">
              <a:rPr lang="nl-NL" smtClean="0"/>
              <a:t>15-11-2023</a:t>
            </a:fld>
            <a:endParaRPr lang="nl-NL"/>
          </a:p>
        </p:txBody>
      </p:sp>
      <p:sp>
        <p:nvSpPr>
          <p:cNvPr id="6" name="Tijdelijke aanduiding voor voettekst 5">
            <a:extLst>
              <a:ext uri="{FF2B5EF4-FFF2-40B4-BE49-F238E27FC236}">
                <a16:creationId xmlns:a16="http://schemas.microsoft.com/office/drawing/2014/main" id="{406DBA7C-6F95-216C-93AF-1BC5E675571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8422930-FC9B-A8D5-43E3-74F9E52E9E74}"/>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1118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63533-6FB2-C40E-6C1C-0CB3A90E6F4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C0B7A40-C0E0-4920-4F28-B7E4AE7A6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128B8F5-D397-51B9-DCD5-305695C2C5B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14B3AE1-7085-5264-C0E7-9995B6A086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D50EE7C-34C6-306A-014B-B5CE288248F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546B1E3-E13D-2478-C1F8-54F495CC224B}"/>
              </a:ext>
            </a:extLst>
          </p:cNvPr>
          <p:cNvSpPr>
            <a:spLocks noGrp="1"/>
          </p:cNvSpPr>
          <p:nvPr>
            <p:ph type="dt" sz="half" idx="10"/>
          </p:nvPr>
        </p:nvSpPr>
        <p:spPr/>
        <p:txBody>
          <a:bodyPr/>
          <a:lstStyle/>
          <a:p>
            <a:fld id="{7DB2C1D2-DAAF-4AD8-9E7A-EC1333F7C93D}" type="datetimeFigureOut">
              <a:rPr lang="nl-NL" smtClean="0"/>
              <a:t>15-11-2023</a:t>
            </a:fld>
            <a:endParaRPr lang="nl-NL"/>
          </a:p>
        </p:txBody>
      </p:sp>
      <p:sp>
        <p:nvSpPr>
          <p:cNvPr id="8" name="Tijdelijke aanduiding voor voettekst 7">
            <a:extLst>
              <a:ext uri="{FF2B5EF4-FFF2-40B4-BE49-F238E27FC236}">
                <a16:creationId xmlns:a16="http://schemas.microsoft.com/office/drawing/2014/main" id="{202373F3-CF74-8FED-E69A-0269D794AE9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20DF156-965C-D414-7BAE-4DC2F05DB4A3}"/>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417478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EE8A4-89CB-D86C-63C7-DAB08636C5F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C9E006A-7A22-264D-9B16-FF29F5339E26}"/>
              </a:ext>
            </a:extLst>
          </p:cNvPr>
          <p:cNvSpPr>
            <a:spLocks noGrp="1"/>
          </p:cNvSpPr>
          <p:nvPr>
            <p:ph type="dt" sz="half" idx="10"/>
          </p:nvPr>
        </p:nvSpPr>
        <p:spPr/>
        <p:txBody>
          <a:bodyPr/>
          <a:lstStyle/>
          <a:p>
            <a:fld id="{7DB2C1D2-DAAF-4AD8-9E7A-EC1333F7C93D}" type="datetimeFigureOut">
              <a:rPr lang="nl-NL" smtClean="0"/>
              <a:t>15-11-2023</a:t>
            </a:fld>
            <a:endParaRPr lang="nl-NL"/>
          </a:p>
        </p:txBody>
      </p:sp>
      <p:sp>
        <p:nvSpPr>
          <p:cNvPr id="4" name="Tijdelijke aanduiding voor voettekst 3">
            <a:extLst>
              <a:ext uri="{FF2B5EF4-FFF2-40B4-BE49-F238E27FC236}">
                <a16:creationId xmlns:a16="http://schemas.microsoft.com/office/drawing/2014/main" id="{95F34B19-42CF-992C-7DDB-537A87D3794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CC86A53-75E5-2627-0263-3C1CBE81EE41}"/>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87135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AAC980F-B574-4A39-4E27-A9E2C74EC3EA}"/>
              </a:ext>
            </a:extLst>
          </p:cNvPr>
          <p:cNvSpPr>
            <a:spLocks noGrp="1"/>
          </p:cNvSpPr>
          <p:nvPr>
            <p:ph type="dt" sz="half" idx="10"/>
          </p:nvPr>
        </p:nvSpPr>
        <p:spPr/>
        <p:txBody>
          <a:bodyPr/>
          <a:lstStyle/>
          <a:p>
            <a:fld id="{7DB2C1D2-DAAF-4AD8-9E7A-EC1333F7C93D}" type="datetimeFigureOut">
              <a:rPr lang="nl-NL" smtClean="0"/>
              <a:t>15-11-2023</a:t>
            </a:fld>
            <a:endParaRPr lang="nl-NL"/>
          </a:p>
        </p:txBody>
      </p:sp>
      <p:sp>
        <p:nvSpPr>
          <p:cNvPr id="3" name="Tijdelijke aanduiding voor voettekst 2">
            <a:extLst>
              <a:ext uri="{FF2B5EF4-FFF2-40B4-BE49-F238E27FC236}">
                <a16:creationId xmlns:a16="http://schemas.microsoft.com/office/drawing/2014/main" id="{402C969F-C84C-9DD2-A3E1-282F0EF38B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918387D-EA6F-E9C5-D351-98BD4486B36D}"/>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172409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219EF-FD45-9E76-22BC-8BE0EFA188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5E85297-90B4-7EAF-45CA-613B83A652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13C36BE-68CA-4D35-E8F3-1D30B3A0A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CEA6353-CF89-169A-3D54-5E8C43104B67}"/>
              </a:ext>
            </a:extLst>
          </p:cNvPr>
          <p:cNvSpPr>
            <a:spLocks noGrp="1"/>
          </p:cNvSpPr>
          <p:nvPr>
            <p:ph type="dt" sz="half" idx="10"/>
          </p:nvPr>
        </p:nvSpPr>
        <p:spPr/>
        <p:txBody>
          <a:bodyPr/>
          <a:lstStyle/>
          <a:p>
            <a:fld id="{7DB2C1D2-DAAF-4AD8-9E7A-EC1333F7C93D}" type="datetimeFigureOut">
              <a:rPr lang="nl-NL" smtClean="0"/>
              <a:t>15-11-2023</a:t>
            </a:fld>
            <a:endParaRPr lang="nl-NL"/>
          </a:p>
        </p:txBody>
      </p:sp>
      <p:sp>
        <p:nvSpPr>
          <p:cNvPr id="6" name="Tijdelijke aanduiding voor voettekst 5">
            <a:extLst>
              <a:ext uri="{FF2B5EF4-FFF2-40B4-BE49-F238E27FC236}">
                <a16:creationId xmlns:a16="http://schemas.microsoft.com/office/drawing/2014/main" id="{4EBEF10F-F263-FCBD-5AA5-D95EAE5A334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6EC26A-5403-9483-68F6-1BD5A0B6EFCF}"/>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301791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F61CE-39E4-7D99-6137-BAB7AA4795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5EFB87F-441C-1FA4-9B3F-6CABB4A6A3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DABC79F-020F-33B5-F8CA-5BEC4FBDB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7E8C182-E1CD-D920-8847-B72131A4458E}"/>
              </a:ext>
            </a:extLst>
          </p:cNvPr>
          <p:cNvSpPr>
            <a:spLocks noGrp="1"/>
          </p:cNvSpPr>
          <p:nvPr>
            <p:ph type="dt" sz="half" idx="10"/>
          </p:nvPr>
        </p:nvSpPr>
        <p:spPr/>
        <p:txBody>
          <a:bodyPr/>
          <a:lstStyle/>
          <a:p>
            <a:fld id="{7DB2C1D2-DAAF-4AD8-9E7A-EC1333F7C93D}" type="datetimeFigureOut">
              <a:rPr lang="nl-NL" smtClean="0"/>
              <a:t>15-11-2023</a:t>
            </a:fld>
            <a:endParaRPr lang="nl-NL"/>
          </a:p>
        </p:txBody>
      </p:sp>
      <p:sp>
        <p:nvSpPr>
          <p:cNvPr id="6" name="Tijdelijke aanduiding voor voettekst 5">
            <a:extLst>
              <a:ext uri="{FF2B5EF4-FFF2-40B4-BE49-F238E27FC236}">
                <a16:creationId xmlns:a16="http://schemas.microsoft.com/office/drawing/2014/main" id="{3E0E1EB0-2223-9A48-3986-AB622A303D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647D4D-382F-B5A9-7002-9FF82094C246}"/>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5754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E371E85-F492-C673-82DE-B34A27E59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7B26B9C-231A-162D-1B99-BD060F0667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2A5A17-FD2B-C7AB-CA78-44DF0AEEA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2C1D2-DAAF-4AD8-9E7A-EC1333F7C93D}"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D8358119-41D1-B56D-CB0C-B60672A0F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D906340-4B21-CB58-4A73-9EDDD025B1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A8B69-EC2B-4409-A8E0-F8427DB0EC7F}" type="slidenum">
              <a:rPr lang="nl-NL" smtClean="0"/>
              <a:t>‹nr.›</a:t>
            </a:fld>
            <a:endParaRPr lang="nl-NL"/>
          </a:p>
        </p:txBody>
      </p:sp>
    </p:spTree>
    <p:extLst>
      <p:ext uri="{BB962C8B-B14F-4D97-AF65-F5344CB8AC3E}">
        <p14:creationId xmlns:p14="http://schemas.microsoft.com/office/powerpoint/2010/main" val="2831412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3BFB1EAF-35D3-DC2C-8F3B-0A1D71178B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sp>
        <p:nvSpPr>
          <p:cNvPr id="2" name="Tekstvak 1">
            <a:extLst>
              <a:ext uri="{FF2B5EF4-FFF2-40B4-BE49-F238E27FC236}">
                <a16:creationId xmlns:a16="http://schemas.microsoft.com/office/drawing/2014/main" id="{F3BFD1E2-96D0-A454-6F57-B58EE6AA2F1A}"/>
              </a:ext>
            </a:extLst>
          </p:cNvPr>
          <p:cNvSpPr txBox="1"/>
          <p:nvPr/>
        </p:nvSpPr>
        <p:spPr>
          <a:xfrm>
            <a:off x="180975" y="4579094"/>
            <a:ext cx="9381010" cy="1200329"/>
          </a:xfrm>
          <a:prstGeom prst="rect">
            <a:avLst/>
          </a:prstGeom>
          <a:noFill/>
        </p:spPr>
        <p:txBody>
          <a:bodyPr wrap="square" rtlCol="0">
            <a:spAutoFit/>
          </a:bodyPr>
          <a:lstStyle/>
          <a:p>
            <a:r>
              <a:rPr lang="nl-NL" sz="4400" dirty="0">
                <a:solidFill>
                  <a:srgbClr val="FFFFFF"/>
                </a:solidFill>
                <a:latin typeface="+mj-lt"/>
              </a:rPr>
              <a:t>Nieuwe KNMI Klimaatscenario’s</a:t>
            </a:r>
          </a:p>
          <a:p>
            <a:r>
              <a:rPr lang="nl-NL" sz="1400" i="1" dirty="0">
                <a:solidFill>
                  <a:srgbClr val="FFFFFF"/>
                </a:solidFill>
                <a:latin typeface="+mj-lt"/>
              </a:rPr>
              <a:t>Platform Water Vallei en Eem </a:t>
            </a:r>
          </a:p>
          <a:p>
            <a:r>
              <a:rPr lang="nl-NL" sz="1400" i="1" dirty="0">
                <a:solidFill>
                  <a:srgbClr val="FFFFFF"/>
                </a:solidFill>
                <a:latin typeface="+mj-lt"/>
              </a:rPr>
              <a:t>November 2023</a:t>
            </a:r>
          </a:p>
        </p:txBody>
      </p:sp>
      <p:pic>
        <p:nvPicPr>
          <p:cNvPr id="1034" name="Picture 10" descr="KNMI'14 Klimaatscenario's | Lijn43">
            <a:extLst>
              <a:ext uri="{FF2B5EF4-FFF2-40B4-BE49-F238E27FC236}">
                <a16:creationId xmlns:a16="http://schemas.microsoft.com/office/drawing/2014/main" id="{2685CCAA-270A-D9D6-8BE3-705FAD3D06B7}"/>
              </a:ext>
            </a:extLst>
          </p:cNvPr>
          <p:cNvPicPr>
            <a:picLocks noChangeAspect="1" noChangeArrowheads="1"/>
          </p:cNvPicPr>
          <p:nvPr/>
        </p:nvPicPr>
        <p:blipFill>
          <a:blip r:embed="rId5">
            <a:alphaModFix/>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82243" y="761008"/>
            <a:ext cx="2485158" cy="351880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KNMI'23-klimaatscenario's - toolkit - KNMI">
            <a:extLst>
              <a:ext uri="{FF2B5EF4-FFF2-40B4-BE49-F238E27FC236}">
                <a16:creationId xmlns:a16="http://schemas.microsoft.com/office/drawing/2014/main" id="{5F9F98BD-70ED-4FE0-5A55-6E6BAC3649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7864" y="973477"/>
            <a:ext cx="5500210" cy="3093868"/>
          </a:xfrm>
          <a:prstGeom prst="rect">
            <a:avLst/>
          </a:prstGeom>
          <a:noFill/>
          <a:effectLst>
            <a:glow>
              <a:schemeClr val="accent1">
                <a:alpha val="75000"/>
              </a:schemeClr>
            </a:glow>
            <a:outerShdw blurRad="63500" sx="102000" sy="102000" algn="ctr" rotWithShape="0">
              <a:prstClr val="black">
                <a:alpha val="40000"/>
              </a:prstClr>
            </a:outerShdw>
            <a:softEdge rad="0"/>
          </a:effectLst>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2B88A135-C1FC-CB63-21D2-93471531BB0B}"/>
              </a:ext>
            </a:extLst>
          </p:cNvPr>
          <p:cNvSpPr/>
          <p:nvPr/>
        </p:nvSpPr>
        <p:spPr>
          <a:xfrm>
            <a:off x="10295467" y="5342468"/>
            <a:ext cx="1896533" cy="130718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F9DF5F71-12A9-74F5-7055-B5417B591112}"/>
              </a:ext>
            </a:extLst>
          </p:cNvPr>
          <p:cNvSpPr/>
          <p:nvPr/>
        </p:nvSpPr>
        <p:spPr>
          <a:xfrm>
            <a:off x="0" y="6025767"/>
            <a:ext cx="12192000" cy="83223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E864142C-616C-37F1-D371-1C9515D7DEEC}"/>
              </a:ext>
            </a:extLst>
          </p:cNvPr>
          <p:cNvPicPr>
            <a:picLocks noChangeAspect="1"/>
          </p:cNvPicPr>
          <p:nvPr/>
        </p:nvPicPr>
        <p:blipFill>
          <a:blip r:embed="rId8"/>
          <a:stretch>
            <a:fillRect/>
          </a:stretch>
        </p:blipFill>
        <p:spPr>
          <a:xfrm>
            <a:off x="9934575" y="6064378"/>
            <a:ext cx="2076450" cy="714375"/>
          </a:xfrm>
          <a:prstGeom prst="rect">
            <a:avLst/>
          </a:prstGeom>
        </p:spPr>
      </p:pic>
    </p:spTree>
    <p:extLst>
      <p:ext uri="{BB962C8B-B14F-4D97-AF65-F5344CB8AC3E}">
        <p14:creationId xmlns:p14="http://schemas.microsoft.com/office/powerpoint/2010/main" val="1088670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cxnSp>
        <p:nvCxnSpPr>
          <p:cNvPr id="6" name="Rechte verbindingslijn 5">
            <a:extLst>
              <a:ext uri="{FF2B5EF4-FFF2-40B4-BE49-F238E27FC236}">
                <a16:creationId xmlns:a16="http://schemas.microsoft.com/office/drawing/2014/main" id="{6D17090B-893E-DDC1-98D2-EF157BE36E7E}"/>
              </a:ext>
            </a:extLst>
          </p:cNvPr>
          <p:cNvCxnSpPr/>
          <p:nvPr/>
        </p:nvCxnSpPr>
        <p:spPr>
          <a:xfrm>
            <a:off x="330200" y="782644"/>
            <a:ext cx="11531600" cy="0"/>
          </a:xfrm>
          <a:prstGeom prst="line">
            <a:avLst/>
          </a:prstGeom>
          <a:ln>
            <a:solidFill>
              <a:srgbClr val="A4D2B3"/>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174CBFD-151F-253D-FA25-3193F59BEF6B}"/>
              </a:ext>
            </a:extLst>
          </p:cNvPr>
          <p:cNvSpPr txBox="1"/>
          <p:nvPr/>
        </p:nvSpPr>
        <p:spPr>
          <a:xfrm>
            <a:off x="257317" y="103389"/>
            <a:ext cx="6652606" cy="769441"/>
          </a:xfrm>
          <a:prstGeom prst="rect">
            <a:avLst/>
          </a:prstGeom>
          <a:noFill/>
        </p:spPr>
        <p:txBody>
          <a:bodyPr wrap="square" rtlCol="0">
            <a:spAutoFit/>
          </a:bodyPr>
          <a:lstStyle/>
          <a:p>
            <a:r>
              <a:rPr lang="nl-NL" sz="4400" dirty="0">
                <a:solidFill>
                  <a:srgbClr val="A4D2B3"/>
                </a:solidFill>
                <a:latin typeface="+mj-lt"/>
              </a:rPr>
              <a:t>De Staat Van Ons Klimaat</a:t>
            </a:r>
          </a:p>
        </p:txBody>
      </p:sp>
      <p:pic>
        <p:nvPicPr>
          <p:cNvPr id="7" name="Afbeelding 6">
            <a:extLst>
              <a:ext uri="{FF2B5EF4-FFF2-40B4-BE49-F238E27FC236}">
                <a16:creationId xmlns:a16="http://schemas.microsoft.com/office/drawing/2014/main" id="{8C59CD18-65A5-8B98-0096-91D6FF912837}"/>
              </a:ext>
            </a:extLst>
          </p:cNvPr>
          <p:cNvPicPr>
            <a:picLocks noChangeAspect="1"/>
          </p:cNvPicPr>
          <p:nvPr/>
        </p:nvPicPr>
        <p:blipFill>
          <a:blip r:embed="rId5"/>
          <a:stretch>
            <a:fillRect/>
          </a:stretch>
        </p:blipFill>
        <p:spPr>
          <a:xfrm>
            <a:off x="8306213" y="1060631"/>
            <a:ext cx="3555587" cy="2001925"/>
          </a:xfrm>
          <a:prstGeom prst="rect">
            <a:avLst/>
          </a:prstGeom>
        </p:spPr>
      </p:pic>
      <p:sp>
        <p:nvSpPr>
          <p:cNvPr id="13" name="Rechthoek 12">
            <a:extLst>
              <a:ext uri="{FF2B5EF4-FFF2-40B4-BE49-F238E27FC236}">
                <a16:creationId xmlns:a16="http://schemas.microsoft.com/office/drawing/2014/main" id="{0BD94A4C-D7C9-3E2B-2EB2-046F3CD06B95}"/>
              </a:ext>
            </a:extLst>
          </p:cNvPr>
          <p:cNvSpPr/>
          <p:nvPr/>
        </p:nvSpPr>
        <p:spPr>
          <a:xfrm>
            <a:off x="10295467" y="5342468"/>
            <a:ext cx="1896533" cy="130718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8B048D4D-E69A-CD0D-8B20-6E89A3F917B3}"/>
              </a:ext>
            </a:extLst>
          </p:cNvPr>
          <p:cNvSpPr txBox="1"/>
          <p:nvPr/>
        </p:nvSpPr>
        <p:spPr>
          <a:xfrm>
            <a:off x="420071" y="1261845"/>
            <a:ext cx="11129777" cy="4862870"/>
          </a:xfrm>
          <a:prstGeom prst="rect">
            <a:avLst/>
          </a:prstGeom>
          <a:noFill/>
        </p:spPr>
        <p:txBody>
          <a:bodyPr wrap="square">
            <a:spAutoFit/>
          </a:bodyPr>
          <a:lstStyle/>
          <a:p>
            <a:r>
              <a:rPr lang="nl-NL" dirty="0">
                <a:solidFill>
                  <a:schemeClr val="bg1"/>
                </a:solidFill>
                <a:latin typeface="+mj-lt"/>
              </a:rPr>
              <a:t>Waarom </a:t>
            </a:r>
            <a:r>
              <a:rPr lang="nl-NL" b="1" dirty="0">
                <a:solidFill>
                  <a:schemeClr val="bg1"/>
                </a:solidFill>
                <a:latin typeface="+mj-lt"/>
              </a:rPr>
              <a:t>wel </a:t>
            </a:r>
            <a:r>
              <a:rPr lang="nl-NL" dirty="0">
                <a:solidFill>
                  <a:schemeClr val="bg1"/>
                </a:solidFill>
                <a:latin typeface="+mj-lt"/>
              </a:rPr>
              <a:t>vernieuwen?</a:t>
            </a:r>
          </a:p>
          <a:p>
            <a:pPr marL="285750" indent="-285750">
              <a:buFont typeface="Wingdings" panose="05000000000000000000" pitchFamily="2" charset="2"/>
              <a:buChar char="v"/>
            </a:pPr>
            <a:r>
              <a:rPr lang="nl-NL" dirty="0">
                <a:solidFill>
                  <a:schemeClr val="bg1"/>
                </a:solidFill>
                <a:latin typeface="+mj-lt"/>
              </a:rPr>
              <a:t>Nauwkeurigere voorspelling op 2050</a:t>
            </a:r>
          </a:p>
          <a:p>
            <a:pPr marL="285750" indent="-285750">
              <a:buFont typeface="Wingdings" panose="05000000000000000000" pitchFamily="2" charset="2"/>
              <a:buChar char="v"/>
            </a:pPr>
            <a:r>
              <a:rPr lang="nl-NL" dirty="0">
                <a:solidFill>
                  <a:schemeClr val="bg1"/>
                </a:solidFill>
                <a:latin typeface="+mj-lt"/>
              </a:rPr>
              <a:t>Scenario’s voor 2100 toevoegen</a:t>
            </a:r>
          </a:p>
          <a:p>
            <a:pPr marL="285750" indent="-285750">
              <a:buFont typeface="Wingdings" panose="05000000000000000000" pitchFamily="2" charset="2"/>
              <a:buChar char="v"/>
            </a:pPr>
            <a:r>
              <a:rPr lang="nl-NL" dirty="0">
                <a:solidFill>
                  <a:schemeClr val="bg1"/>
                </a:solidFill>
                <a:latin typeface="+mj-lt"/>
              </a:rPr>
              <a:t>Droogte is nu beter in kaart gebracht </a:t>
            </a:r>
          </a:p>
          <a:p>
            <a:pPr marL="285750" indent="-285750">
              <a:buFont typeface="Wingdings" panose="05000000000000000000" pitchFamily="2" charset="2"/>
              <a:buChar char="v"/>
            </a:pPr>
            <a:r>
              <a:rPr lang="nl-NL" dirty="0">
                <a:solidFill>
                  <a:schemeClr val="bg1"/>
                </a:solidFill>
                <a:latin typeface="+mj-lt"/>
              </a:rPr>
              <a:t>Verwachting is dat de volgende scenario’s in 2031 verschijnen</a:t>
            </a:r>
          </a:p>
          <a:p>
            <a:pPr marL="285750" indent="-285750">
              <a:buFont typeface="Wingdings" panose="05000000000000000000" pitchFamily="2" charset="2"/>
              <a:buChar char="v"/>
            </a:pPr>
            <a:r>
              <a:rPr lang="nl-NL" dirty="0">
                <a:solidFill>
                  <a:schemeClr val="bg1"/>
                </a:solidFill>
                <a:latin typeface="+mj-lt"/>
              </a:rPr>
              <a:t>Extreme neerslag is beter onderbouwd in de nieuwe scenario’s </a:t>
            </a:r>
          </a:p>
          <a:p>
            <a:pPr marL="285750" indent="-285750">
              <a:buFont typeface="Wingdings" panose="05000000000000000000" pitchFamily="2" charset="2"/>
              <a:buChar char="v"/>
            </a:pPr>
            <a:r>
              <a:rPr lang="nl-NL" dirty="0">
                <a:solidFill>
                  <a:schemeClr val="bg1"/>
                </a:solidFill>
                <a:latin typeface="+mj-lt"/>
              </a:rPr>
              <a:t>De gebruikte referentieperiode in de nieuwe scenario’s is 10 jaar opgeschoven</a:t>
            </a:r>
          </a:p>
          <a:p>
            <a:pPr marL="285750" indent="-285750">
              <a:buFont typeface="Wingdings" panose="05000000000000000000" pitchFamily="2" charset="2"/>
              <a:buChar char="v"/>
            </a:pPr>
            <a:r>
              <a:rPr lang="nl-NL" dirty="0">
                <a:solidFill>
                  <a:schemeClr val="bg1"/>
                </a:solidFill>
                <a:latin typeface="+mj-lt"/>
              </a:rPr>
              <a:t>Referentieperiode tussen 2010 en 2020 is niet meegenomen (droge jaren 2018,2019,2020) </a:t>
            </a:r>
          </a:p>
          <a:p>
            <a:endParaRPr lang="nl-NL" sz="2000" dirty="0">
              <a:solidFill>
                <a:schemeClr val="bg1"/>
              </a:solidFill>
            </a:endParaRPr>
          </a:p>
          <a:p>
            <a:r>
              <a:rPr lang="nl-NL" dirty="0">
                <a:solidFill>
                  <a:schemeClr val="bg1"/>
                </a:solidFill>
                <a:latin typeface="+mj-lt"/>
              </a:rPr>
              <a:t>Waarom </a:t>
            </a:r>
            <a:r>
              <a:rPr lang="nl-NL" b="1" dirty="0">
                <a:solidFill>
                  <a:schemeClr val="bg1"/>
                </a:solidFill>
                <a:latin typeface="+mj-lt"/>
              </a:rPr>
              <a:t>niet </a:t>
            </a:r>
            <a:r>
              <a:rPr lang="nl-NL" dirty="0">
                <a:solidFill>
                  <a:schemeClr val="bg1"/>
                </a:solidFill>
                <a:latin typeface="+mj-lt"/>
              </a:rPr>
              <a:t>vernieuwen?</a:t>
            </a:r>
          </a:p>
          <a:p>
            <a:pPr marL="342900" indent="-342900">
              <a:buFont typeface="Wingdings" panose="05000000000000000000" pitchFamily="2" charset="2"/>
              <a:buChar char="v"/>
            </a:pPr>
            <a:r>
              <a:rPr lang="nl-NL" dirty="0">
                <a:solidFill>
                  <a:schemeClr val="bg1"/>
                </a:solidFill>
                <a:latin typeface="+mj-lt"/>
              </a:rPr>
              <a:t>Het veranderend klimaat wordt globaal al goed afgebeeld</a:t>
            </a:r>
          </a:p>
          <a:p>
            <a:pPr marL="342900" indent="-342900">
              <a:buFont typeface="Wingdings" panose="05000000000000000000" pitchFamily="2" charset="2"/>
              <a:buChar char="v"/>
            </a:pPr>
            <a:r>
              <a:rPr lang="nl-NL" dirty="0">
                <a:solidFill>
                  <a:schemeClr val="bg1"/>
                </a:solidFill>
                <a:latin typeface="+mj-lt"/>
              </a:rPr>
              <a:t>Als we aanpassen moet alles aangepast worden anders bestaat de data uit twee anders opgebouwde scenario’s</a:t>
            </a:r>
          </a:p>
          <a:p>
            <a:pPr marL="342900" indent="-342900">
              <a:buFont typeface="Wingdings" panose="05000000000000000000" pitchFamily="2" charset="2"/>
              <a:buChar char="v"/>
            </a:pPr>
            <a:r>
              <a:rPr lang="nl-NL" dirty="0">
                <a:solidFill>
                  <a:schemeClr val="bg1"/>
                </a:solidFill>
                <a:latin typeface="+mj-lt"/>
              </a:rPr>
              <a:t>Er wordt al aandacht besteed aan het stedelijk hitte eiland effect en neerslagtekort (belangrijke thema’s in ‘23) </a:t>
            </a:r>
          </a:p>
          <a:p>
            <a:pPr marL="342900" indent="-342900">
              <a:buFont typeface="Wingdings" panose="05000000000000000000" pitchFamily="2" charset="2"/>
              <a:buChar char="v"/>
            </a:pPr>
            <a:r>
              <a:rPr lang="nl-NL" dirty="0">
                <a:solidFill>
                  <a:schemeClr val="bg1"/>
                </a:solidFill>
                <a:latin typeface="+mj-lt"/>
              </a:rPr>
              <a:t>Focus ligt vooral op de afgelopen jaren</a:t>
            </a:r>
          </a:p>
          <a:p>
            <a:pPr marL="342900" indent="-342900">
              <a:buFont typeface="Wingdings" panose="05000000000000000000" pitchFamily="2" charset="2"/>
              <a:buChar char="v"/>
            </a:pPr>
            <a:endParaRPr lang="nl-NL" dirty="0">
              <a:solidFill>
                <a:schemeClr val="bg1"/>
              </a:solidFill>
              <a:latin typeface="+mj-lt"/>
            </a:endParaRPr>
          </a:p>
          <a:p>
            <a:pPr marL="342900" indent="-342900">
              <a:buFont typeface="Wingdings" panose="05000000000000000000" pitchFamily="2" charset="2"/>
              <a:buChar char="v"/>
            </a:pPr>
            <a:endParaRPr lang="nl-NL" dirty="0">
              <a:solidFill>
                <a:schemeClr val="bg1"/>
              </a:solidFill>
              <a:latin typeface="+mj-lt"/>
            </a:endParaRPr>
          </a:p>
          <a:p>
            <a:endParaRPr lang="nl-NL" sz="2000" dirty="0">
              <a:solidFill>
                <a:schemeClr val="bg1"/>
              </a:solidFill>
            </a:endParaRPr>
          </a:p>
        </p:txBody>
      </p:sp>
    </p:spTree>
    <p:extLst>
      <p:ext uri="{BB962C8B-B14F-4D97-AF65-F5344CB8AC3E}">
        <p14:creationId xmlns:p14="http://schemas.microsoft.com/office/powerpoint/2010/main" val="362761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cxnSp>
        <p:nvCxnSpPr>
          <p:cNvPr id="6" name="Rechte verbindingslijn 5">
            <a:extLst>
              <a:ext uri="{FF2B5EF4-FFF2-40B4-BE49-F238E27FC236}">
                <a16:creationId xmlns:a16="http://schemas.microsoft.com/office/drawing/2014/main" id="{6D17090B-893E-DDC1-98D2-EF157BE36E7E}"/>
              </a:ext>
            </a:extLst>
          </p:cNvPr>
          <p:cNvCxnSpPr/>
          <p:nvPr/>
        </p:nvCxnSpPr>
        <p:spPr>
          <a:xfrm>
            <a:off x="330200" y="782644"/>
            <a:ext cx="11531600" cy="0"/>
          </a:xfrm>
          <a:prstGeom prst="line">
            <a:avLst/>
          </a:prstGeom>
          <a:ln>
            <a:solidFill>
              <a:srgbClr val="A4D2B3"/>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174CBFD-151F-253D-FA25-3193F59BEF6B}"/>
              </a:ext>
            </a:extLst>
          </p:cNvPr>
          <p:cNvSpPr txBox="1"/>
          <p:nvPr/>
        </p:nvSpPr>
        <p:spPr>
          <a:xfrm>
            <a:off x="257317" y="103389"/>
            <a:ext cx="6652606" cy="769441"/>
          </a:xfrm>
          <a:prstGeom prst="rect">
            <a:avLst/>
          </a:prstGeom>
          <a:noFill/>
        </p:spPr>
        <p:txBody>
          <a:bodyPr wrap="square" rtlCol="0">
            <a:spAutoFit/>
          </a:bodyPr>
          <a:lstStyle/>
          <a:p>
            <a:r>
              <a:rPr lang="nl-NL" sz="4400" dirty="0">
                <a:solidFill>
                  <a:srgbClr val="A4D2B3"/>
                </a:solidFill>
                <a:latin typeface="+mj-lt"/>
              </a:rPr>
              <a:t>Relevantie Platform</a:t>
            </a:r>
          </a:p>
        </p:txBody>
      </p:sp>
      <p:sp>
        <p:nvSpPr>
          <p:cNvPr id="8" name="Tekstvak 7">
            <a:extLst>
              <a:ext uri="{FF2B5EF4-FFF2-40B4-BE49-F238E27FC236}">
                <a16:creationId xmlns:a16="http://schemas.microsoft.com/office/drawing/2014/main" id="{E465C3D7-A998-1A66-03AF-B3BB0F94D436}"/>
              </a:ext>
            </a:extLst>
          </p:cNvPr>
          <p:cNvSpPr txBox="1"/>
          <p:nvPr/>
        </p:nvSpPr>
        <p:spPr>
          <a:xfrm>
            <a:off x="2769697" y="1424796"/>
            <a:ext cx="6652606" cy="646331"/>
          </a:xfrm>
          <a:prstGeom prst="rect">
            <a:avLst/>
          </a:prstGeom>
          <a:noFill/>
        </p:spPr>
        <p:txBody>
          <a:bodyPr wrap="square">
            <a:spAutoFit/>
          </a:bodyPr>
          <a:lstStyle/>
          <a:p>
            <a:pPr algn="ctr"/>
            <a:r>
              <a:rPr lang="nl-NL" dirty="0">
                <a:solidFill>
                  <a:schemeClr val="bg1"/>
                </a:solidFill>
              </a:rPr>
              <a:t>Nu is de vraag gaan we op korte termijn inspelen op de nieuwe scenario’s en dus ook de klimaateffectatlas en de memo aanpassen? </a:t>
            </a:r>
          </a:p>
        </p:txBody>
      </p:sp>
      <p:pic>
        <p:nvPicPr>
          <p:cNvPr id="7" name="Afbeelding 6">
            <a:extLst>
              <a:ext uri="{FF2B5EF4-FFF2-40B4-BE49-F238E27FC236}">
                <a16:creationId xmlns:a16="http://schemas.microsoft.com/office/drawing/2014/main" id="{8C59CD18-65A5-8B98-0096-91D6FF912837}"/>
              </a:ext>
            </a:extLst>
          </p:cNvPr>
          <p:cNvPicPr>
            <a:picLocks noChangeAspect="1"/>
          </p:cNvPicPr>
          <p:nvPr/>
        </p:nvPicPr>
        <p:blipFill>
          <a:blip r:embed="rId5"/>
          <a:stretch>
            <a:fillRect/>
          </a:stretch>
        </p:blipFill>
        <p:spPr>
          <a:xfrm>
            <a:off x="788972" y="2556170"/>
            <a:ext cx="4604294" cy="2592385"/>
          </a:xfrm>
          <a:prstGeom prst="rect">
            <a:avLst/>
          </a:prstGeom>
        </p:spPr>
      </p:pic>
      <p:pic>
        <p:nvPicPr>
          <p:cNvPr id="10" name="Afbeelding 9">
            <a:extLst>
              <a:ext uri="{FF2B5EF4-FFF2-40B4-BE49-F238E27FC236}">
                <a16:creationId xmlns:a16="http://schemas.microsoft.com/office/drawing/2014/main" id="{F01A823C-E5E0-AF5B-81A2-57F3CDB7D239}"/>
              </a:ext>
            </a:extLst>
          </p:cNvPr>
          <p:cNvPicPr>
            <a:picLocks noChangeAspect="1"/>
          </p:cNvPicPr>
          <p:nvPr/>
        </p:nvPicPr>
        <p:blipFill rotWithShape="1">
          <a:blip r:embed="rId6"/>
          <a:srcRect l="12073" t="22243" r="12217" b="23685"/>
          <a:stretch/>
        </p:blipFill>
        <p:spPr>
          <a:xfrm>
            <a:off x="6019799" y="3149483"/>
            <a:ext cx="4512734" cy="1270000"/>
          </a:xfrm>
          <a:prstGeom prst="rect">
            <a:avLst/>
          </a:prstGeom>
        </p:spPr>
      </p:pic>
      <p:sp>
        <p:nvSpPr>
          <p:cNvPr id="13" name="Rechthoek 12">
            <a:extLst>
              <a:ext uri="{FF2B5EF4-FFF2-40B4-BE49-F238E27FC236}">
                <a16:creationId xmlns:a16="http://schemas.microsoft.com/office/drawing/2014/main" id="{0BD94A4C-D7C9-3E2B-2EB2-046F3CD06B95}"/>
              </a:ext>
            </a:extLst>
          </p:cNvPr>
          <p:cNvSpPr/>
          <p:nvPr/>
        </p:nvSpPr>
        <p:spPr>
          <a:xfrm>
            <a:off x="10295467" y="5342468"/>
            <a:ext cx="1896533" cy="130718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40630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sp>
        <p:nvSpPr>
          <p:cNvPr id="8" name="Tekstvak 7">
            <a:extLst>
              <a:ext uri="{FF2B5EF4-FFF2-40B4-BE49-F238E27FC236}">
                <a16:creationId xmlns:a16="http://schemas.microsoft.com/office/drawing/2014/main" id="{E465C3D7-A998-1A66-03AF-B3BB0F94D436}"/>
              </a:ext>
            </a:extLst>
          </p:cNvPr>
          <p:cNvSpPr txBox="1"/>
          <p:nvPr/>
        </p:nvSpPr>
        <p:spPr>
          <a:xfrm>
            <a:off x="676183" y="2286818"/>
            <a:ext cx="10839634" cy="1569660"/>
          </a:xfrm>
          <a:prstGeom prst="rect">
            <a:avLst/>
          </a:prstGeom>
          <a:noFill/>
        </p:spPr>
        <p:txBody>
          <a:bodyPr wrap="square">
            <a:spAutoFit/>
          </a:bodyPr>
          <a:lstStyle/>
          <a:p>
            <a:pPr algn="ctr"/>
            <a:r>
              <a:rPr lang="nl-NL" sz="1600" b="0" i="1" dirty="0">
                <a:solidFill>
                  <a:schemeClr val="bg1">
                    <a:lumMod val="85000"/>
                  </a:schemeClr>
                </a:solidFill>
                <a:effectLst/>
                <a:latin typeface="Helvetica" panose="020B0604020202020204" pitchFamily="34" charset="0"/>
              </a:rPr>
              <a:t>“Om ons land voor te bereiden op de gevolgen van een hoge CO₂-uitstoot, moeten we grote aanpassingen doen. Hierbij is het al duidelijk dat deze aanpassingen steeds moeilijker en duurder worden. Het klimaat verandert hoe dan ook. Het is veiliger en goedkoper om ons land aan te passen aan de klimaatverandering die komen gaat. Alleen dan kunnen we ons land veilig, leefbaar en welvarend houden.”</a:t>
            </a:r>
          </a:p>
          <a:p>
            <a:pPr algn="ctr"/>
            <a:endParaRPr lang="nl-NL" sz="1600" b="0" i="1" dirty="0">
              <a:solidFill>
                <a:srgbClr val="A4D2B3"/>
              </a:solidFill>
              <a:effectLst/>
              <a:latin typeface="Helvetica" panose="020B0604020202020204" pitchFamily="34" charset="0"/>
            </a:endParaRPr>
          </a:p>
          <a:p>
            <a:pPr algn="ctr"/>
            <a:r>
              <a:rPr lang="nl-NL" sz="1400" i="1" dirty="0">
                <a:solidFill>
                  <a:srgbClr val="FFFFFF"/>
                </a:solidFill>
                <a:latin typeface="Helvetica" panose="020B0604020202020204" pitchFamily="34" charset="0"/>
              </a:rPr>
              <a:t>- KNMI ‘23 </a:t>
            </a:r>
            <a:endParaRPr lang="nl-NL" sz="1400" i="1" dirty="0">
              <a:solidFill>
                <a:srgbClr val="FFFFFF"/>
              </a:solidFill>
            </a:endParaRPr>
          </a:p>
        </p:txBody>
      </p:sp>
      <p:sp>
        <p:nvSpPr>
          <p:cNvPr id="13" name="Rechthoek 12">
            <a:extLst>
              <a:ext uri="{FF2B5EF4-FFF2-40B4-BE49-F238E27FC236}">
                <a16:creationId xmlns:a16="http://schemas.microsoft.com/office/drawing/2014/main" id="{0BD94A4C-D7C9-3E2B-2EB2-046F3CD06B95}"/>
              </a:ext>
            </a:extLst>
          </p:cNvPr>
          <p:cNvSpPr/>
          <p:nvPr/>
        </p:nvSpPr>
        <p:spPr>
          <a:xfrm>
            <a:off x="10295467" y="5342468"/>
            <a:ext cx="1896533" cy="130718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2C0ECE7D-01B8-258F-1F0B-865756407222}"/>
              </a:ext>
            </a:extLst>
          </p:cNvPr>
          <p:cNvSpPr/>
          <p:nvPr/>
        </p:nvSpPr>
        <p:spPr>
          <a:xfrm>
            <a:off x="0" y="6025767"/>
            <a:ext cx="12192000" cy="83223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ADC74ADF-DFCA-B2EB-0FE4-41D5FDDE59D2}"/>
              </a:ext>
            </a:extLst>
          </p:cNvPr>
          <p:cNvPicPr>
            <a:picLocks noChangeAspect="1"/>
          </p:cNvPicPr>
          <p:nvPr/>
        </p:nvPicPr>
        <p:blipFill>
          <a:blip r:embed="rId5"/>
          <a:stretch>
            <a:fillRect/>
          </a:stretch>
        </p:blipFill>
        <p:spPr>
          <a:xfrm>
            <a:off x="9934575" y="6075355"/>
            <a:ext cx="2076450" cy="714375"/>
          </a:xfrm>
          <a:prstGeom prst="rect">
            <a:avLst/>
          </a:prstGeom>
        </p:spPr>
      </p:pic>
    </p:spTree>
    <p:extLst>
      <p:ext uri="{BB962C8B-B14F-4D97-AF65-F5344CB8AC3E}">
        <p14:creationId xmlns:p14="http://schemas.microsoft.com/office/powerpoint/2010/main" val="377671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cxnSp>
        <p:nvCxnSpPr>
          <p:cNvPr id="6" name="Rechte verbindingslijn 5">
            <a:extLst>
              <a:ext uri="{FF2B5EF4-FFF2-40B4-BE49-F238E27FC236}">
                <a16:creationId xmlns:a16="http://schemas.microsoft.com/office/drawing/2014/main" id="{6D17090B-893E-DDC1-98D2-EF157BE36E7E}"/>
              </a:ext>
            </a:extLst>
          </p:cNvPr>
          <p:cNvCxnSpPr/>
          <p:nvPr/>
        </p:nvCxnSpPr>
        <p:spPr>
          <a:xfrm>
            <a:off x="330200" y="782644"/>
            <a:ext cx="11531600" cy="0"/>
          </a:xfrm>
          <a:prstGeom prst="line">
            <a:avLst/>
          </a:prstGeom>
          <a:ln>
            <a:solidFill>
              <a:srgbClr val="A4D2B3"/>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174CBFD-151F-253D-FA25-3193F59BEF6B}"/>
              </a:ext>
            </a:extLst>
          </p:cNvPr>
          <p:cNvSpPr txBox="1"/>
          <p:nvPr/>
        </p:nvSpPr>
        <p:spPr>
          <a:xfrm>
            <a:off x="257317" y="103389"/>
            <a:ext cx="6652606" cy="769441"/>
          </a:xfrm>
          <a:prstGeom prst="rect">
            <a:avLst/>
          </a:prstGeom>
          <a:noFill/>
        </p:spPr>
        <p:txBody>
          <a:bodyPr wrap="square" rtlCol="0">
            <a:spAutoFit/>
          </a:bodyPr>
          <a:lstStyle/>
          <a:p>
            <a:r>
              <a:rPr lang="nl-NL" sz="4400" dirty="0">
                <a:solidFill>
                  <a:srgbClr val="A4D2B3"/>
                </a:solidFill>
                <a:latin typeface="+mj-lt"/>
              </a:rPr>
              <a:t>KNMI ‘23 Klimaatscenario’s</a:t>
            </a:r>
          </a:p>
        </p:txBody>
      </p:sp>
      <p:sp>
        <p:nvSpPr>
          <p:cNvPr id="3" name="Tekstvak 2">
            <a:extLst>
              <a:ext uri="{FF2B5EF4-FFF2-40B4-BE49-F238E27FC236}">
                <a16:creationId xmlns:a16="http://schemas.microsoft.com/office/drawing/2014/main" id="{FD269DAB-2151-C946-BC6B-69EBD21043EF}"/>
              </a:ext>
            </a:extLst>
          </p:cNvPr>
          <p:cNvSpPr txBox="1"/>
          <p:nvPr/>
        </p:nvSpPr>
        <p:spPr>
          <a:xfrm>
            <a:off x="257317" y="1069746"/>
            <a:ext cx="10039485" cy="646331"/>
          </a:xfrm>
          <a:prstGeom prst="rect">
            <a:avLst/>
          </a:prstGeom>
          <a:noFill/>
        </p:spPr>
        <p:txBody>
          <a:bodyPr wrap="square" rtlCol="0">
            <a:spAutoFit/>
          </a:bodyPr>
          <a:lstStyle/>
          <a:p>
            <a:r>
              <a:rPr lang="nl-NL" dirty="0">
                <a:solidFill>
                  <a:schemeClr val="bg1"/>
                </a:solidFill>
                <a:latin typeface="+mj-lt"/>
              </a:rPr>
              <a:t>De nieuwe klimaatscenario’s zijn gekoppeld aan CO</a:t>
            </a:r>
            <a:r>
              <a:rPr lang="nl-NL" baseline="-25000" dirty="0">
                <a:solidFill>
                  <a:schemeClr val="bg1"/>
                </a:solidFill>
                <a:latin typeface="+mj-lt"/>
              </a:rPr>
              <a:t>2</a:t>
            </a:r>
            <a:r>
              <a:rPr lang="nl-NL" dirty="0">
                <a:solidFill>
                  <a:schemeClr val="bg1"/>
                </a:solidFill>
                <a:latin typeface="+mj-lt"/>
              </a:rPr>
              <a:t>-uitstoot en daarmee ook aan het klimaatbeleid. </a:t>
            </a:r>
          </a:p>
          <a:p>
            <a:endParaRPr lang="nl-NL" dirty="0">
              <a:solidFill>
                <a:schemeClr val="bg1"/>
              </a:solidFill>
            </a:endParaRPr>
          </a:p>
        </p:txBody>
      </p:sp>
      <p:sp>
        <p:nvSpPr>
          <p:cNvPr id="7" name="Rechthoek 6">
            <a:extLst>
              <a:ext uri="{FF2B5EF4-FFF2-40B4-BE49-F238E27FC236}">
                <a16:creationId xmlns:a16="http://schemas.microsoft.com/office/drawing/2014/main" id="{79501C4D-4135-312A-F1EF-2D1E80CEF901}"/>
              </a:ext>
            </a:extLst>
          </p:cNvPr>
          <p:cNvSpPr/>
          <p:nvPr/>
        </p:nvSpPr>
        <p:spPr>
          <a:xfrm>
            <a:off x="10295467" y="5342468"/>
            <a:ext cx="1896533" cy="130718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GVZM Klimaatverandering VN - DeltaExpertise">
            <a:extLst>
              <a:ext uri="{FF2B5EF4-FFF2-40B4-BE49-F238E27FC236}">
                <a16:creationId xmlns:a16="http://schemas.microsoft.com/office/drawing/2014/main" id="{D982EF80-F64B-80DA-21C9-22E8EAC3A3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462" y="2139313"/>
            <a:ext cx="3347936" cy="35191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NMI - KNMI'23-klimaatscenario's">
            <a:extLst>
              <a:ext uri="{FF2B5EF4-FFF2-40B4-BE49-F238E27FC236}">
                <a16:creationId xmlns:a16="http://schemas.microsoft.com/office/drawing/2014/main" id="{6E2AE9E4-D2DE-FF57-FDCE-DE41CC0DB8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088" y="1573947"/>
            <a:ext cx="6813712" cy="481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6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cxnSp>
        <p:nvCxnSpPr>
          <p:cNvPr id="6" name="Rechte verbindingslijn 5">
            <a:extLst>
              <a:ext uri="{FF2B5EF4-FFF2-40B4-BE49-F238E27FC236}">
                <a16:creationId xmlns:a16="http://schemas.microsoft.com/office/drawing/2014/main" id="{6D17090B-893E-DDC1-98D2-EF157BE36E7E}"/>
              </a:ext>
            </a:extLst>
          </p:cNvPr>
          <p:cNvCxnSpPr/>
          <p:nvPr/>
        </p:nvCxnSpPr>
        <p:spPr>
          <a:xfrm>
            <a:off x="330200" y="782644"/>
            <a:ext cx="11531600" cy="0"/>
          </a:xfrm>
          <a:prstGeom prst="line">
            <a:avLst/>
          </a:prstGeom>
          <a:ln>
            <a:solidFill>
              <a:srgbClr val="A4D2B3"/>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174CBFD-151F-253D-FA25-3193F59BEF6B}"/>
              </a:ext>
            </a:extLst>
          </p:cNvPr>
          <p:cNvSpPr txBox="1"/>
          <p:nvPr/>
        </p:nvSpPr>
        <p:spPr>
          <a:xfrm>
            <a:off x="257317" y="103389"/>
            <a:ext cx="6652606" cy="769441"/>
          </a:xfrm>
          <a:prstGeom prst="rect">
            <a:avLst/>
          </a:prstGeom>
          <a:noFill/>
        </p:spPr>
        <p:txBody>
          <a:bodyPr wrap="square" rtlCol="0">
            <a:spAutoFit/>
          </a:bodyPr>
          <a:lstStyle/>
          <a:p>
            <a:r>
              <a:rPr lang="nl-NL" sz="4400" dirty="0">
                <a:solidFill>
                  <a:srgbClr val="A4D2B3"/>
                </a:solidFill>
                <a:latin typeface="+mj-lt"/>
              </a:rPr>
              <a:t>KNMI ‘23 Klimaatscenario’s</a:t>
            </a:r>
          </a:p>
        </p:txBody>
      </p:sp>
      <p:sp>
        <p:nvSpPr>
          <p:cNvPr id="3" name="Tekstvak 2">
            <a:extLst>
              <a:ext uri="{FF2B5EF4-FFF2-40B4-BE49-F238E27FC236}">
                <a16:creationId xmlns:a16="http://schemas.microsoft.com/office/drawing/2014/main" id="{FD269DAB-2151-C946-BC6B-69EBD21043EF}"/>
              </a:ext>
            </a:extLst>
          </p:cNvPr>
          <p:cNvSpPr txBox="1"/>
          <p:nvPr/>
        </p:nvSpPr>
        <p:spPr>
          <a:xfrm>
            <a:off x="257317" y="1069746"/>
            <a:ext cx="10039485" cy="646331"/>
          </a:xfrm>
          <a:prstGeom prst="rect">
            <a:avLst/>
          </a:prstGeom>
          <a:noFill/>
        </p:spPr>
        <p:txBody>
          <a:bodyPr wrap="square" rtlCol="0">
            <a:spAutoFit/>
          </a:bodyPr>
          <a:lstStyle/>
          <a:p>
            <a:r>
              <a:rPr lang="nl-NL" dirty="0">
                <a:solidFill>
                  <a:schemeClr val="bg1"/>
                </a:solidFill>
                <a:latin typeface="+mj-lt"/>
              </a:rPr>
              <a:t>De nieuwe klimaatscenario’s zijn gekoppeld aan CO</a:t>
            </a:r>
            <a:r>
              <a:rPr lang="nl-NL" baseline="-25000" dirty="0">
                <a:solidFill>
                  <a:schemeClr val="bg1"/>
                </a:solidFill>
                <a:latin typeface="+mj-lt"/>
              </a:rPr>
              <a:t>2</a:t>
            </a:r>
            <a:r>
              <a:rPr lang="nl-NL" dirty="0">
                <a:solidFill>
                  <a:schemeClr val="bg1"/>
                </a:solidFill>
                <a:latin typeface="+mj-lt"/>
              </a:rPr>
              <a:t>-uitstoot en daarmee ook aan het klimaatbeleid. </a:t>
            </a:r>
          </a:p>
          <a:p>
            <a:endParaRPr lang="nl-NL" dirty="0">
              <a:solidFill>
                <a:schemeClr val="bg1"/>
              </a:solidFill>
            </a:endParaRPr>
          </a:p>
        </p:txBody>
      </p:sp>
      <p:sp>
        <p:nvSpPr>
          <p:cNvPr id="7" name="Rechthoek 6">
            <a:extLst>
              <a:ext uri="{FF2B5EF4-FFF2-40B4-BE49-F238E27FC236}">
                <a16:creationId xmlns:a16="http://schemas.microsoft.com/office/drawing/2014/main" id="{79501C4D-4135-312A-F1EF-2D1E80CEF901}"/>
              </a:ext>
            </a:extLst>
          </p:cNvPr>
          <p:cNvSpPr/>
          <p:nvPr/>
        </p:nvSpPr>
        <p:spPr>
          <a:xfrm>
            <a:off x="10295467" y="5342468"/>
            <a:ext cx="1896533" cy="130718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GVZM Klimaatverandering VN - DeltaExpertise">
            <a:extLst>
              <a:ext uri="{FF2B5EF4-FFF2-40B4-BE49-F238E27FC236}">
                <a16:creationId xmlns:a16="http://schemas.microsoft.com/office/drawing/2014/main" id="{D982EF80-F64B-80DA-21C9-22E8EAC3A3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462" y="2139313"/>
            <a:ext cx="3347936" cy="35191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NMI - KNMI'23-klimaatscenario's">
            <a:extLst>
              <a:ext uri="{FF2B5EF4-FFF2-40B4-BE49-F238E27FC236}">
                <a16:creationId xmlns:a16="http://schemas.microsoft.com/office/drawing/2014/main" id="{6E2AE9E4-D2DE-FF57-FDCE-DE41CC0DB8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088" y="1552085"/>
            <a:ext cx="6813712" cy="4816763"/>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6B89D919-C0DD-3C2B-914E-819F8E3302DC}"/>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33000"/>
                    </a14:imgEffect>
                  </a14:imgLayer>
                </a14:imgProps>
              </a:ext>
            </a:extLst>
          </a:blip>
          <a:srcRect l="1018" t="1941" r="28478" b="13777"/>
          <a:stretch/>
        </p:blipFill>
        <p:spPr>
          <a:xfrm>
            <a:off x="483701" y="2071245"/>
            <a:ext cx="4120542" cy="3655272"/>
          </a:xfrm>
          <a:prstGeom prst="rect">
            <a:avLst/>
          </a:prstGeom>
        </p:spPr>
      </p:pic>
    </p:spTree>
    <p:extLst>
      <p:ext uri="{BB962C8B-B14F-4D97-AF65-F5344CB8AC3E}">
        <p14:creationId xmlns:p14="http://schemas.microsoft.com/office/powerpoint/2010/main" val="3000711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sp>
        <p:nvSpPr>
          <p:cNvPr id="3" name="Rechthoek 2">
            <a:extLst>
              <a:ext uri="{FF2B5EF4-FFF2-40B4-BE49-F238E27FC236}">
                <a16:creationId xmlns:a16="http://schemas.microsoft.com/office/drawing/2014/main" id="{22BD45E7-DF58-09B0-BD44-B4B8E10AF383}"/>
              </a:ext>
            </a:extLst>
          </p:cNvPr>
          <p:cNvSpPr/>
          <p:nvPr/>
        </p:nvSpPr>
        <p:spPr>
          <a:xfrm>
            <a:off x="10295467" y="5342468"/>
            <a:ext cx="1896533" cy="130718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6D17090B-893E-DDC1-98D2-EF157BE36E7E}"/>
              </a:ext>
            </a:extLst>
          </p:cNvPr>
          <p:cNvCxnSpPr/>
          <p:nvPr/>
        </p:nvCxnSpPr>
        <p:spPr>
          <a:xfrm>
            <a:off x="330200" y="782644"/>
            <a:ext cx="11531600" cy="0"/>
          </a:xfrm>
          <a:prstGeom prst="line">
            <a:avLst/>
          </a:prstGeom>
          <a:ln>
            <a:solidFill>
              <a:srgbClr val="A4D2B3"/>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174CBFD-151F-253D-FA25-3193F59BEF6B}"/>
              </a:ext>
            </a:extLst>
          </p:cNvPr>
          <p:cNvSpPr txBox="1"/>
          <p:nvPr/>
        </p:nvSpPr>
        <p:spPr>
          <a:xfrm>
            <a:off x="257317" y="103389"/>
            <a:ext cx="6652606" cy="769441"/>
          </a:xfrm>
          <a:prstGeom prst="rect">
            <a:avLst/>
          </a:prstGeom>
          <a:noFill/>
        </p:spPr>
        <p:txBody>
          <a:bodyPr wrap="square" rtlCol="0">
            <a:spAutoFit/>
          </a:bodyPr>
          <a:lstStyle/>
          <a:p>
            <a:r>
              <a:rPr lang="nl-NL" sz="4400" dirty="0">
                <a:solidFill>
                  <a:srgbClr val="A4D2B3"/>
                </a:solidFill>
                <a:latin typeface="+mj-lt"/>
              </a:rPr>
              <a:t>KNMI ‘23 Klimaatscenario’s</a:t>
            </a:r>
          </a:p>
        </p:txBody>
      </p:sp>
      <p:sp>
        <p:nvSpPr>
          <p:cNvPr id="10" name="Tekstvak 9">
            <a:extLst>
              <a:ext uri="{FF2B5EF4-FFF2-40B4-BE49-F238E27FC236}">
                <a16:creationId xmlns:a16="http://schemas.microsoft.com/office/drawing/2014/main" id="{9A015832-C8BB-8575-1081-043BAF19FC29}"/>
              </a:ext>
            </a:extLst>
          </p:cNvPr>
          <p:cNvSpPr txBox="1"/>
          <p:nvPr/>
        </p:nvSpPr>
        <p:spPr>
          <a:xfrm>
            <a:off x="1687171" y="5164974"/>
            <a:ext cx="10038918" cy="307777"/>
          </a:xfrm>
          <a:prstGeom prst="rect">
            <a:avLst/>
          </a:prstGeom>
          <a:noFill/>
        </p:spPr>
        <p:txBody>
          <a:bodyPr wrap="square">
            <a:spAutoFit/>
          </a:bodyPr>
          <a:lstStyle/>
          <a:p>
            <a:r>
              <a:rPr lang="nl-NL" sz="1400" i="1" dirty="0">
                <a:solidFill>
                  <a:schemeClr val="bg1"/>
                </a:solidFill>
                <a:effectLst/>
                <a:latin typeface="Calibri" panose="020F0502020204030204" pitchFamily="34" charset="0"/>
              </a:rPr>
              <a:t>‘Volgens het hoge droge scenario (</a:t>
            </a:r>
            <a:r>
              <a:rPr lang="nl-NL" sz="1400" i="1" dirty="0" err="1">
                <a:solidFill>
                  <a:schemeClr val="bg1"/>
                </a:solidFill>
                <a:effectLst/>
                <a:latin typeface="Calibri" panose="020F0502020204030204" pitchFamily="34" charset="0"/>
              </a:rPr>
              <a:t>H</a:t>
            </a:r>
            <a:r>
              <a:rPr lang="nl-NL" sz="1400" i="1" baseline="-25000" dirty="0" err="1">
                <a:solidFill>
                  <a:schemeClr val="bg1"/>
                </a:solidFill>
                <a:effectLst/>
                <a:latin typeface="Calibri" panose="020F0502020204030204" pitchFamily="34" charset="0"/>
              </a:rPr>
              <a:t>d</a:t>
            </a:r>
            <a:r>
              <a:rPr lang="nl-NL" sz="1400" i="1" dirty="0">
                <a:solidFill>
                  <a:schemeClr val="bg1"/>
                </a:solidFill>
                <a:effectLst/>
                <a:latin typeface="Calibri" panose="020F0502020204030204" pitchFamily="34" charset="0"/>
              </a:rPr>
              <a:t> ) is een gemiddelde zomer rond 2100 ongeveer even droog als een extreem droge zomer nu’ </a:t>
            </a:r>
            <a:endParaRPr lang="nl-NL" sz="1400" i="1" dirty="0">
              <a:solidFill>
                <a:schemeClr val="bg1"/>
              </a:solidFill>
            </a:endParaRPr>
          </a:p>
        </p:txBody>
      </p:sp>
      <p:sp>
        <p:nvSpPr>
          <p:cNvPr id="11" name="Tekstvak 10">
            <a:extLst>
              <a:ext uri="{FF2B5EF4-FFF2-40B4-BE49-F238E27FC236}">
                <a16:creationId xmlns:a16="http://schemas.microsoft.com/office/drawing/2014/main" id="{D988E538-7E36-E5E7-6674-4E337B6603C9}"/>
              </a:ext>
            </a:extLst>
          </p:cNvPr>
          <p:cNvSpPr txBox="1"/>
          <p:nvPr/>
        </p:nvSpPr>
        <p:spPr>
          <a:xfrm>
            <a:off x="2356774" y="2333081"/>
            <a:ext cx="6771936" cy="307777"/>
          </a:xfrm>
          <a:prstGeom prst="rect">
            <a:avLst/>
          </a:prstGeom>
          <a:noFill/>
        </p:spPr>
        <p:txBody>
          <a:bodyPr wrap="square">
            <a:spAutoFit/>
          </a:bodyPr>
          <a:lstStyle/>
          <a:p>
            <a:r>
              <a:rPr lang="nl-NL" sz="1400" i="1" dirty="0">
                <a:solidFill>
                  <a:schemeClr val="bg1"/>
                </a:solidFill>
                <a:latin typeface="Calibri" panose="020F0502020204030204" pitchFamily="34" charset="0"/>
              </a:rPr>
              <a:t>‘Het neerslagtekort zal t.o.v. nu in alle vier de scenario’s toenemen’ </a:t>
            </a:r>
            <a:endParaRPr lang="nl-NL" sz="1400" i="1" dirty="0">
              <a:solidFill>
                <a:schemeClr val="bg1"/>
              </a:solidFill>
            </a:endParaRPr>
          </a:p>
        </p:txBody>
      </p:sp>
      <p:sp>
        <p:nvSpPr>
          <p:cNvPr id="15" name="Tekstvak 14">
            <a:extLst>
              <a:ext uri="{FF2B5EF4-FFF2-40B4-BE49-F238E27FC236}">
                <a16:creationId xmlns:a16="http://schemas.microsoft.com/office/drawing/2014/main" id="{A4AC1FB7-7EB6-A7FE-46CF-F59B68606145}"/>
              </a:ext>
            </a:extLst>
          </p:cNvPr>
          <p:cNvSpPr txBox="1"/>
          <p:nvPr/>
        </p:nvSpPr>
        <p:spPr>
          <a:xfrm>
            <a:off x="289785" y="2928926"/>
            <a:ext cx="6771936" cy="523220"/>
          </a:xfrm>
          <a:prstGeom prst="rect">
            <a:avLst/>
          </a:prstGeom>
          <a:noFill/>
        </p:spPr>
        <p:txBody>
          <a:bodyPr wrap="square">
            <a:spAutoFit/>
          </a:bodyPr>
          <a:lstStyle/>
          <a:p>
            <a:pPr algn="ctr"/>
            <a:r>
              <a:rPr lang="nl-NL" sz="1400" i="1" dirty="0">
                <a:solidFill>
                  <a:schemeClr val="bg1"/>
                </a:solidFill>
              </a:rPr>
              <a:t>‘In de droge scenario’s blijkt eveneens sprake van een afname van de jaarneerslag, waardoor het herstel van droge zomers in de daaropvolgende winters nog lastiger wordt’</a:t>
            </a:r>
          </a:p>
        </p:txBody>
      </p:sp>
      <p:sp>
        <p:nvSpPr>
          <p:cNvPr id="16" name="Tekstvak 15">
            <a:extLst>
              <a:ext uri="{FF2B5EF4-FFF2-40B4-BE49-F238E27FC236}">
                <a16:creationId xmlns:a16="http://schemas.microsoft.com/office/drawing/2014/main" id="{3193FBA1-EEF8-EDF5-E6A4-E4E290ADCE00}"/>
              </a:ext>
            </a:extLst>
          </p:cNvPr>
          <p:cNvSpPr txBox="1"/>
          <p:nvPr/>
        </p:nvSpPr>
        <p:spPr>
          <a:xfrm>
            <a:off x="1954641" y="3771427"/>
            <a:ext cx="5950065" cy="523220"/>
          </a:xfrm>
          <a:prstGeom prst="rect">
            <a:avLst/>
          </a:prstGeom>
          <a:noFill/>
        </p:spPr>
        <p:txBody>
          <a:bodyPr wrap="square">
            <a:spAutoFit/>
          </a:bodyPr>
          <a:lstStyle/>
          <a:p>
            <a:pPr algn="ctr"/>
            <a:r>
              <a:rPr lang="nl-NL" sz="1400" i="1" dirty="0">
                <a:solidFill>
                  <a:schemeClr val="bg1"/>
                </a:solidFill>
              </a:rPr>
              <a:t>‘Door de afnemende luchtvervuiling neemt zonnestraling toe, de lentes en zomers warmen hierdoor verder op’</a:t>
            </a:r>
          </a:p>
        </p:txBody>
      </p:sp>
      <p:sp>
        <p:nvSpPr>
          <p:cNvPr id="17" name="Tekstvak 16">
            <a:extLst>
              <a:ext uri="{FF2B5EF4-FFF2-40B4-BE49-F238E27FC236}">
                <a16:creationId xmlns:a16="http://schemas.microsoft.com/office/drawing/2014/main" id="{B5614CA9-CDBE-FEAE-1FB9-0AA1B11D7027}"/>
              </a:ext>
            </a:extLst>
          </p:cNvPr>
          <p:cNvSpPr txBox="1"/>
          <p:nvPr/>
        </p:nvSpPr>
        <p:spPr>
          <a:xfrm>
            <a:off x="330200" y="4585744"/>
            <a:ext cx="9100692" cy="307777"/>
          </a:xfrm>
          <a:prstGeom prst="rect">
            <a:avLst/>
          </a:prstGeom>
          <a:noFill/>
        </p:spPr>
        <p:txBody>
          <a:bodyPr wrap="square">
            <a:spAutoFit/>
          </a:bodyPr>
          <a:lstStyle/>
          <a:p>
            <a:pPr algn="ctr"/>
            <a:r>
              <a:rPr lang="nl-NL" sz="1400" i="1" dirty="0">
                <a:solidFill>
                  <a:schemeClr val="bg1"/>
                </a:solidFill>
              </a:rPr>
              <a:t>‘In de H-scenario neemt het aantal zomerse dagen per jaar toe van 28 (huidig) tot 49 (rond 2050) en tot 89 (rond 2100)’</a:t>
            </a:r>
          </a:p>
        </p:txBody>
      </p:sp>
      <p:sp>
        <p:nvSpPr>
          <p:cNvPr id="19" name="Tekstvak 18">
            <a:extLst>
              <a:ext uri="{FF2B5EF4-FFF2-40B4-BE49-F238E27FC236}">
                <a16:creationId xmlns:a16="http://schemas.microsoft.com/office/drawing/2014/main" id="{8B2B67CE-6D28-0D22-CB38-A1C856108FD7}"/>
              </a:ext>
            </a:extLst>
          </p:cNvPr>
          <p:cNvSpPr txBox="1"/>
          <p:nvPr/>
        </p:nvSpPr>
        <p:spPr>
          <a:xfrm>
            <a:off x="992204" y="1819584"/>
            <a:ext cx="4431971" cy="307777"/>
          </a:xfrm>
          <a:prstGeom prst="rect">
            <a:avLst/>
          </a:prstGeom>
          <a:noFill/>
        </p:spPr>
        <p:txBody>
          <a:bodyPr wrap="square">
            <a:spAutoFit/>
          </a:bodyPr>
          <a:lstStyle/>
          <a:p>
            <a:r>
              <a:rPr lang="nl-NL" sz="1400" i="1" dirty="0">
                <a:solidFill>
                  <a:schemeClr val="bg1"/>
                </a:solidFill>
                <a:latin typeface="Calibri" panose="020F0502020204030204" pitchFamily="34" charset="0"/>
              </a:rPr>
              <a:t>‘De grootste hagelstenen worden vermoedelijk nóg groter’</a:t>
            </a:r>
            <a:endParaRPr lang="nl-NL" sz="1400" i="1" dirty="0">
              <a:solidFill>
                <a:schemeClr val="bg1"/>
              </a:solidFill>
            </a:endParaRPr>
          </a:p>
        </p:txBody>
      </p:sp>
      <p:sp>
        <p:nvSpPr>
          <p:cNvPr id="5" name="Tekstvak 4">
            <a:extLst>
              <a:ext uri="{FF2B5EF4-FFF2-40B4-BE49-F238E27FC236}">
                <a16:creationId xmlns:a16="http://schemas.microsoft.com/office/drawing/2014/main" id="{E97BC7EB-5ADD-46DB-8C5D-A8861FE17A6E}"/>
              </a:ext>
            </a:extLst>
          </p:cNvPr>
          <p:cNvSpPr txBox="1"/>
          <p:nvPr/>
        </p:nvSpPr>
        <p:spPr>
          <a:xfrm>
            <a:off x="180975" y="5842172"/>
            <a:ext cx="10038918" cy="307777"/>
          </a:xfrm>
          <a:prstGeom prst="rect">
            <a:avLst/>
          </a:prstGeom>
          <a:noFill/>
        </p:spPr>
        <p:txBody>
          <a:bodyPr wrap="square">
            <a:spAutoFit/>
          </a:bodyPr>
          <a:lstStyle/>
          <a:p>
            <a:r>
              <a:rPr lang="nl-NL" sz="1400" i="1" dirty="0">
                <a:solidFill>
                  <a:schemeClr val="bg1"/>
                </a:solidFill>
                <a:effectLst/>
                <a:latin typeface="Calibri" panose="020F0502020204030204" pitchFamily="34" charset="0"/>
              </a:rPr>
              <a:t>‘Zelfs als de uitstoot sterk wordt verminderd blijft de zeespiegel voor de Nederlandse kust met meer dan ee</a:t>
            </a:r>
            <a:r>
              <a:rPr lang="nl-NL" sz="1400" i="1" dirty="0">
                <a:solidFill>
                  <a:schemeClr val="bg1"/>
                </a:solidFill>
                <a:latin typeface="Calibri" panose="020F0502020204030204" pitchFamily="34" charset="0"/>
              </a:rPr>
              <a:t>n meter stijgen’</a:t>
            </a:r>
            <a:endParaRPr lang="nl-NL" sz="1400" i="1" dirty="0">
              <a:solidFill>
                <a:schemeClr val="bg1"/>
              </a:solidFill>
            </a:endParaRPr>
          </a:p>
        </p:txBody>
      </p:sp>
      <p:pic>
        <p:nvPicPr>
          <p:cNvPr id="12" name="Afbeelding 11">
            <a:extLst>
              <a:ext uri="{FF2B5EF4-FFF2-40B4-BE49-F238E27FC236}">
                <a16:creationId xmlns:a16="http://schemas.microsoft.com/office/drawing/2014/main" id="{89C27E3D-8F5D-E763-E415-B50362EECF5B}"/>
              </a:ext>
            </a:extLst>
          </p:cNvPr>
          <p:cNvPicPr>
            <a:picLocks noChangeAspect="1"/>
          </p:cNvPicPr>
          <p:nvPr/>
        </p:nvPicPr>
        <p:blipFill>
          <a:blip r:embed="rId5"/>
          <a:stretch>
            <a:fillRect/>
          </a:stretch>
        </p:blipFill>
        <p:spPr>
          <a:xfrm>
            <a:off x="7904706" y="1800279"/>
            <a:ext cx="4106319" cy="2416044"/>
          </a:xfrm>
          <a:prstGeom prst="rect">
            <a:avLst/>
          </a:prstGeom>
        </p:spPr>
      </p:pic>
      <p:sp>
        <p:nvSpPr>
          <p:cNvPr id="14" name="Tekstvak 13">
            <a:extLst>
              <a:ext uri="{FF2B5EF4-FFF2-40B4-BE49-F238E27FC236}">
                <a16:creationId xmlns:a16="http://schemas.microsoft.com/office/drawing/2014/main" id="{5AE7B421-1E32-CEB8-17CF-7BFDF7303EC5}"/>
              </a:ext>
            </a:extLst>
          </p:cNvPr>
          <p:cNvSpPr txBox="1"/>
          <p:nvPr/>
        </p:nvSpPr>
        <p:spPr>
          <a:xfrm>
            <a:off x="330200" y="1069801"/>
            <a:ext cx="8130220" cy="369332"/>
          </a:xfrm>
          <a:prstGeom prst="rect">
            <a:avLst/>
          </a:prstGeom>
          <a:noFill/>
        </p:spPr>
        <p:txBody>
          <a:bodyPr wrap="square">
            <a:spAutoFit/>
          </a:bodyPr>
          <a:lstStyle/>
          <a:p>
            <a:r>
              <a:rPr lang="nl-NL" dirty="0">
                <a:solidFill>
                  <a:schemeClr val="bg1"/>
                </a:solidFill>
                <a:latin typeface="+mj-lt"/>
              </a:rPr>
              <a:t>Het klimaat is</a:t>
            </a:r>
            <a:r>
              <a:rPr lang="nl-NL" b="1" dirty="0">
                <a:solidFill>
                  <a:schemeClr val="bg1"/>
                </a:solidFill>
                <a:latin typeface="+mj-lt"/>
              </a:rPr>
              <a:t> </a:t>
            </a:r>
            <a:r>
              <a:rPr lang="nl-NL" dirty="0">
                <a:solidFill>
                  <a:schemeClr val="bg1"/>
                </a:solidFill>
                <a:latin typeface="+mj-lt"/>
              </a:rPr>
              <a:t>nu al (!) veranderd: </a:t>
            </a:r>
          </a:p>
        </p:txBody>
      </p:sp>
      <p:sp>
        <p:nvSpPr>
          <p:cNvPr id="21" name="Tekstvak 20">
            <a:extLst>
              <a:ext uri="{FF2B5EF4-FFF2-40B4-BE49-F238E27FC236}">
                <a16:creationId xmlns:a16="http://schemas.microsoft.com/office/drawing/2014/main" id="{17042859-360E-7DAC-5531-8E3C86C617CC}"/>
              </a:ext>
            </a:extLst>
          </p:cNvPr>
          <p:cNvSpPr txBox="1"/>
          <p:nvPr/>
        </p:nvSpPr>
        <p:spPr>
          <a:xfrm>
            <a:off x="4072816" y="6341878"/>
            <a:ext cx="7170917" cy="307777"/>
          </a:xfrm>
          <a:prstGeom prst="rect">
            <a:avLst/>
          </a:prstGeom>
          <a:noFill/>
        </p:spPr>
        <p:txBody>
          <a:bodyPr wrap="square">
            <a:spAutoFit/>
          </a:bodyPr>
          <a:lstStyle/>
          <a:p>
            <a:r>
              <a:rPr lang="nl-NL" sz="1400" i="1" dirty="0">
                <a:solidFill>
                  <a:schemeClr val="bg1"/>
                </a:solidFill>
                <a:latin typeface="Calibri" panose="020F0502020204030204" pitchFamily="34" charset="0"/>
              </a:rPr>
              <a:t>‘In het hoge en natte scenario daalt het aantal vorstdagen in de Bilt van 53 (nu) naar 10 (2100)’</a:t>
            </a:r>
            <a:endParaRPr lang="nl-NL" sz="1400" i="1" dirty="0">
              <a:solidFill>
                <a:schemeClr val="bg1"/>
              </a:solidFill>
            </a:endParaRPr>
          </a:p>
        </p:txBody>
      </p:sp>
      <p:sp>
        <p:nvSpPr>
          <p:cNvPr id="22" name="Tekstvak 21">
            <a:extLst>
              <a:ext uri="{FF2B5EF4-FFF2-40B4-BE49-F238E27FC236}">
                <a16:creationId xmlns:a16="http://schemas.microsoft.com/office/drawing/2014/main" id="{0E644E8B-09A7-DEAF-28CE-DAFAB4ADD0B6}"/>
              </a:ext>
            </a:extLst>
          </p:cNvPr>
          <p:cNvSpPr txBox="1"/>
          <p:nvPr/>
        </p:nvSpPr>
        <p:spPr>
          <a:xfrm>
            <a:off x="2830334" y="1362134"/>
            <a:ext cx="9361666" cy="307777"/>
          </a:xfrm>
          <a:prstGeom prst="rect">
            <a:avLst/>
          </a:prstGeom>
          <a:noFill/>
        </p:spPr>
        <p:txBody>
          <a:bodyPr wrap="square">
            <a:spAutoFit/>
          </a:bodyPr>
          <a:lstStyle/>
          <a:p>
            <a:r>
              <a:rPr lang="nl-NL" sz="1400" i="1" dirty="0">
                <a:solidFill>
                  <a:schemeClr val="bg1"/>
                </a:solidFill>
                <a:latin typeface="Calibri" panose="020F0502020204030204" pitchFamily="34" charset="0"/>
              </a:rPr>
              <a:t>‘In het hoge en droge scenario stijgt het aantal tropische dagen (max temp ≥ 30°C) in de Bilt van 5 dagen (nu) naar 35 (2100)’</a:t>
            </a:r>
            <a:endParaRPr lang="nl-NL" sz="1400" i="1" dirty="0">
              <a:solidFill>
                <a:schemeClr val="bg1"/>
              </a:solidFill>
            </a:endParaRPr>
          </a:p>
        </p:txBody>
      </p:sp>
    </p:spTree>
    <p:extLst>
      <p:ext uri="{BB962C8B-B14F-4D97-AF65-F5344CB8AC3E}">
        <p14:creationId xmlns:p14="http://schemas.microsoft.com/office/powerpoint/2010/main" val="4231567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sp>
        <p:nvSpPr>
          <p:cNvPr id="3" name="Rechthoek 2">
            <a:extLst>
              <a:ext uri="{FF2B5EF4-FFF2-40B4-BE49-F238E27FC236}">
                <a16:creationId xmlns:a16="http://schemas.microsoft.com/office/drawing/2014/main" id="{22BD45E7-DF58-09B0-BD44-B4B8E10AF383}"/>
              </a:ext>
            </a:extLst>
          </p:cNvPr>
          <p:cNvSpPr/>
          <p:nvPr/>
        </p:nvSpPr>
        <p:spPr>
          <a:xfrm>
            <a:off x="10295467" y="5342468"/>
            <a:ext cx="1896533" cy="130718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6D17090B-893E-DDC1-98D2-EF157BE36E7E}"/>
              </a:ext>
            </a:extLst>
          </p:cNvPr>
          <p:cNvCxnSpPr/>
          <p:nvPr/>
        </p:nvCxnSpPr>
        <p:spPr>
          <a:xfrm>
            <a:off x="330200" y="782644"/>
            <a:ext cx="11531600" cy="0"/>
          </a:xfrm>
          <a:prstGeom prst="line">
            <a:avLst/>
          </a:prstGeom>
          <a:ln>
            <a:solidFill>
              <a:srgbClr val="A4D2B3"/>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174CBFD-151F-253D-FA25-3193F59BEF6B}"/>
              </a:ext>
            </a:extLst>
          </p:cNvPr>
          <p:cNvSpPr txBox="1"/>
          <p:nvPr/>
        </p:nvSpPr>
        <p:spPr>
          <a:xfrm>
            <a:off x="257317" y="103389"/>
            <a:ext cx="6652606" cy="769441"/>
          </a:xfrm>
          <a:prstGeom prst="rect">
            <a:avLst/>
          </a:prstGeom>
          <a:noFill/>
        </p:spPr>
        <p:txBody>
          <a:bodyPr wrap="square" rtlCol="0">
            <a:spAutoFit/>
          </a:bodyPr>
          <a:lstStyle/>
          <a:p>
            <a:r>
              <a:rPr lang="nl-NL" sz="4400" dirty="0">
                <a:solidFill>
                  <a:srgbClr val="A4D2B3"/>
                </a:solidFill>
                <a:latin typeface="+mj-lt"/>
              </a:rPr>
              <a:t>KNMI ‘23 Klimaatscenario’s</a:t>
            </a:r>
          </a:p>
        </p:txBody>
      </p:sp>
      <p:sp>
        <p:nvSpPr>
          <p:cNvPr id="10" name="Tekstvak 9">
            <a:extLst>
              <a:ext uri="{FF2B5EF4-FFF2-40B4-BE49-F238E27FC236}">
                <a16:creationId xmlns:a16="http://schemas.microsoft.com/office/drawing/2014/main" id="{9A015832-C8BB-8575-1081-043BAF19FC29}"/>
              </a:ext>
            </a:extLst>
          </p:cNvPr>
          <p:cNvSpPr txBox="1"/>
          <p:nvPr/>
        </p:nvSpPr>
        <p:spPr>
          <a:xfrm>
            <a:off x="1687171" y="5164974"/>
            <a:ext cx="10038918" cy="307777"/>
          </a:xfrm>
          <a:prstGeom prst="rect">
            <a:avLst/>
          </a:prstGeom>
          <a:noFill/>
        </p:spPr>
        <p:txBody>
          <a:bodyPr wrap="square">
            <a:spAutoFit/>
          </a:bodyPr>
          <a:lstStyle/>
          <a:p>
            <a:r>
              <a:rPr lang="nl-NL" sz="1400" i="1" dirty="0">
                <a:solidFill>
                  <a:schemeClr val="bg1"/>
                </a:solidFill>
                <a:effectLst/>
                <a:latin typeface="Calibri" panose="020F0502020204030204" pitchFamily="34" charset="0"/>
              </a:rPr>
              <a:t>‘Volgens het hoge droge scenario (</a:t>
            </a:r>
            <a:r>
              <a:rPr lang="nl-NL" sz="1400" i="1" dirty="0" err="1">
                <a:solidFill>
                  <a:schemeClr val="bg1"/>
                </a:solidFill>
                <a:effectLst/>
                <a:latin typeface="Calibri" panose="020F0502020204030204" pitchFamily="34" charset="0"/>
              </a:rPr>
              <a:t>H</a:t>
            </a:r>
            <a:r>
              <a:rPr lang="nl-NL" sz="1400" i="1" baseline="-25000" dirty="0" err="1">
                <a:solidFill>
                  <a:schemeClr val="bg1"/>
                </a:solidFill>
                <a:effectLst/>
                <a:latin typeface="Calibri" panose="020F0502020204030204" pitchFamily="34" charset="0"/>
              </a:rPr>
              <a:t>d</a:t>
            </a:r>
            <a:r>
              <a:rPr lang="nl-NL" sz="1400" i="1" dirty="0">
                <a:solidFill>
                  <a:schemeClr val="bg1"/>
                </a:solidFill>
                <a:effectLst/>
                <a:latin typeface="Calibri" panose="020F0502020204030204" pitchFamily="34" charset="0"/>
              </a:rPr>
              <a:t> ) is een gemiddelde zomer rond 2100 ongeveer even droog als een extreem droge zomer nu’ </a:t>
            </a:r>
            <a:endParaRPr lang="nl-NL" sz="1400" i="1" dirty="0">
              <a:solidFill>
                <a:schemeClr val="bg1"/>
              </a:solidFill>
            </a:endParaRPr>
          </a:p>
        </p:txBody>
      </p:sp>
      <p:sp>
        <p:nvSpPr>
          <p:cNvPr id="11" name="Tekstvak 10">
            <a:extLst>
              <a:ext uri="{FF2B5EF4-FFF2-40B4-BE49-F238E27FC236}">
                <a16:creationId xmlns:a16="http://schemas.microsoft.com/office/drawing/2014/main" id="{D988E538-7E36-E5E7-6674-4E337B6603C9}"/>
              </a:ext>
            </a:extLst>
          </p:cNvPr>
          <p:cNvSpPr txBox="1"/>
          <p:nvPr/>
        </p:nvSpPr>
        <p:spPr>
          <a:xfrm>
            <a:off x="2356774" y="2333081"/>
            <a:ext cx="6771936" cy="307777"/>
          </a:xfrm>
          <a:prstGeom prst="rect">
            <a:avLst/>
          </a:prstGeom>
          <a:noFill/>
        </p:spPr>
        <p:txBody>
          <a:bodyPr wrap="square">
            <a:spAutoFit/>
          </a:bodyPr>
          <a:lstStyle/>
          <a:p>
            <a:r>
              <a:rPr lang="nl-NL" sz="1400" i="1" dirty="0">
                <a:solidFill>
                  <a:schemeClr val="bg1"/>
                </a:solidFill>
                <a:latin typeface="Calibri" panose="020F0502020204030204" pitchFamily="34" charset="0"/>
              </a:rPr>
              <a:t>‘Het neerslagtekort zal t.o.v. nu in alle vier de scenario’s toenemen’ </a:t>
            </a:r>
            <a:endParaRPr lang="nl-NL" sz="1400" i="1" dirty="0">
              <a:solidFill>
                <a:schemeClr val="bg1"/>
              </a:solidFill>
            </a:endParaRPr>
          </a:p>
        </p:txBody>
      </p:sp>
      <p:sp>
        <p:nvSpPr>
          <p:cNvPr id="15" name="Tekstvak 14">
            <a:extLst>
              <a:ext uri="{FF2B5EF4-FFF2-40B4-BE49-F238E27FC236}">
                <a16:creationId xmlns:a16="http://schemas.microsoft.com/office/drawing/2014/main" id="{A4AC1FB7-7EB6-A7FE-46CF-F59B68606145}"/>
              </a:ext>
            </a:extLst>
          </p:cNvPr>
          <p:cNvSpPr txBox="1"/>
          <p:nvPr/>
        </p:nvSpPr>
        <p:spPr>
          <a:xfrm>
            <a:off x="289785" y="2928926"/>
            <a:ext cx="6771936" cy="523220"/>
          </a:xfrm>
          <a:prstGeom prst="rect">
            <a:avLst/>
          </a:prstGeom>
          <a:noFill/>
        </p:spPr>
        <p:txBody>
          <a:bodyPr wrap="square">
            <a:spAutoFit/>
          </a:bodyPr>
          <a:lstStyle/>
          <a:p>
            <a:pPr algn="ctr"/>
            <a:r>
              <a:rPr lang="nl-NL" sz="1400" i="1" dirty="0">
                <a:solidFill>
                  <a:schemeClr val="bg1"/>
                </a:solidFill>
              </a:rPr>
              <a:t>‘In de droge scenario’s blijkt eveneens sprake van een afname van de jaarneerslag, waardoor het herstel van droge zomers in de daaropvolgende winters nog lastiger wordt’</a:t>
            </a:r>
          </a:p>
        </p:txBody>
      </p:sp>
      <p:sp>
        <p:nvSpPr>
          <p:cNvPr id="16" name="Tekstvak 15">
            <a:extLst>
              <a:ext uri="{FF2B5EF4-FFF2-40B4-BE49-F238E27FC236}">
                <a16:creationId xmlns:a16="http://schemas.microsoft.com/office/drawing/2014/main" id="{3193FBA1-EEF8-EDF5-E6A4-E4E290ADCE00}"/>
              </a:ext>
            </a:extLst>
          </p:cNvPr>
          <p:cNvSpPr txBox="1"/>
          <p:nvPr/>
        </p:nvSpPr>
        <p:spPr>
          <a:xfrm>
            <a:off x="1954641" y="3771427"/>
            <a:ext cx="5950065" cy="523220"/>
          </a:xfrm>
          <a:prstGeom prst="rect">
            <a:avLst/>
          </a:prstGeom>
          <a:noFill/>
        </p:spPr>
        <p:txBody>
          <a:bodyPr wrap="square">
            <a:spAutoFit/>
          </a:bodyPr>
          <a:lstStyle/>
          <a:p>
            <a:pPr algn="ctr"/>
            <a:r>
              <a:rPr lang="nl-NL" sz="1400" i="1" dirty="0">
                <a:solidFill>
                  <a:schemeClr val="bg1"/>
                </a:solidFill>
              </a:rPr>
              <a:t>‘Door de afnemende luchtvervuiling neemt zonnestraling toe, de lentes en zomers warmen hierdoor verder op’</a:t>
            </a:r>
          </a:p>
        </p:txBody>
      </p:sp>
      <p:sp>
        <p:nvSpPr>
          <p:cNvPr id="17" name="Tekstvak 16">
            <a:extLst>
              <a:ext uri="{FF2B5EF4-FFF2-40B4-BE49-F238E27FC236}">
                <a16:creationId xmlns:a16="http://schemas.microsoft.com/office/drawing/2014/main" id="{B5614CA9-CDBE-FEAE-1FB9-0AA1B11D7027}"/>
              </a:ext>
            </a:extLst>
          </p:cNvPr>
          <p:cNvSpPr txBox="1"/>
          <p:nvPr/>
        </p:nvSpPr>
        <p:spPr>
          <a:xfrm>
            <a:off x="330200" y="4585744"/>
            <a:ext cx="9100692" cy="307777"/>
          </a:xfrm>
          <a:prstGeom prst="rect">
            <a:avLst/>
          </a:prstGeom>
          <a:noFill/>
        </p:spPr>
        <p:txBody>
          <a:bodyPr wrap="square">
            <a:spAutoFit/>
          </a:bodyPr>
          <a:lstStyle/>
          <a:p>
            <a:pPr algn="ctr"/>
            <a:r>
              <a:rPr lang="nl-NL" sz="1400" i="1" dirty="0">
                <a:solidFill>
                  <a:schemeClr val="bg1"/>
                </a:solidFill>
              </a:rPr>
              <a:t>‘In de H-scenario neemt het aantal zomerse dagen per jaar toe van 28 (huidig) tot 49 (rond 2050) en tot 89 (rond 2100)’</a:t>
            </a:r>
          </a:p>
        </p:txBody>
      </p:sp>
      <p:sp>
        <p:nvSpPr>
          <p:cNvPr id="19" name="Tekstvak 18">
            <a:extLst>
              <a:ext uri="{FF2B5EF4-FFF2-40B4-BE49-F238E27FC236}">
                <a16:creationId xmlns:a16="http://schemas.microsoft.com/office/drawing/2014/main" id="{8B2B67CE-6D28-0D22-CB38-A1C856108FD7}"/>
              </a:ext>
            </a:extLst>
          </p:cNvPr>
          <p:cNvSpPr txBox="1"/>
          <p:nvPr/>
        </p:nvSpPr>
        <p:spPr>
          <a:xfrm>
            <a:off x="992204" y="1819584"/>
            <a:ext cx="4431971" cy="307777"/>
          </a:xfrm>
          <a:prstGeom prst="rect">
            <a:avLst/>
          </a:prstGeom>
          <a:noFill/>
        </p:spPr>
        <p:txBody>
          <a:bodyPr wrap="square">
            <a:spAutoFit/>
          </a:bodyPr>
          <a:lstStyle/>
          <a:p>
            <a:r>
              <a:rPr lang="nl-NL" sz="1400" i="1" dirty="0">
                <a:solidFill>
                  <a:schemeClr val="bg1"/>
                </a:solidFill>
                <a:latin typeface="Calibri" panose="020F0502020204030204" pitchFamily="34" charset="0"/>
              </a:rPr>
              <a:t>‘De grootste hagelstenen worden vermoedelijk nóg groter’</a:t>
            </a:r>
            <a:endParaRPr lang="nl-NL" sz="1400" i="1" dirty="0">
              <a:solidFill>
                <a:schemeClr val="bg1"/>
              </a:solidFill>
            </a:endParaRPr>
          </a:p>
        </p:txBody>
      </p:sp>
      <p:sp>
        <p:nvSpPr>
          <p:cNvPr id="5" name="Tekstvak 4">
            <a:extLst>
              <a:ext uri="{FF2B5EF4-FFF2-40B4-BE49-F238E27FC236}">
                <a16:creationId xmlns:a16="http://schemas.microsoft.com/office/drawing/2014/main" id="{E97BC7EB-5ADD-46DB-8C5D-A8861FE17A6E}"/>
              </a:ext>
            </a:extLst>
          </p:cNvPr>
          <p:cNvSpPr txBox="1"/>
          <p:nvPr/>
        </p:nvSpPr>
        <p:spPr>
          <a:xfrm>
            <a:off x="180975" y="5842172"/>
            <a:ext cx="10038918" cy="307777"/>
          </a:xfrm>
          <a:prstGeom prst="rect">
            <a:avLst/>
          </a:prstGeom>
          <a:noFill/>
        </p:spPr>
        <p:txBody>
          <a:bodyPr wrap="square">
            <a:spAutoFit/>
          </a:bodyPr>
          <a:lstStyle/>
          <a:p>
            <a:r>
              <a:rPr lang="nl-NL" sz="1400" i="1" dirty="0">
                <a:solidFill>
                  <a:schemeClr val="bg1"/>
                </a:solidFill>
                <a:effectLst/>
                <a:latin typeface="Calibri" panose="020F0502020204030204" pitchFamily="34" charset="0"/>
              </a:rPr>
              <a:t>‘Zelfs als de uitstoot sterk wordt verminderd blijft de zeespiegel voor de Nederlandse kust met meer dan ee</a:t>
            </a:r>
            <a:r>
              <a:rPr lang="nl-NL" sz="1400" i="1" dirty="0">
                <a:solidFill>
                  <a:schemeClr val="bg1"/>
                </a:solidFill>
                <a:latin typeface="Calibri" panose="020F0502020204030204" pitchFamily="34" charset="0"/>
              </a:rPr>
              <a:t>n meter stijgen’</a:t>
            </a:r>
            <a:endParaRPr lang="nl-NL" sz="1400" i="1" dirty="0">
              <a:solidFill>
                <a:schemeClr val="bg1"/>
              </a:solidFill>
            </a:endParaRPr>
          </a:p>
        </p:txBody>
      </p:sp>
      <p:pic>
        <p:nvPicPr>
          <p:cNvPr id="12" name="Afbeelding 11">
            <a:extLst>
              <a:ext uri="{FF2B5EF4-FFF2-40B4-BE49-F238E27FC236}">
                <a16:creationId xmlns:a16="http://schemas.microsoft.com/office/drawing/2014/main" id="{89C27E3D-8F5D-E763-E415-B50362EECF5B}"/>
              </a:ext>
            </a:extLst>
          </p:cNvPr>
          <p:cNvPicPr>
            <a:picLocks noChangeAspect="1"/>
          </p:cNvPicPr>
          <p:nvPr/>
        </p:nvPicPr>
        <p:blipFill>
          <a:blip r:embed="rId5"/>
          <a:stretch>
            <a:fillRect/>
          </a:stretch>
        </p:blipFill>
        <p:spPr>
          <a:xfrm>
            <a:off x="7904706" y="1794855"/>
            <a:ext cx="4106319" cy="2416044"/>
          </a:xfrm>
          <a:prstGeom prst="rect">
            <a:avLst/>
          </a:prstGeom>
        </p:spPr>
      </p:pic>
      <p:sp>
        <p:nvSpPr>
          <p:cNvPr id="14" name="Tekstvak 13">
            <a:extLst>
              <a:ext uri="{FF2B5EF4-FFF2-40B4-BE49-F238E27FC236}">
                <a16:creationId xmlns:a16="http://schemas.microsoft.com/office/drawing/2014/main" id="{5AE7B421-1E32-CEB8-17CF-7BFDF7303EC5}"/>
              </a:ext>
            </a:extLst>
          </p:cNvPr>
          <p:cNvSpPr txBox="1"/>
          <p:nvPr/>
        </p:nvSpPr>
        <p:spPr>
          <a:xfrm>
            <a:off x="330200" y="1069801"/>
            <a:ext cx="8130220" cy="369332"/>
          </a:xfrm>
          <a:prstGeom prst="rect">
            <a:avLst/>
          </a:prstGeom>
          <a:noFill/>
        </p:spPr>
        <p:txBody>
          <a:bodyPr wrap="square">
            <a:spAutoFit/>
          </a:bodyPr>
          <a:lstStyle/>
          <a:p>
            <a:r>
              <a:rPr lang="nl-NL" dirty="0">
                <a:solidFill>
                  <a:schemeClr val="bg1"/>
                </a:solidFill>
                <a:latin typeface="+mj-lt"/>
              </a:rPr>
              <a:t>Het klimaat is</a:t>
            </a:r>
            <a:r>
              <a:rPr lang="nl-NL" b="1" dirty="0">
                <a:solidFill>
                  <a:schemeClr val="bg1"/>
                </a:solidFill>
                <a:latin typeface="+mj-lt"/>
              </a:rPr>
              <a:t> </a:t>
            </a:r>
            <a:r>
              <a:rPr lang="nl-NL" dirty="0">
                <a:solidFill>
                  <a:schemeClr val="bg1"/>
                </a:solidFill>
                <a:latin typeface="+mj-lt"/>
              </a:rPr>
              <a:t>nu al (!) veranderd: </a:t>
            </a:r>
          </a:p>
        </p:txBody>
      </p:sp>
      <p:sp>
        <p:nvSpPr>
          <p:cNvPr id="7" name="Tekstvak 6">
            <a:extLst>
              <a:ext uri="{FF2B5EF4-FFF2-40B4-BE49-F238E27FC236}">
                <a16:creationId xmlns:a16="http://schemas.microsoft.com/office/drawing/2014/main" id="{DE315673-C6C4-7602-98E6-7F9858366312}"/>
              </a:ext>
            </a:extLst>
          </p:cNvPr>
          <p:cNvSpPr txBox="1"/>
          <p:nvPr/>
        </p:nvSpPr>
        <p:spPr>
          <a:xfrm rot="20754597">
            <a:off x="1742154" y="3739712"/>
            <a:ext cx="7497705" cy="646331"/>
          </a:xfrm>
          <a:prstGeom prst="rect">
            <a:avLst/>
          </a:prstGeom>
          <a:solidFill>
            <a:schemeClr val="bg1"/>
          </a:solidFill>
        </p:spPr>
        <p:txBody>
          <a:bodyPr wrap="square" rtlCol="0">
            <a:spAutoFit/>
          </a:bodyPr>
          <a:lstStyle/>
          <a:p>
            <a:r>
              <a:rPr lang="nl-NL" sz="3600" b="1" dirty="0">
                <a:solidFill>
                  <a:srgbClr val="FF0000"/>
                </a:solidFill>
              </a:rPr>
              <a:t>‘In geen enkele scenario valt het mee’</a:t>
            </a:r>
          </a:p>
        </p:txBody>
      </p:sp>
      <p:sp>
        <p:nvSpPr>
          <p:cNvPr id="8" name="Tekstvak 7">
            <a:extLst>
              <a:ext uri="{FF2B5EF4-FFF2-40B4-BE49-F238E27FC236}">
                <a16:creationId xmlns:a16="http://schemas.microsoft.com/office/drawing/2014/main" id="{11D76EE0-2FAC-0CE5-A3A6-CA810306C1FF}"/>
              </a:ext>
            </a:extLst>
          </p:cNvPr>
          <p:cNvSpPr txBox="1"/>
          <p:nvPr/>
        </p:nvSpPr>
        <p:spPr>
          <a:xfrm>
            <a:off x="4072816" y="6341878"/>
            <a:ext cx="7170917" cy="307777"/>
          </a:xfrm>
          <a:prstGeom prst="rect">
            <a:avLst/>
          </a:prstGeom>
          <a:noFill/>
        </p:spPr>
        <p:txBody>
          <a:bodyPr wrap="square">
            <a:spAutoFit/>
          </a:bodyPr>
          <a:lstStyle/>
          <a:p>
            <a:r>
              <a:rPr lang="nl-NL" sz="1400" i="1" dirty="0">
                <a:solidFill>
                  <a:schemeClr val="bg1"/>
                </a:solidFill>
                <a:latin typeface="Calibri" panose="020F0502020204030204" pitchFamily="34" charset="0"/>
              </a:rPr>
              <a:t>‘In het hoge en natte scenario daalt het aantal vorstdagen in de Bilt van 53 (nu) naar 10 (2100)’</a:t>
            </a:r>
            <a:endParaRPr lang="nl-NL" sz="1400" i="1" dirty="0">
              <a:solidFill>
                <a:schemeClr val="bg1"/>
              </a:solidFill>
            </a:endParaRPr>
          </a:p>
        </p:txBody>
      </p:sp>
      <p:sp>
        <p:nvSpPr>
          <p:cNvPr id="9" name="Tekstvak 8">
            <a:extLst>
              <a:ext uri="{FF2B5EF4-FFF2-40B4-BE49-F238E27FC236}">
                <a16:creationId xmlns:a16="http://schemas.microsoft.com/office/drawing/2014/main" id="{19E3FE4B-EBA5-3ED7-1D54-4A1D3051C2FF}"/>
              </a:ext>
            </a:extLst>
          </p:cNvPr>
          <p:cNvSpPr txBox="1"/>
          <p:nvPr/>
        </p:nvSpPr>
        <p:spPr>
          <a:xfrm>
            <a:off x="2830334" y="1362134"/>
            <a:ext cx="9361666" cy="307777"/>
          </a:xfrm>
          <a:prstGeom prst="rect">
            <a:avLst/>
          </a:prstGeom>
          <a:noFill/>
        </p:spPr>
        <p:txBody>
          <a:bodyPr wrap="square">
            <a:spAutoFit/>
          </a:bodyPr>
          <a:lstStyle/>
          <a:p>
            <a:r>
              <a:rPr lang="nl-NL" sz="1400" i="1" dirty="0">
                <a:solidFill>
                  <a:schemeClr val="bg1"/>
                </a:solidFill>
                <a:latin typeface="Calibri" panose="020F0502020204030204" pitchFamily="34" charset="0"/>
              </a:rPr>
              <a:t>‘In het hoge en droge scenario stijgt het aantal tropische dagen (max temp ≥ 30°C) in de Bilt van 5 dagen (nu) naar 35 (2100)’</a:t>
            </a:r>
            <a:endParaRPr lang="nl-NL" sz="1400" i="1" dirty="0">
              <a:solidFill>
                <a:schemeClr val="bg1"/>
              </a:solidFill>
            </a:endParaRPr>
          </a:p>
        </p:txBody>
      </p:sp>
    </p:spTree>
    <p:extLst>
      <p:ext uri="{BB962C8B-B14F-4D97-AF65-F5344CB8AC3E}">
        <p14:creationId xmlns:p14="http://schemas.microsoft.com/office/powerpoint/2010/main" val="4282281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cxnSp>
        <p:nvCxnSpPr>
          <p:cNvPr id="6" name="Rechte verbindingslijn 5">
            <a:extLst>
              <a:ext uri="{FF2B5EF4-FFF2-40B4-BE49-F238E27FC236}">
                <a16:creationId xmlns:a16="http://schemas.microsoft.com/office/drawing/2014/main" id="{6D17090B-893E-DDC1-98D2-EF157BE36E7E}"/>
              </a:ext>
            </a:extLst>
          </p:cNvPr>
          <p:cNvCxnSpPr/>
          <p:nvPr/>
        </p:nvCxnSpPr>
        <p:spPr>
          <a:xfrm>
            <a:off x="330200" y="782644"/>
            <a:ext cx="11531600" cy="0"/>
          </a:xfrm>
          <a:prstGeom prst="line">
            <a:avLst/>
          </a:prstGeom>
          <a:ln>
            <a:solidFill>
              <a:srgbClr val="A4D2B3"/>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174CBFD-151F-253D-FA25-3193F59BEF6B}"/>
              </a:ext>
            </a:extLst>
          </p:cNvPr>
          <p:cNvSpPr txBox="1"/>
          <p:nvPr/>
        </p:nvSpPr>
        <p:spPr>
          <a:xfrm>
            <a:off x="257317" y="103389"/>
            <a:ext cx="11390186" cy="769441"/>
          </a:xfrm>
          <a:prstGeom prst="rect">
            <a:avLst/>
          </a:prstGeom>
          <a:noFill/>
        </p:spPr>
        <p:txBody>
          <a:bodyPr wrap="square" rtlCol="0">
            <a:spAutoFit/>
          </a:bodyPr>
          <a:lstStyle/>
          <a:p>
            <a:r>
              <a:rPr lang="nl-NL" sz="4400" dirty="0">
                <a:solidFill>
                  <a:srgbClr val="A4D2B3"/>
                </a:solidFill>
                <a:latin typeface="+mj-lt"/>
              </a:rPr>
              <a:t>Verschil KNMI ’14 en ‘23 Klimaatscenario’s?</a:t>
            </a:r>
          </a:p>
        </p:txBody>
      </p:sp>
      <p:sp>
        <p:nvSpPr>
          <p:cNvPr id="3" name="Rechthoek 2">
            <a:extLst>
              <a:ext uri="{FF2B5EF4-FFF2-40B4-BE49-F238E27FC236}">
                <a16:creationId xmlns:a16="http://schemas.microsoft.com/office/drawing/2014/main" id="{F213CAA1-6486-AC6C-26DA-58824D9F53BE}"/>
              </a:ext>
            </a:extLst>
          </p:cNvPr>
          <p:cNvSpPr/>
          <p:nvPr/>
        </p:nvSpPr>
        <p:spPr>
          <a:xfrm>
            <a:off x="10295467" y="5399771"/>
            <a:ext cx="1896533" cy="130718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7" name="Tabel 6">
            <a:extLst>
              <a:ext uri="{FF2B5EF4-FFF2-40B4-BE49-F238E27FC236}">
                <a16:creationId xmlns:a16="http://schemas.microsoft.com/office/drawing/2014/main" id="{EA2CCB7A-82A0-403F-434C-79A4FBF52317}"/>
              </a:ext>
            </a:extLst>
          </p:cNvPr>
          <p:cNvGraphicFramePr>
            <a:graphicFrameLocks noGrp="1"/>
          </p:cNvGraphicFramePr>
          <p:nvPr>
            <p:extLst>
              <p:ext uri="{D42A27DB-BD31-4B8C-83A1-F6EECF244321}">
                <p14:modId xmlns:p14="http://schemas.microsoft.com/office/powerpoint/2010/main" val="3799840812"/>
              </p:ext>
            </p:extLst>
          </p:nvPr>
        </p:nvGraphicFramePr>
        <p:xfrm>
          <a:off x="460899" y="1435050"/>
          <a:ext cx="11270202" cy="3732358"/>
        </p:xfrm>
        <a:graphic>
          <a:graphicData uri="http://schemas.openxmlformats.org/drawingml/2006/table">
            <a:tbl>
              <a:tblPr/>
              <a:tblGrid>
                <a:gridCol w="5215180">
                  <a:extLst>
                    <a:ext uri="{9D8B030D-6E8A-4147-A177-3AD203B41FA5}">
                      <a16:colId xmlns:a16="http://schemas.microsoft.com/office/drawing/2014/main" val="191060922"/>
                    </a:ext>
                  </a:extLst>
                </a:gridCol>
                <a:gridCol w="6055022">
                  <a:extLst>
                    <a:ext uri="{9D8B030D-6E8A-4147-A177-3AD203B41FA5}">
                      <a16:colId xmlns:a16="http://schemas.microsoft.com/office/drawing/2014/main" val="955968600"/>
                    </a:ext>
                  </a:extLst>
                </a:gridCol>
              </a:tblGrid>
              <a:tr h="335292">
                <a:tc>
                  <a:txBody>
                    <a:bodyPr/>
                    <a:lstStyle/>
                    <a:p>
                      <a:pPr marL="0" marR="0" algn="ctr" fontAlgn="t">
                        <a:spcBef>
                          <a:spcPts val="0"/>
                        </a:spcBef>
                        <a:spcAft>
                          <a:spcPts val="0"/>
                        </a:spcAft>
                      </a:pPr>
                      <a:r>
                        <a:rPr lang="nl-NL" sz="1400" b="1">
                          <a:solidFill>
                            <a:schemeClr val="bg1"/>
                          </a:solidFill>
                          <a:effectLst/>
                          <a:latin typeface="Calibri" panose="020F0502020204030204" pitchFamily="34" charset="0"/>
                        </a:rPr>
                        <a:t>Klimaatscenario's '14</a:t>
                      </a:r>
                      <a:endParaRPr lang="nl-NL" sz="1400">
                        <a:solidFill>
                          <a:schemeClr val="bg1"/>
                        </a:solidFill>
                        <a:effectLst/>
                        <a:latin typeface="Calibri" panose="020F0502020204030204" pitchFamily="34" charset="0"/>
                      </a:endParaRP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nl-NL" sz="1400" b="1" dirty="0">
                          <a:solidFill>
                            <a:schemeClr val="bg1"/>
                          </a:solidFill>
                          <a:effectLst/>
                          <a:latin typeface="Calibri" panose="020F0502020204030204" pitchFamily="34" charset="0"/>
                        </a:rPr>
                        <a:t>Klimaatscenario's '23</a:t>
                      </a:r>
                      <a:endParaRPr lang="nl-NL" sz="1400" dirty="0">
                        <a:solidFill>
                          <a:schemeClr val="bg1"/>
                        </a:solidFill>
                        <a:effectLst/>
                        <a:latin typeface="Calibri" panose="020F0502020204030204" pitchFamily="34" charset="0"/>
                      </a:endParaRP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248572620"/>
                  </a:ext>
                </a:extLst>
              </a:tr>
              <a:tr h="431368">
                <a:tc>
                  <a:txBody>
                    <a:bodyPr/>
                    <a:lstStyle/>
                    <a:p>
                      <a:pPr marL="0" marR="0" fontAlgn="t">
                        <a:spcBef>
                          <a:spcPts val="0"/>
                        </a:spcBef>
                        <a:spcAft>
                          <a:spcPts val="0"/>
                        </a:spcAft>
                      </a:pPr>
                      <a:r>
                        <a:rPr lang="nl-NL" sz="1600">
                          <a:solidFill>
                            <a:schemeClr val="bg1"/>
                          </a:solidFill>
                          <a:effectLst/>
                          <a:latin typeface="Calibri" panose="020F0502020204030204" pitchFamily="34" charset="0"/>
                        </a:rPr>
                        <a:t>Scenario's gekoppeld aan luchtstromen </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nl-NL" sz="1600" dirty="0">
                          <a:solidFill>
                            <a:schemeClr val="bg1"/>
                          </a:solidFill>
                          <a:effectLst/>
                          <a:latin typeface="Calibri" panose="020F0502020204030204" pitchFamily="34" charset="0"/>
                        </a:rPr>
                        <a:t>Scenario's gekoppeld aan CO2-uitstoot -&gt; het klimaatbeleid</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622116653"/>
                  </a:ext>
                </a:extLst>
              </a:tr>
              <a:tr h="287150">
                <a:tc>
                  <a:txBody>
                    <a:bodyPr/>
                    <a:lstStyle/>
                    <a:p>
                      <a:pPr marL="0" marR="0" fontAlgn="t">
                        <a:spcBef>
                          <a:spcPts val="0"/>
                        </a:spcBef>
                        <a:spcAft>
                          <a:spcPts val="0"/>
                        </a:spcAft>
                      </a:pPr>
                      <a:r>
                        <a:rPr lang="nl-NL" sz="1600" dirty="0">
                          <a:solidFill>
                            <a:schemeClr val="bg1"/>
                          </a:solidFill>
                          <a:effectLst/>
                          <a:latin typeface="Calibri" panose="020F0502020204030204" pitchFamily="34" charset="0"/>
                        </a:rPr>
                        <a:t> Scenario’s voor Nederland </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nl-NL" sz="1600" dirty="0">
                          <a:solidFill>
                            <a:schemeClr val="bg1"/>
                          </a:solidFill>
                          <a:effectLst/>
                          <a:latin typeface="Calibri" panose="020F0502020204030204" pitchFamily="34" charset="0"/>
                        </a:rPr>
                        <a:t>Scenario's voor Nederland en de Nederlandse Antillen </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72660464"/>
                  </a:ext>
                </a:extLst>
              </a:tr>
              <a:tr h="288620">
                <a:tc>
                  <a:txBody>
                    <a:bodyPr/>
                    <a:lstStyle/>
                    <a:p>
                      <a:pPr marL="0" marR="0" fontAlgn="t">
                        <a:spcBef>
                          <a:spcPts val="0"/>
                        </a:spcBef>
                        <a:spcAft>
                          <a:spcPts val="0"/>
                        </a:spcAft>
                      </a:pPr>
                      <a:r>
                        <a:rPr lang="nl-NL" sz="1600">
                          <a:solidFill>
                            <a:schemeClr val="bg1"/>
                          </a:solidFill>
                          <a:effectLst/>
                          <a:latin typeface="Calibri" panose="020F0502020204030204" pitchFamily="34" charset="0"/>
                        </a:rPr>
                        <a:t>Jaarlijkse neerslag neemt in alle scenario's toe</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nl-NL" sz="1600">
                          <a:solidFill>
                            <a:schemeClr val="bg1"/>
                          </a:solidFill>
                          <a:effectLst/>
                          <a:latin typeface="Calibri" panose="020F0502020204030204" pitchFamily="34" charset="0"/>
                        </a:rPr>
                        <a:t>Jaarlijkse neerslag neemt toe in Ln en Hn en neemt af in Hd</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923959220"/>
                  </a:ext>
                </a:extLst>
              </a:tr>
              <a:tr h="323956">
                <a:tc>
                  <a:txBody>
                    <a:bodyPr/>
                    <a:lstStyle/>
                    <a:p>
                      <a:pPr marL="0" marR="0" fontAlgn="t">
                        <a:spcBef>
                          <a:spcPts val="0"/>
                        </a:spcBef>
                        <a:spcAft>
                          <a:spcPts val="0"/>
                        </a:spcAft>
                      </a:pPr>
                      <a:r>
                        <a:rPr lang="nl-NL" sz="1600">
                          <a:solidFill>
                            <a:schemeClr val="bg1"/>
                          </a:solidFill>
                          <a:effectLst/>
                          <a:latin typeface="Calibri" panose="020F0502020204030204" pitchFamily="34" charset="0"/>
                        </a:rPr>
                        <a:t>Referentieperiode 1981-2010</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nl-NL" sz="1600">
                          <a:solidFill>
                            <a:schemeClr val="bg1"/>
                          </a:solidFill>
                          <a:effectLst/>
                          <a:latin typeface="Calibri" panose="020F0502020204030204" pitchFamily="34" charset="0"/>
                        </a:rPr>
                        <a:t>Referentieperiode 1991-2020</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039704547"/>
                  </a:ext>
                </a:extLst>
              </a:tr>
              <a:tr h="283092">
                <a:tc>
                  <a:txBody>
                    <a:bodyPr/>
                    <a:lstStyle/>
                    <a:p>
                      <a:pPr marL="0" marR="0" fontAlgn="t">
                        <a:spcBef>
                          <a:spcPts val="0"/>
                        </a:spcBef>
                        <a:spcAft>
                          <a:spcPts val="0"/>
                        </a:spcAft>
                      </a:pPr>
                      <a:r>
                        <a:rPr lang="nl-NL" sz="1600" dirty="0">
                          <a:solidFill>
                            <a:schemeClr val="bg1"/>
                          </a:solidFill>
                          <a:effectLst/>
                          <a:latin typeface="Calibri" panose="020F0502020204030204" pitchFamily="34" charset="0"/>
                        </a:rPr>
                        <a:t>Scenario's voor 2050, 2085</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nl-NL" sz="1600" dirty="0">
                          <a:solidFill>
                            <a:schemeClr val="bg1"/>
                          </a:solidFill>
                          <a:effectLst/>
                          <a:latin typeface="Calibri" panose="020F0502020204030204" pitchFamily="34" charset="0"/>
                        </a:rPr>
                        <a:t>Scenario's voor 2033 (1,5°C), 2050, 2100, 2150, 2300 (zeespiegelstijging) </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627350379"/>
                  </a:ext>
                </a:extLst>
              </a:tr>
              <a:tr h="282484">
                <a:tc>
                  <a:txBody>
                    <a:bodyPr/>
                    <a:lstStyle/>
                    <a:p>
                      <a:pPr marL="0" marR="0" fontAlgn="t">
                        <a:spcBef>
                          <a:spcPts val="0"/>
                        </a:spcBef>
                        <a:spcAft>
                          <a:spcPts val="0"/>
                        </a:spcAft>
                      </a:pPr>
                      <a:r>
                        <a:rPr lang="nl-NL" sz="1600" dirty="0">
                          <a:solidFill>
                            <a:schemeClr val="bg1"/>
                          </a:solidFill>
                          <a:effectLst/>
                          <a:latin typeface="Calibri" panose="020F0502020204030204" pitchFamily="34" charset="0"/>
                        </a:rPr>
                        <a:t> </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nl-NL" sz="1600" dirty="0">
                          <a:solidFill>
                            <a:schemeClr val="bg1"/>
                          </a:solidFill>
                          <a:effectLst/>
                          <a:latin typeface="Calibri" panose="020F0502020204030204" pitchFamily="34" charset="0"/>
                        </a:rPr>
                        <a:t>Duidelijk sterke toename van droogte</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267060943"/>
                  </a:ext>
                </a:extLst>
              </a:tr>
              <a:tr h="293250">
                <a:tc>
                  <a:txBody>
                    <a:bodyPr/>
                    <a:lstStyle/>
                    <a:p>
                      <a:pPr marL="0" marR="0" fontAlgn="t">
                        <a:spcBef>
                          <a:spcPts val="0"/>
                        </a:spcBef>
                        <a:spcAft>
                          <a:spcPts val="0"/>
                        </a:spcAft>
                      </a:pPr>
                      <a:r>
                        <a:rPr lang="nl-NL" sz="1600">
                          <a:solidFill>
                            <a:schemeClr val="bg1"/>
                          </a:solidFill>
                          <a:effectLst/>
                          <a:latin typeface="Calibri" panose="020F0502020204030204" pitchFamily="34" charset="0"/>
                        </a:rPr>
                        <a:t> </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nl-NL" sz="1600" dirty="0">
                          <a:solidFill>
                            <a:schemeClr val="bg1"/>
                          </a:solidFill>
                          <a:effectLst/>
                          <a:latin typeface="Calibri" panose="020F0502020204030204" pitchFamily="34" charset="0"/>
                        </a:rPr>
                        <a:t>Voor specifieke toepassingen, aanvullende berekeningen voor matige uitstoot</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417599979"/>
                  </a:ext>
                </a:extLst>
              </a:tr>
              <a:tr h="330200">
                <a:tc>
                  <a:txBody>
                    <a:bodyPr/>
                    <a:lstStyle/>
                    <a:p>
                      <a:pPr marL="0" marR="0" fontAlgn="t">
                        <a:spcBef>
                          <a:spcPts val="0"/>
                        </a:spcBef>
                        <a:spcAft>
                          <a:spcPts val="0"/>
                        </a:spcAft>
                      </a:pPr>
                      <a:r>
                        <a:rPr lang="nl-NL" sz="1600">
                          <a:solidFill>
                            <a:schemeClr val="bg1"/>
                          </a:solidFill>
                          <a:effectLst/>
                          <a:latin typeface="Calibri" panose="020F0502020204030204" pitchFamily="34" charset="0"/>
                        </a:rPr>
                        <a:t>Zonnestraling neemt licht toe</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nl-NL" sz="1600" dirty="0">
                          <a:solidFill>
                            <a:schemeClr val="bg1"/>
                          </a:solidFill>
                          <a:effectLst/>
                          <a:latin typeface="Calibri" panose="020F0502020204030204" pitchFamily="34" charset="0"/>
                        </a:rPr>
                        <a:t>Zonnestraling neemt nog iets verder toe</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442581897"/>
                  </a:ext>
                </a:extLst>
              </a:tr>
              <a:tr h="330200">
                <a:tc>
                  <a:txBody>
                    <a:bodyPr/>
                    <a:lstStyle/>
                    <a:p>
                      <a:pPr marL="0" marR="0" fontAlgn="t">
                        <a:spcBef>
                          <a:spcPts val="0"/>
                        </a:spcBef>
                        <a:spcAft>
                          <a:spcPts val="0"/>
                        </a:spcAft>
                      </a:pPr>
                      <a:endParaRPr lang="nl-NL" sz="1600" dirty="0">
                        <a:solidFill>
                          <a:schemeClr val="bg1"/>
                        </a:solidFill>
                        <a:effectLst/>
                        <a:latin typeface="Calibri" panose="020F0502020204030204" pitchFamily="34" charset="0"/>
                      </a:endParaRP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nl-NL" sz="1600" dirty="0">
                          <a:solidFill>
                            <a:schemeClr val="bg1"/>
                          </a:solidFill>
                          <a:effectLst/>
                          <a:latin typeface="Calibri" panose="020F0502020204030204" pitchFamily="34" charset="0"/>
                        </a:rPr>
                        <a:t>Vochtigheid en wind als nieuwe variabelen</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998249908"/>
                  </a:ext>
                </a:extLst>
              </a:tr>
              <a:tr h="304800">
                <a:tc>
                  <a:txBody>
                    <a:bodyPr/>
                    <a:lstStyle/>
                    <a:p>
                      <a:pPr marL="0" marR="0" fontAlgn="t">
                        <a:spcBef>
                          <a:spcPts val="0"/>
                        </a:spcBef>
                        <a:spcAft>
                          <a:spcPts val="0"/>
                        </a:spcAft>
                      </a:pPr>
                      <a:r>
                        <a:rPr lang="nl-NL" sz="1600" dirty="0">
                          <a:solidFill>
                            <a:schemeClr val="bg1"/>
                          </a:solidFill>
                          <a:effectLst/>
                          <a:latin typeface="Calibri" panose="020F0502020204030204" pitchFamily="34" charset="0"/>
                        </a:rPr>
                        <a:t>Voornamelijk focus op zomer en winter</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nl-NL" sz="1600" dirty="0">
                          <a:solidFill>
                            <a:schemeClr val="bg1"/>
                          </a:solidFill>
                          <a:effectLst/>
                          <a:latin typeface="Calibri" panose="020F0502020204030204" pitchFamily="34" charset="0"/>
                        </a:rPr>
                        <a:t>Meer focus op de seizoenen lente en herfst </a:t>
                      </a:r>
                    </a:p>
                  </a:txBody>
                  <a:tcPr marL="31352" marR="31352" marT="20902" marB="2090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239842444"/>
                  </a:ext>
                </a:extLst>
              </a:tr>
            </a:tbl>
          </a:graphicData>
        </a:graphic>
      </p:graphicFrame>
    </p:spTree>
    <p:extLst>
      <p:ext uri="{BB962C8B-B14F-4D97-AF65-F5344CB8AC3E}">
        <p14:creationId xmlns:p14="http://schemas.microsoft.com/office/powerpoint/2010/main" val="42513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1800" y="5401880"/>
            <a:ext cx="1419225" cy="1247775"/>
          </a:xfrm>
          <a:prstGeom prst="rect">
            <a:avLst/>
          </a:prstGeom>
        </p:spPr>
      </p:pic>
      <p:cxnSp>
        <p:nvCxnSpPr>
          <p:cNvPr id="6" name="Rechte verbindingslijn 5">
            <a:extLst>
              <a:ext uri="{FF2B5EF4-FFF2-40B4-BE49-F238E27FC236}">
                <a16:creationId xmlns:a16="http://schemas.microsoft.com/office/drawing/2014/main" id="{6D17090B-893E-DDC1-98D2-EF157BE36E7E}"/>
              </a:ext>
            </a:extLst>
          </p:cNvPr>
          <p:cNvCxnSpPr/>
          <p:nvPr/>
        </p:nvCxnSpPr>
        <p:spPr>
          <a:xfrm>
            <a:off x="330200" y="782644"/>
            <a:ext cx="11531600" cy="0"/>
          </a:xfrm>
          <a:prstGeom prst="line">
            <a:avLst/>
          </a:prstGeom>
          <a:ln>
            <a:solidFill>
              <a:srgbClr val="A4D2B3"/>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174CBFD-151F-253D-FA25-3193F59BEF6B}"/>
              </a:ext>
            </a:extLst>
          </p:cNvPr>
          <p:cNvSpPr txBox="1"/>
          <p:nvPr/>
        </p:nvSpPr>
        <p:spPr>
          <a:xfrm>
            <a:off x="257317" y="103389"/>
            <a:ext cx="6652606" cy="769441"/>
          </a:xfrm>
          <a:prstGeom prst="rect">
            <a:avLst/>
          </a:prstGeom>
          <a:noFill/>
        </p:spPr>
        <p:txBody>
          <a:bodyPr wrap="square" rtlCol="0">
            <a:spAutoFit/>
          </a:bodyPr>
          <a:lstStyle/>
          <a:p>
            <a:r>
              <a:rPr lang="nl-NL" sz="4400" dirty="0">
                <a:solidFill>
                  <a:srgbClr val="A4D2B3"/>
                </a:solidFill>
                <a:latin typeface="+mj-lt"/>
              </a:rPr>
              <a:t>Relevantie Platform</a:t>
            </a:r>
          </a:p>
        </p:txBody>
      </p:sp>
      <p:sp>
        <p:nvSpPr>
          <p:cNvPr id="8" name="Tekstvak 7">
            <a:extLst>
              <a:ext uri="{FF2B5EF4-FFF2-40B4-BE49-F238E27FC236}">
                <a16:creationId xmlns:a16="http://schemas.microsoft.com/office/drawing/2014/main" id="{E465C3D7-A998-1A66-03AF-B3BB0F94D436}"/>
              </a:ext>
            </a:extLst>
          </p:cNvPr>
          <p:cNvSpPr txBox="1"/>
          <p:nvPr/>
        </p:nvSpPr>
        <p:spPr>
          <a:xfrm>
            <a:off x="489998" y="4075788"/>
            <a:ext cx="7852007" cy="369332"/>
          </a:xfrm>
          <a:prstGeom prst="rect">
            <a:avLst/>
          </a:prstGeom>
          <a:noFill/>
        </p:spPr>
        <p:txBody>
          <a:bodyPr wrap="square">
            <a:spAutoFit/>
          </a:bodyPr>
          <a:lstStyle/>
          <a:p>
            <a:r>
              <a:rPr lang="nl-NL" dirty="0">
                <a:solidFill>
                  <a:schemeClr val="bg1"/>
                </a:solidFill>
                <a:latin typeface="+mj-lt"/>
              </a:rPr>
              <a:t>In welke opzichten zijn de nieuwe scenario’s relevant voor het platform?</a:t>
            </a:r>
          </a:p>
        </p:txBody>
      </p:sp>
      <p:sp>
        <p:nvSpPr>
          <p:cNvPr id="13" name="Rechthoek 12">
            <a:extLst>
              <a:ext uri="{FF2B5EF4-FFF2-40B4-BE49-F238E27FC236}">
                <a16:creationId xmlns:a16="http://schemas.microsoft.com/office/drawing/2014/main" id="{F4F19B46-7C76-14A6-EA1F-2E1C48835598}"/>
              </a:ext>
            </a:extLst>
          </p:cNvPr>
          <p:cNvSpPr/>
          <p:nvPr/>
        </p:nvSpPr>
        <p:spPr>
          <a:xfrm>
            <a:off x="10295467" y="5342468"/>
            <a:ext cx="1896533" cy="130718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C0FE2A6F-14C4-8FD0-4B05-77D556182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9923" y="1461900"/>
            <a:ext cx="4678191" cy="358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cxnSp>
        <p:nvCxnSpPr>
          <p:cNvPr id="6" name="Rechte verbindingslijn 5">
            <a:extLst>
              <a:ext uri="{FF2B5EF4-FFF2-40B4-BE49-F238E27FC236}">
                <a16:creationId xmlns:a16="http://schemas.microsoft.com/office/drawing/2014/main" id="{6D17090B-893E-DDC1-98D2-EF157BE36E7E}"/>
              </a:ext>
            </a:extLst>
          </p:cNvPr>
          <p:cNvCxnSpPr/>
          <p:nvPr/>
        </p:nvCxnSpPr>
        <p:spPr>
          <a:xfrm>
            <a:off x="330200" y="782644"/>
            <a:ext cx="11531600" cy="0"/>
          </a:xfrm>
          <a:prstGeom prst="line">
            <a:avLst/>
          </a:prstGeom>
          <a:ln>
            <a:solidFill>
              <a:srgbClr val="A4D2B3"/>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174CBFD-151F-253D-FA25-3193F59BEF6B}"/>
              </a:ext>
            </a:extLst>
          </p:cNvPr>
          <p:cNvSpPr txBox="1"/>
          <p:nvPr/>
        </p:nvSpPr>
        <p:spPr>
          <a:xfrm>
            <a:off x="257317" y="103389"/>
            <a:ext cx="6652606" cy="769441"/>
          </a:xfrm>
          <a:prstGeom prst="rect">
            <a:avLst/>
          </a:prstGeom>
          <a:noFill/>
        </p:spPr>
        <p:txBody>
          <a:bodyPr wrap="square" rtlCol="0">
            <a:spAutoFit/>
          </a:bodyPr>
          <a:lstStyle/>
          <a:p>
            <a:r>
              <a:rPr lang="nl-NL" sz="4400" dirty="0">
                <a:solidFill>
                  <a:srgbClr val="A4D2B3"/>
                </a:solidFill>
                <a:latin typeface="+mj-lt"/>
              </a:rPr>
              <a:t>Relevantie Platform</a:t>
            </a:r>
          </a:p>
        </p:txBody>
      </p:sp>
      <p:sp>
        <p:nvSpPr>
          <p:cNvPr id="13" name="Rechthoek 12">
            <a:extLst>
              <a:ext uri="{FF2B5EF4-FFF2-40B4-BE49-F238E27FC236}">
                <a16:creationId xmlns:a16="http://schemas.microsoft.com/office/drawing/2014/main" id="{F4F19B46-7C76-14A6-EA1F-2E1C48835598}"/>
              </a:ext>
            </a:extLst>
          </p:cNvPr>
          <p:cNvSpPr/>
          <p:nvPr/>
        </p:nvSpPr>
        <p:spPr>
          <a:xfrm>
            <a:off x="10295467" y="5342468"/>
            <a:ext cx="1896533" cy="130718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C0FE2A6F-14C4-8FD0-4B05-77D556182E2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1" t="-1222" r="-3617"/>
          <a:stretch/>
        </p:blipFill>
        <p:spPr bwMode="auto">
          <a:xfrm>
            <a:off x="3775190" y="2147114"/>
            <a:ext cx="4271435" cy="3195354"/>
          </a:xfrm>
          <a:prstGeom prst="snip1Rect">
            <a:avLst>
              <a:gd name="adj" fmla="val 5000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EFFDEE86-9468-BE1B-9B36-EFCAE14F13B2}"/>
              </a:ext>
            </a:extLst>
          </p:cNvPr>
          <p:cNvSpPr txBox="1"/>
          <p:nvPr/>
        </p:nvSpPr>
        <p:spPr>
          <a:xfrm>
            <a:off x="7739590" y="2331441"/>
            <a:ext cx="4271435" cy="1107996"/>
          </a:xfrm>
          <a:prstGeom prst="rect">
            <a:avLst/>
          </a:prstGeom>
          <a:noFill/>
        </p:spPr>
        <p:txBody>
          <a:bodyPr wrap="square" rtlCol="0">
            <a:spAutoFit/>
          </a:bodyPr>
          <a:lstStyle/>
          <a:p>
            <a:r>
              <a:rPr lang="nl-NL" b="1" dirty="0">
                <a:solidFill>
                  <a:schemeClr val="bg1"/>
                </a:solidFill>
              </a:rPr>
              <a:t>Meer drogere periodes</a:t>
            </a:r>
          </a:p>
          <a:p>
            <a:r>
              <a:rPr lang="nl-NL" sz="1200" dirty="0">
                <a:solidFill>
                  <a:schemeClr val="bg1">
                    <a:lumMod val="85000"/>
                  </a:schemeClr>
                </a:solidFill>
              </a:rPr>
              <a:t>- Versnelde uitdroging van onze hoge zandgronden</a:t>
            </a:r>
          </a:p>
          <a:p>
            <a:r>
              <a:rPr lang="nl-NL" sz="1200" dirty="0">
                <a:solidFill>
                  <a:schemeClr val="bg1">
                    <a:lumMod val="85000"/>
                  </a:schemeClr>
                </a:solidFill>
              </a:rPr>
              <a:t>- Kwetsbaarheid verminderen (buffers, andere gewassen, </a:t>
            </a:r>
            <a:r>
              <a:rPr lang="nl-NL" sz="1200" dirty="0" err="1">
                <a:solidFill>
                  <a:schemeClr val="bg1">
                    <a:lumMod val="85000"/>
                  </a:schemeClr>
                </a:solidFill>
              </a:rPr>
              <a:t>ed</a:t>
            </a:r>
            <a:r>
              <a:rPr lang="nl-NL" sz="1200" dirty="0">
                <a:solidFill>
                  <a:schemeClr val="bg1">
                    <a:lumMod val="85000"/>
                  </a:schemeClr>
                </a:solidFill>
              </a:rPr>
              <a:t>) </a:t>
            </a:r>
          </a:p>
          <a:p>
            <a:r>
              <a:rPr lang="nl-NL" sz="1200" dirty="0">
                <a:solidFill>
                  <a:schemeClr val="bg1">
                    <a:lumMod val="85000"/>
                  </a:schemeClr>
                </a:solidFill>
                <a:latin typeface="Calibri" panose="020F0502020204030204" pitchFamily="34" charset="0"/>
                <a:ea typeface="Times New Roman" panose="02020603050405020304" pitchFamily="18" charset="0"/>
              </a:rPr>
              <a:t>- M</a:t>
            </a:r>
            <a:r>
              <a:rPr lang="nl-NL" sz="1200" dirty="0">
                <a:solidFill>
                  <a:schemeClr val="bg1">
                    <a:lumMod val="85000"/>
                  </a:schemeClr>
                </a:solidFill>
                <a:effectLst/>
                <a:latin typeface="Calibri" panose="020F0502020204030204" pitchFamily="34" charset="0"/>
                <a:ea typeface="Times New Roman" panose="02020603050405020304" pitchFamily="18" charset="0"/>
              </a:rPr>
              <a:t>eer risico op schade voor zowel het landelijk gebied, onze natuur en de stedelijke omgeving </a:t>
            </a:r>
            <a:endParaRPr lang="nl-NL" sz="1200" dirty="0">
              <a:solidFill>
                <a:schemeClr val="bg1"/>
              </a:solidFill>
            </a:endParaRPr>
          </a:p>
        </p:txBody>
      </p:sp>
      <p:sp>
        <p:nvSpPr>
          <p:cNvPr id="5" name="Tekstvak 4">
            <a:extLst>
              <a:ext uri="{FF2B5EF4-FFF2-40B4-BE49-F238E27FC236}">
                <a16:creationId xmlns:a16="http://schemas.microsoft.com/office/drawing/2014/main" id="{2AEEBECA-285F-FC35-33C8-DA9BB8A32597}"/>
              </a:ext>
            </a:extLst>
          </p:cNvPr>
          <p:cNvSpPr txBox="1"/>
          <p:nvPr/>
        </p:nvSpPr>
        <p:spPr>
          <a:xfrm>
            <a:off x="524387" y="1962109"/>
            <a:ext cx="3422054" cy="1107996"/>
          </a:xfrm>
          <a:prstGeom prst="rect">
            <a:avLst/>
          </a:prstGeom>
          <a:noFill/>
        </p:spPr>
        <p:txBody>
          <a:bodyPr wrap="square" rtlCol="0">
            <a:spAutoFit/>
          </a:bodyPr>
          <a:lstStyle/>
          <a:p>
            <a:r>
              <a:rPr lang="nl-NL" b="1" dirty="0">
                <a:solidFill>
                  <a:schemeClr val="bg1"/>
                </a:solidFill>
              </a:rPr>
              <a:t>Toename hitte</a:t>
            </a:r>
          </a:p>
          <a:p>
            <a:r>
              <a:rPr lang="nl-NL" sz="1200" dirty="0">
                <a:solidFill>
                  <a:schemeClr val="bg1">
                    <a:lumMod val="85000"/>
                  </a:schemeClr>
                </a:solidFill>
                <a:latin typeface="Calibri" panose="020F0502020204030204" pitchFamily="34" charset="0"/>
                <a:ea typeface="Times New Roman" panose="02020603050405020304" pitchFamily="18" charset="0"/>
              </a:rPr>
              <a:t>- B</a:t>
            </a:r>
            <a:r>
              <a:rPr lang="nl-NL" sz="1200" dirty="0">
                <a:solidFill>
                  <a:schemeClr val="bg1">
                    <a:lumMod val="85000"/>
                  </a:schemeClr>
                </a:solidFill>
                <a:effectLst/>
                <a:latin typeface="Calibri" panose="020F0502020204030204" pitchFamily="34" charset="0"/>
                <a:ea typeface="Times New Roman" panose="02020603050405020304" pitchFamily="18" charset="0"/>
              </a:rPr>
              <a:t>elang van hitteplannen</a:t>
            </a:r>
          </a:p>
          <a:p>
            <a:r>
              <a:rPr lang="nl-NL" sz="1200" dirty="0">
                <a:solidFill>
                  <a:schemeClr val="bg1">
                    <a:lumMod val="85000"/>
                  </a:schemeClr>
                </a:solidFill>
                <a:effectLst/>
                <a:latin typeface="Calibri" panose="020F0502020204030204" pitchFamily="34" charset="0"/>
                <a:ea typeface="Times New Roman" panose="02020603050405020304" pitchFamily="18" charset="0"/>
              </a:rPr>
              <a:t>- Hittebestendige inrichting van de openbare ruimte</a:t>
            </a:r>
            <a:endParaRPr lang="nl-NL" sz="1200" dirty="0">
              <a:solidFill>
                <a:schemeClr val="bg1">
                  <a:lumMod val="85000"/>
                </a:schemeClr>
              </a:solidFill>
              <a:latin typeface="Calibri" panose="020F0502020204030204" pitchFamily="34" charset="0"/>
              <a:ea typeface="Times New Roman" panose="02020603050405020304" pitchFamily="18" charset="0"/>
            </a:endParaRPr>
          </a:p>
          <a:p>
            <a:r>
              <a:rPr lang="nl-NL" sz="1200" dirty="0">
                <a:solidFill>
                  <a:schemeClr val="bg1">
                    <a:lumMod val="85000"/>
                  </a:schemeClr>
                </a:solidFill>
                <a:effectLst/>
                <a:latin typeface="Calibri" panose="020F0502020204030204" pitchFamily="34" charset="0"/>
                <a:ea typeface="Calibri" panose="020F0502020204030204" pitchFamily="34" charset="0"/>
              </a:rPr>
              <a:t>- Meer aandacht voor natuurbrandrisico’s, bestrijding en preventie</a:t>
            </a:r>
          </a:p>
        </p:txBody>
      </p:sp>
      <p:sp>
        <p:nvSpPr>
          <p:cNvPr id="7" name="Tekstvak 6">
            <a:extLst>
              <a:ext uri="{FF2B5EF4-FFF2-40B4-BE49-F238E27FC236}">
                <a16:creationId xmlns:a16="http://schemas.microsoft.com/office/drawing/2014/main" id="{F88E3C46-D335-37CD-9B64-FBCFF25C760D}"/>
              </a:ext>
            </a:extLst>
          </p:cNvPr>
          <p:cNvSpPr txBox="1"/>
          <p:nvPr/>
        </p:nvSpPr>
        <p:spPr>
          <a:xfrm>
            <a:off x="7239000" y="5342468"/>
            <a:ext cx="4772025" cy="738664"/>
          </a:xfrm>
          <a:prstGeom prst="rect">
            <a:avLst/>
          </a:prstGeom>
          <a:noFill/>
        </p:spPr>
        <p:txBody>
          <a:bodyPr wrap="square" rtlCol="0">
            <a:spAutoFit/>
          </a:bodyPr>
          <a:lstStyle/>
          <a:p>
            <a:r>
              <a:rPr lang="nl-NL" b="1" dirty="0">
                <a:solidFill>
                  <a:schemeClr val="bg1"/>
                </a:solidFill>
              </a:rPr>
              <a:t>Meer extreme buien en nattere winters</a:t>
            </a:r>
          </a:p>
          <a:p>
            <a:r>
              <a:rPr lang="nl-NL" sz="1200" dirty="0">
                <a:solidFill>
                  <a:schemeClr val="bg1">
                    <a:lumMod val="85000"/>
                  </a:schemeClr>
                </a:solidFill>
              </a:rPr>
              <a:t>- Op de flanken (beekdalen) en in de vallei meer kans op wateroverlast</a:t>
            </a:r>
          </a:p>
          <a:p>
            <a:endParaRPr lang="nl-NL" sz="1200" dirty="0">
              <a:solidFill>
                <a:schemeClr val="bg1">
                  <a:lumMod val="85000"/>
                </a:schemeClr>
              </a:solidFill>
            </a:endParaRPr>
          </a:p>
        </p:txBody>
      </p:sp>
      <p:sp>
        <p:nvSpPr>
          <p:cNvPr id="9" name="Tekstvak 8">
            <a:extLst>
              <a:ext uri="{FF2B5EF4-FFF2-40B4-BE49-F238E27FC236}">
                <a16:creationId xmlns:a16="http://schemas.microsoft.com/office/drawing/2014/main" id="{BF54E2B2-1ABC-6160-1A0F-B7EF3B04F733}"/>
              </a:ext>
            </a:extLst>
          </p:cNvPr>
          <p:cNvSpPr txBox="1"/>
          <p:nvPr/>
        </p:nvSpPr>
        <p:spPr>
          <a:xfrm>
            <a:off x="4799872" y="1140470"/>
            <a:ext cx="4009913" cy="553998"/>
          </a:xfrm>
          <a:prstGeom prst="rect">
            <a:avLst/>
          </a:prstGeom>
          <a:noFill/>
        </p:spPr>
        <p:txBody>
          <a:bodyPr wrap="square" rtlCol="0">
            <a:spAutoFit/>
          </a:bodyPr>
          <a:lstStyle/>
          <a:p>
            <a:r>
              <a:rPr lang="nl-NL" b="1" dirty="0">
                <a:solidFill>
                  <a:schemeClr val="bg1"/>
                </a:solidFill>
              </a:rPr>
              <a:t>Meer kans op windstoten en valwinden</a:t>
            </a:r>
          </a:p>
          <a:p>
            <a:r>
              <a:rPr lang="nl-NL" sz="1200" dirty="0">
                <a:solidFill>
                  <a:schemeClr val="bg1">
                    <a:lumMod val="85000"/>
                  </a:schemeClr>
                </a:solidFill>
                <a:latin typeface="Calibri" panose="020F0502020204030204" pitchFamily="34" charset="0"/>
                <a:ea typeface="Times New Roman" panose="02020603050405020304" pitchFamily="18" charset="0"/>
              </a:rPr>
              <a:t>- E</a:t>
            </a:r>
            <a:r>
              <a:rPr lang="nl-NL" sz="1200" dirty="0">
                <a:solidFill>
                  <a:schemeClr val="bg1">
                    <a:lumMod val="85000"/>
                  </a:schemeClr>
                </a:solidFill>
                <a:effectLst/>
                <a:latin typeface="Calibri" panose="020F0502020204030204" pitchFamily="34" charset="0"/>
                <a:ea typeface="Times New Roman" panose="02020603050405020304" pitchFamily="18" charset="0"/>
              </a:rPr>
              <a:t>xtra aandacht voor o.a. boominspectie</a:t>
            </a:r>
            <a:r>
              <a:rPr lang="nl-NL" sz="1200" dirty="0">
                <a:solidFill>
                  <a:schemeClr val="bg1">
                    <a:lumMod val="85000"/>
                  </a:schemeClr>
                </a:solidFill>
                <a:latin typeface="Calibri" panose="020F0502020204030204" pitchFamily="34" charset="0"/>
                <a:ea typeface="Times New Roman" panose="02020603050405020304" pitchFamily="18" charset="0"/>
              </a:rPr>
              <a:t>s</a:t>
            </a:r>
          </a:p>
        </p:txBody>
      </p:sp>
      <p:sp>
        <p:nvSpPr>
          <p:cNvPr id="11" name="Tekstvak 10">
            <a:extLst>
              <a:ext uri="{FF2B5EF4-FFF2-40B4-BE49-F238E27FC236}">
                <a16:creationId xmlns:a16="http://schemas.microsoft.com/office/drawing/2014/main" id="{8F8B71F7-AFC8-0D4E-E3D2-EB4D5C97C2AD}"/>
              </a:ext>
            </a:extLst>
          </p:cNvPr>
          <p:cNvSpPr txBox="1"/>
          <p:nvPr/>
        </p:nvSpPr>
        <p:spPr>
          <a:xfrm>
            <a:off x="425435" y="4944106"/>
            <a:ext cx="5285332" cy="553998"/>
          </a:xfrm>
          <a:prstGeom prst="rect">
            <a:avLst/>
          </a:prstGeom>
          <a:noFill/>
        </p:spPr>
        <p:txBody>
          <a:bodyPr wrap="square">
            <a:spAutoFit/>
          </a:bodyPr>
          <a:lstStyle/>
          <a:p>
            <a:r>
              <a:rPr lang="nl-NL" sz="1800" b="1" dirty="0">
                <a:solidFill>
                  <a:schemeClr val="bg1"/>
                </a:solidFill>
                <a:effectLst/>
                <a:latin typeface="Calibri" panose="020F0502020204030204" pitchFamily="34" charset="0"/>
                <a:ea typeface="Times New Roman" panose="02020603050405020304" pitchFamily="18" charset="0"/>
              </a:rPr>
              <a:t>Algemeen meer kans op extremen</a:t>
            </a:r>
          </a:p>
          <a:p>
            <a:r>
              <a:rPr lang="nl-NL" sz="1200" dirty="0">
                <a:solidFill>
                  <a:schemeClr val="bg1">
                    <a:lumMod val="85000"/>
                  </a:schemeClr>
                </a:solidFill>
              </a:rPr>
              <a:t>- Calamiteitenplannen en oefeningen! Voorlichting aan inwoners! Preventie! </a:t>
            </a:r>
          </a:p>
        </p:txBody>
      </p:sp>
    </p:spTree>
    <p:extLst>
      <p:ext uri="{BB962C8B-B14F-4D97-AF65-F5344CB8AC3E}">
        <p14:creationId xmlns:p14="http://schemas.microsoft.com/office/powerpoint/2010/main" val="327277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cxnSp>
        <p:nvCxnSpPr>
          <p:cNvPr id="6" name="Rechte verbindingslijn 5">
            <a:extLst>
              <a:ext uri="{FF2B5EF4-FFF2-40B4-BE49-F238E27FC236}">
                <a16:creationId xmlns:a16="http://schemas.microsoft.com/office/drawing/2014/main" id="{6D17090B-893E-DDC1-98D2-EF157BE36E7E}"/>
              </a:ext>
            </a:extLst>
          </p:cNvPr>
          <p:cNvCxnSpPr/>
          <p:nvPr/>
        </p:nvCxnSpPr>
        <p:spPr>
          <a:xfrm>
            <a:off x="330200" y="782644"/>
            <a:ext cx="11531600" cy="0"/>
          </a:xfrm>
          <a:prstGeom prst="line">
            <a:avLst/>
          </a:prstGeom>
          <a:ln>
            <a:solidFill>
              <a:srgbClr val="A4D2B3"/>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174CBFD-151F-253D-FA25-3193F59BEF6B}"/>
              </a:ext>
            </a:extLst>
          </p:cNvPr>
          <p:cNvSpPr txBox="1"/>
          <p:nvPr/>
        </p:nvSpPr>
        <p:spPr>
          <a:xfrm>
            <a:off x="257317" y="103389"/>
            <a:ext cx="6652606" cy="769441"/>
          </a:xfrm>
          <a:prstGeom prst="rect">
            <a:avLst/>
          </a:prstGeom>
          <a:noFill/>
        </p:spPr>
        <p:txBody>
          <a:bodyPr wrap="square" rtlCol="0">
            <a:spAutoFit/>
          </a:bodyPr>
          <a:lstStyle/>
          <a:p>
            <a:r>
              <a:rPr lang="nl-NL" sz="4400" dirty="0">
                <a:solidFill>
                  <a:srgbClr val="A4D2B3"/>
                </a:solidFill>
                <a:latin typeface="+mj-lt"/>
              </a:rPr>
              <a:t>Klimaateffectatlas </a:t>
            </a:r>
          </a:p>
        </p:txBody>
      </p:sp>
      <p:sp>
        <p:nvSpPr>
          <p:cNvPr id="13" name="Rechthoek 12">
            <a:extLst>
              <a:ext uri="{FF2B5EF4-FFF2-40B4-BE49-F238E27FC236}">
                <a16:creationId xmlns:a16="http://schemas.microsoft.com/office/drawing/2014/main" id="{0BD94A4C-D7C9-3E2B-2EB2-046F3CD06B95}"/>
              </a:ext>
            </a:extLst>
          </p:cNvPr>
          <p:cNvSpPr/>
          <p:nvPr/>
        </p:nvSpPr>
        <p:spPr>
          <a:xfrm>
            <a:off x="10295467" y="5342468"/>
            <a:ext cx="1896533" cy="1307187"/>
          </a:xfrm>
          <a:prstGeom prst="rect">
            <a:avLst/>
          </a:prstGeom>
          <a:solidFill>
            <a:srgbClr val="0041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8B048D4D-E69A-CD0D-8B20-6E89A3F917B3}"/>
              </a:ext>
            </a:extLst>
          </p:cNvPr>
          <p:cNvSpPr txBox="1"/>
          <p:nvPr/>
        </p:nvSpPr>
        <p:spPr>
          <a:xfrm>
            <a:off x="420071" y="1261845"/>
            <a:ext cx="11655039" cy="5663089"/>
          </a:xfrm>
          <a:prstGeom prst="rect">
            <a:avLst/>
          </a:prstGeom>
          <a:noFill/>
        </p:spPr>
        <p:txBody>
          <a:bodyPr wrap="square">
            <a:spAutoFit/>
          </a:bodyPr>
          <a:lstStyle/>
          <a:p>
            <a:r>
              <a:rPr lang="nl-NL" dirty="0">
                <a:solidFill>
                  <a:schemeClr val="bg1"/>
                </a:solidFill>
                <a:latin typeface="+mj-lt"/>
              </a:rPr>
              <a:t>Waarom </a:t>
            </a:r>
            <a:r>
              <a:rPr lang="nl-NL" b="1" dirty="0">
                <a:solidFill>
                  <a:schemeClr val="bg1"/>
                </a:solidFill>
                <a:latin typeface="+mj-lt"/>
              </a:rPr>
              <a:t>wel </a:t>
            </a:r>
            <a:r>
              <a:rPr lang="nl-NL" dirty="0">
                <a:solidFill>
                  <a:schemeClr val="bg1"/>
                </a:solidFill>
                <a:latin typeface="+mj-lt"/>
              </a:rPr>
              <a:t>aanpassen?</a:t>
            </a:r>
          </a:p>
          <a:p>
            <a:pPr marL="285750" indent="-285750">
              <a:buFont typeface="Wingdings" panose="05000000000000000000" pitchFamily="2" charset="2"/>
              <a:buChar char="v"/>
            </a:pPr>
            <a:r>
              <a:rPr lang="nl-NL" dirty="0">
                <a:solidFill>
                  <a:schemeClr val="bg1"/>
                </a:solidFill>
                <a:latin typeface="+mj-lt"/>
              </a:rPr>
              <a:t>Gebouwen gebouwd na 2010 worden niet meegenomen in de analyse (bijvoorbeeld ‘kwetsbaarheid panden’)</a:t>
            </a:r>
          </a:p>
          <a:p>
            <a:pPr marL="285750" indent="-285750">
              <a:buFont typeface="Wingdings" panose="05000000000000000000" pitchFamily="2" charset="2"/>
              <a:buChar char="v"/>
            </a:pPr>
            <a:r>
              <a:rPr lang="nl-NL" dirty="0">
                <a:solidFill>
                  <a:schemeClr val="bg1"/>
                </a:solidFill>
                <a:latin typeface="+mj-lt"/>
              </a:rPr>
              <a:t>‘23 scenario’s zijn anders opgebouwd Toename van droogte in de zomer is in de afgelopen 10 jaar duidelijk zichtbaar, komt ook  terug in alle vier de scenario’s </a:t>
            </a:r>
          </a:p>
          <a:p>
            <a:pPr marL="285750" indent="-285750">
              <a:buFont typeface="Wingdings" panose="05000000000000000000" pitchFamily="2" charset="2"/>
              <a:buChar char="v"/>
            </a:pPr>
            <a:r>
              <a:rPr lang="nl-NL" dirty="0">
                <a:solidFill>
                  <a:schemeClr val="bg1"/>
                </a:solidFill>
                <a:latin typeface="+mj-lt"/>
              </a:rPr>
              <a:t>Verwachting is dat de volgende scenario’s in 2031 verschijnen</a:t>
            </a:r>
          </a:p>
          <a:p>
            <a:pPr marL="285750" indent="-285750">
              <a:buFont typeface="Wingdings" panose="05000000000000000000" pitchFamily="2" charset="2"/>
              <a:buChar char="v"/>
            </a:pPr>
            <a:endParaRPr lang="nl-NL" dirty="0">
              <a:solidFill>
                <a:schemeClr val="bg1"/>
              </a:solidFill>
              <a:latin typeface="+mj-lt"/>
            </a:endParaRPr>
          </a:p>
          <a:p>
            <a:pPr marL="285750" indent="-285750">
              <a:buFont typeface="Wingdings" panose="05000000000000000000" pitchFamily="2" charset="2"/>
              <a:buChar char="v"/>
            </a:pPr>
            <a:endParaRPr lang="nl-NL" dirty="0">
              <a:solidFill>
                <a:schemeClr val="bg1"/>
              </a:solidFill>
              <a:latin typeface="+mj-lt"/>
            </a:endParaRPr>
          </a:p>
          <a:p>
            <a:pPr marL="285750" indent="-285750">
              <a:buFont typeface="Wingdings" panose="05000000000000000000" pitchFamily="2" charset="2"/>
              <a:buChar char="v"/>
            </a:pPr>
            <a:endParaRPr lang="nl-NL" dirty="0">
              <a:solidFill>
                <a:schemeClr val="bg1"/>
              </a:solidFill>
              <a:latin typeface="+mj-lt"/>
            </a:endParaRPr>
          </a:p>
          <a:p>
            <a:r>
              <a:rPr lang="nl-NL" dirty="0">
                <a:solidFill>
                  <a:schemeClr val="bg1"/>
                </a:solidFill>
                <a:latin typeface="+mj-lt"/>
              </a:rPr>
              <a:t>Waarom </a:t>
            </a:r>
            <a:r>
              <a:rPr lang="nl-NL" b="1" dirty="0">
                <a:solidFill>
                  <a:schemeClr val="bg1"/>
                </a:solidFill>
                <a:latin typeface="+mj-lt"/>
              </a:rPr>
              <a:t>niet </a:t>
            </a:r>
            <a:r>
              <a:rPr lang="nl-NL" dirty="0">
                <a:solidFill>
                  <a:schemeClr val="bg1"/>
                </a:solidFill>
                <a:latin typeface="+mj-lt"/>
              </a:rPr>
              <a:t>aanpassen?</a:t>
            </a:r>
          </a:p>
          <a:p>
            <a:pPr marL="342900" indent="-342900">
              <a:buFont typeface="Wingdings" panose="05000000000000000000" pitchFamily="2" charset="2"/>
              <a:buChar char="v"/>
            </a:pPr>
            <a:r>
              <a:rPr lang="nl-NL" b="1" dirty="0">
                <a:solidFill>
                  <a:schemeClr val="bg1"/>
                </a:solidFill>
                <a:latin typeface="+mj-lt"/>
              </a:rPr>
              <a:t>Als we aanpassen moet alles aangepast worden anders bestaat de data uit twee anders opgebouwde scenario’s</a:t>
            </a:r>
          </a:p>
          <a:p>
            <a:pPr marL="342900" indent="-342900">
              <a:buFont typeface="Wingdings" panose="05000000000000000000" pitchFamily="2" charset="2"/>
              <a:buChar char="v"/>
            </a:pPr>
            <a:r>
              <a:rPr lang="nl-NL" dirty="0">
                <a:solidFill>
                  <a:schemeClr val="bg1"/>
                </a:solidFill>
                <a:latin typeface="+mj-lt"/>
              </a:rPr>
              <a:t>Koers veranderd niet, theoretisch klopt het nog (bijvoorbeeld nattere winters en drogere zomers)</a:t>
            </a:r>
          </a:p>
          <a:p>
            <a:pPr marL="342900" indent="-342900">
              <a:buFont typeface="Wingdings" panose="05000000000000000000" pitchFamily="2" charset="2"/>
              <a:buChar char="v"/>
            </a:pPr>
            <a:r>
              <a:rPr lang="nl-NL" dirty="0">
                <a:solidFill>
                  <a:schemeClr val="bg1"/>
                </a:solidFill>
                <a:latin typeface="+mj-lt"/>
              </a:rPr>
              <a:t>Er wordt al uitgegaan van de meest extreme situatie (uit 2014)</a:t>
            </a:r>
          </a:p>
          <a:p>
            <a:pPr marL="342900" indent="-342900">
              <a:buFont typeface="Wingdings" panose="05000000000000000000" pitchFamily="2" charset="2"/>
              <a:buChar char="v"/>
            </a:pPr>
            <a:r>
              <a:rPr lang="nl-NL" dirty="0">
                <a:solidFill>
                  <a:schemeClr val="bg1"/>
                </a:solidFill>
                <a:latin typeface="+mj-lt"/>
              </a:rPr>
              <a:t>Jaarlijks gemiddelde hoeveelheid neerslag is gelijk gebleven</a:t>
            </a:r>
          </a:p>
          <a:p>
            <a:pPr marL="342900" indent="-342900">
              <a:buFont typeface="Wingdings" panose="05000000000000000000" pitchFamily="2" charset="2"/>
              <a:buChar char="v"/>
            </a:pPr>
            <a:r>
              <a:rPr lang="nl-NL" dirty="0">
                <a:solidFill>
                  <a:schemeClr val="bg1"/>
                </a:solidFill>
                <a:latin typeface="+mj-lt"/>
              </a:rPr>
              <a:t>Verdiepende analyses zitten niet in de atlas, daar is lokale kennis voor nodig (bij gemeenten zelf) </a:t>
            </a:r>
          </a:p>
          <a:p>
            <a:endParaRPr lang="nl-NL" dirty="0">
              <a:solidFill>
                <a:schemeClr val="bg1"/>
              </a:solidFill>
              <a:latin typeface="+mj-lt"/>
            </a:endParaRPr>
          </a:p>
          <a:p>
            <a:endParaRPr lang="nl-NL" dirty="0">
              <a:solidFill>
                <a:schemeClr val="bg1"/>
              </a:solidFill>
              <a:latin typeface="+mj-lt"/>
            </a:endParaRPr>
          </a:p>
          <a:p>
            <a:pPr marL="342900" indent="-342900">
              <a:buFont typeface="Wingdings" panose="05000000000000000000" pitchFamily="2" charset="2"/>
              <a:buChar char="v"/>
            </a:pPr>
            <a:endParaRPr lang="nl-NL" dirty="0">
              <a:solidFill>
                <a:schemeClr val="bg1"/>
              </a:solidFill>
              <a:latin typeface="+mj-lt"/>
            </a:endParaRPr>
          </a:p>
          <a:p>
            <a:pPr marL="342900" indent="-342900">
              <a:buFont typeface="Wingdings" panose="05000000000000000000" pitchFamily="2" charset="2"/>
              <a:buChar char="v"/>
            </a:pPr>
            <a:endParaRPr lang="nl-NL" dirty="0">
              <a:solidFill>
                <a:schemeClr val="bg1"/>
              </a:solidFill>
              <a:latin typeface="+mj-lt"/>
            </a:endParaRPr>
          </a:p>
          <a:p>
            <a:pPr marL="342900" indent="-342900">
              <a:buFont typeface="Wingdings" panose="05000000000000000000" pitchFamily="2" charset="2"/>
              <a:buChar char="v"/>
            </a:pPr>
            <a:endParaRPr lang="nl-NL" dirty="0">
              <a:solidFill>
                <a:schemeClr val="bg1"/>
              </a:solidFill>
              <a:latin typeface="+mj-lt"/>
            </a:endParaRPr>
          </a:p>
          <a:p>
            <a:endParaRPr lang="nl-NL" sz="2000" dirty="0">
              <a:solidFill>
                <a:schemeClr val="bg1"/>
              </a:solidFill>
            </a:endParaRPr>
          </a:p>
        </p:txBody>
      </p:sp>
      <p:pic>
        <p:nvPicPr>
          <p:cNvPr id="5" name="Afbeelding 4">
            <a:extLst>
              <a:ext uri="{FF2B5EF4-FFF2-40B4-BE49-F238E27FC236}">
                <a16:creationId xmlns:a16="http://schemas.microsoft.com/office/drawing/2014/main" id="{BF1D80DD-B25D-B2CA-522C-B0BEE24AADFC}"/>
              </a:ext>
            </a:extLst>
          </p:cNvPr>
          <p:cNvPicPr>
            <a:picLocks noChangeAspect="1"/>
          </p:cNvPicPr>
          <p:nvPr/>
        </p:nvPicPr>
        <p:blipFill rotWithShape="1">
          <a:blip r:embed="rId5"/>
          <a:srcRect l="12073" t="22243" r="12217" b="23685"/>
          <a:stretch/>
        </p:blipFill>
        <p:spPr>
          <a:xfrm>
            <a:off x="7562376" y="5342468"/>
            <a:ext cx="4512734" cy="1270000"/>
          </a:xfrm>
          <a:prstGeom prst="rect">
            <a:avLst/>
          </a:prstGeom>
        </p:spPr>
      </p:pic>
    </p:spTree>
    <p:extLst>
      <p:ext uri="{BB962C8B-B14F-4D97-AF65-F5344CB8AC3E}">
        <p14:creationId xmlns:p14="http://schemas.microsoft.com/office/powerpoint/2010/main" val="2154551003"/>
      </p:ext>
    </p:extLst>
  </p:cSld>
  <p:clrMapOvr>
    <a:masterClrMapping/>
  </p:clrMapOvr>
</p:sld>
</file>

<file path=ppt/theme/theme1.xml><?xml version="1.0" encoding="utf-8"?>
<a:theme xmlns:a="http://schemas.openxmlformats.org/drawingml/2006/main" name="Kantoorthema">
  <a:themeElements>
    <a:clrScheme name="Aangepast 2">
      <a:dk1>
        <a:sysClr val="windowText" lastClr="000000"/>
      </a:dk1>
      <a:lt1>
        <a:sysClr val="window" lastClr="FFFFFF"/>
      </a:lt1>
      <a:dk2>
        <a:srgbClr val="00416E"/>
      </a:dk2>
      <a:lt2>
        <a:srgbClr val="EEF4EF"/>
      </a:lt2>
      <a:accent1>
        <a:srgbClr val="008C9B"/>
      </a:accent1>
      <a:accent2>
        <a:srgbClr val="559664"/>
      </a:accent2>
      <a:accent3>
        <a:srgbClr val="FAC800"/>
      </a:accent3>
      <a:accent4>
        <a:srgbClr val="00ABBD"/>
      </a:accent4>
      <a:accent5>
        <a:srgbClr val="00416E"/>
      </a:accent5>
      <a:accent6>
        <a:srgbClr val="A4D2B3"/>
      </a:accent6>
      <a:hlink>
        <a:srgbClr val="559664"/>
      </a:hlink>
      <a:folHlink>
        <a:srgbClr val="A4D2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2FCC102540FF4A98ED535A90EAA5A1" ma:contentTypeVersion="3" ma:contentTypeDescription="Een nieuw document maken." ma:contentTypeScope="" ma:versionID="6a8dafc962f2e1d0222a841ef41be10a">
  <xsd:schema xmlns:xsd="http://www.w3.org/2001/XMLSchema" xmlns:xs="http://www.w3.org/2001/XMLSchema" xmlns:p="http://schemas.microsoft.com/office/2006/metadata/properties" xmlns:ns3="02399e06-894c-4950-9bf4-04c8722ab1bb" targetNamespace="http://schemas.microsoft.com/office/2006/metadata/properties" ma:root="true" ma:fieldsID="736a77bdeb6e1822bf2db18cd65f120f" ns3:_="">
    <xsd:import namespace="02399e06-894c-4950-9bf4-04c8722ab1bb"/>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399e06-894c-4950-9bf4-04c8722ab1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2ACA07-D346-4F8A-80E7-BFAA73E7DF2E}">
  <ds:schemaRefs>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02399e06-894c-4950-9bf4-04c8722ab1bb"/>
    <ds:schemaRef ds:uri="http://schemas.openxmlformats.org/package/2006/metadata/core-properti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5087663C-071E-4378-8589-4B0123244A09}">
  <ds:schemaRefs>
    <ds:schemaRef ds:uri="http://schemas.microsoft.com/sharepoint/v3/contenttype/forms"/>
  </ds:schemaRefs>
</ds:datastoreItem>
</file>

<file path=customXml/itemProps3.xml><?xml version="1.0" encoding="utf-8"?>
<ds:datastoreItem xmlns:ds="http://schemas.openxmlformats.org/officeDocument/2006/customXml" ds:itemID="{D5874FA8-1B32-40ED-A28F-D1C58307A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399e06-894c-4950-9bf4-04c8722ab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2431</TotalTime>
  <Words>2006</Words>
  <Application>Microsoft Office PowerPoint</Application>
  <PresentationFormat>Breedbeeld</PresentationFormat>
  <Paragraphs>165</Paragraphs>
  <Slides>12</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Calibri Light</vt:lpstr>
      <vt:lpstr>Helvetica</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Femke Tekelenburg</dc:creator>
  <cp:lastModifiedBy>Runtulalo, Simone</cp:lastModifiedBy>
  <cp:revision>31</cp:revision>
  <dcterms:created xsi:type="dcterms:W3CDTF">2023-09-14T14:16:12Z</dcterms:created>
  <dcterms:modified xsi:type="dcterms:W3CDTF">2023-11-15T08:40:42Z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0x010100752FCC102540FF4A98ED535A90EAA5A1</vt:lpwstr>
  </property>
</Properties>
</file>