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20"/>
  </p:notesMasterIdLst>
  <p:sldIdLst>
    <p:sldId id="260" r:id="rId3"/>
    <p:sldId id="8049" r:id="rId4"/>
    <p:sldId id="8036" r:id="rId5"/>
    <p:sldId id="8033" r:id="rId6"/>
    <p:sldId id="8041" r:id="rId7"/>
    <p:sldId id="8039" r:id="rId8"/>
    <p:sldId id="8040" r:id="rId9"/>
    <p:sldId id="8042" r:id="rId10"/>
    <p:sldId id="279" r:id="rId11"/>
    <p:sldId id="8030" r:id="rId12"/>
    <p:sldId id="8046" r:id="rId13"/>
    <p:sldId id="8048" r:id="rId14"/>
    <p:sldId id="8051" r:id="rId15"/>
    <p:sldId id="8052" r:id="rId16"/>
    <p:sldId id="8038" r:id="rId17"/>
    <p:sldId id="8050" r:id="rId18"/>
    <p:sldId id="804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5A27-9928-EDC6-4BA3-7434CCDB1159}" name="Lisette Klok" initials="LK" userId="S::Lisette@casclimate.onmicrosoft.com::1a9b2792-2dff-4168-b19b-730238526c57" providerId="AD"/>
  <p188:author id="{A213C7CA-5280-1224-91BB-5F607F188189}" name="Arjen Koekoek" initials="AK" userId="S::arjen@casclimate.onmicrosoft.com::5d0683b2-8a09-441f-b7e5-0095967de2ac" providerId="AD"/>
  <p188:author id="{36E26EFB-A402-EBBF-2BFB-3EA171401AB3}" name="Gastgebruiker" initials="Ga" userId="S::urn:spo:anon#016d415dca2eb15ceac939ae16f4140aa8b018e1feff363ea83acb6963802b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66"/>
    <a:srgbClr val="F0CA23"/>
    <a:srgbClr val="F5A623"/>
    <a:srgbClr val="0070C0"/>
    <a:srgbClr val="00B050"/>
    <a:srgbClr val="F4FBF4"/>
    <a:srgbClr val="0A565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CC012-35A2-4C36-BF75-790C3D2F3EAC}" v="7" dt="2023-11-13T16:04:32.3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94" autoAdjust="0"/>
  </p:normalViewPr>
  <p:slideViewPr>
    <p:cSldViewPr snapToGrid="0">
      <p:cViewPr varScale="1">
        <p:scale>
          <a:sx n="60" d="100"/>
          <a:sy n="60" d="100"/>
        </p:scale>
        <p:origin x="78"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tte Klok" userId="1a9b2792-2dff-4168-b19b-730238526c57" providerId="ADAL" clId="{B48CC012-35A2-4C36-BF75-790C3D2F3EAC}"/>
    <pc:docChg chg="addSld delSld modSld">
      <pc:chgData name="Lisette Klok" userId="1a9b2792-2dff-4168-b19b-730238526c57" providerId="ADAL" clId="{B48CC012-35A2-4C36-BF75-790C3D2F3EAC}" dt="2023-11-13T16:06:40.914" v="120" actId="14100"/>
      <pc:docMkLst>
        <pc:docMk/>
      </pc:docMkLst>
      <pc:sldChg chg="del">
        <pc:chgData name="Lisette Klok" userId="1a9b2792-2dff-4168-b19b-730238526c57" providerId="ADAL" clId="{B48CC012-35A2-4C36-BF75-790C3D2F3EAC}" dt="2023-11-13T16:04:18.297" v="25" actId="47"/>
        <pc:sldMkLst>
          <pc:docMk/>
          <pc:sldMk cId="2731356599" sldId="282"/>
        </pc:sldMkLst>
      </pc:sldChg>
      <pc:sldChg chg="del">
        <pc:chgData name="Lisette Klok" userId="1a9b2792-2dff-4168-b19b-730238526c57" providerId="ADAL" clId="{B48CC012-35A2-4C36-BF75-790C3D2F3EAC}" dt="2023-11-13T16:04:18.297" v="25" actId="47"/>
        <pc:sldMkLst>
          <pc:docMk/>
          <pc:sldMk cId="2618249186" sldId="8005"/>
        </pc:sldMkLst>
      </pc:sldChg>
      <pc:sldChg chg="del">
        <pc:chgData name="Lisette Klok" userId="1a9b2792-2dff-4168-b19b-730238526c57" providerId="ADAL" clId="{B48CC012-35A2-4C36-BF75-790C3D2F3EAC}" dt="2023-11-13T16:04:56.234" v="27" actId="47"/>
        <pc:sldMkLst>
          <pc:docMk/>
          <pc:sldMk cId="3754318864" sldId="8026"/>
        </pc:sldMkLst>
      </pc:sldChg>
      <pc:sldChg chg="del">
        <pc:chgData name="Lisette Klok" userId="1a9b2792-2dff-4168-b19b-730238526c57" providerId="ADAL" clId="{B48CC012-35A2-4C36-BF75-790C3D2F3EAC}" dt="2023-11-13T16:04:55.238" v="26" actId="47"/>
        <pc:sldMkLst>
          <pc:docMk/>
          <pc:sldMk cId="2915622861" sldId="8028"/>
        </pc:sldMkLst>
      </pc:sldChg>
      <pc:sldChg chg="del">
        <pc:chgData name="Lisette Klok" userId="1a9b2792-2dff-4168-b19b-730238526c57" providerId="ADAL" clId="{B48CC012-35A2-4C36-BF75-790C3D2F3EAC}" dt="2023-11-13T16:04:18.297" v="25" actId="47"/>
        <pc:sldMkLst>
          <pc:docMk/>
          <pc:sldMk cId="2457252635" sldId="8037"/>
        </pc:sldMkLst>
      </pc:sldChg>
      <pc:sldChg chg="del">
        <pc:chgData name="Lisette Klok" userId="1a9b2792-2dff-4168-b19b-730238526c57" providerId="ADAL" clId="{B48CC012-35A2-4C36-BF75-790C3D2F3EAC}" dt="2023-11-13T16:04:18.297" v="25" actId="47"/>
        <pc:sldMkLst>
          <pc:docMk/>
          <pc:sldMk cId="2995179478" sldId="8038"/>
        </pc:sldMkLst>
      </pc:sldChg>
      <pc:sldChg chg="modSp mod">
        <pc:chgData name="Lisette Klok" userId="1a9b2792-2dff-4168-b19b-730238526c57" providerId="ADAL" clId="{B48CC012-35A2-4C36-BF75-790C3D2F3EAC}" dt="2023-11-13T16:06:40.914" v="120" actId="14100"/>
        <pc:sldMkLst>
          <pc:docMk/>
          <pc:sldMk cId="1965362853" sldId="8050"/>
        </pc:sldMkLst>
        <pc:spChg chg="mod">
          <ac:chgData name="Lisette Klok" userId="1a9b2792-2dff-4168-b19b-730238526c57" providerId="ADAL" clId="{B48CC012-35A2-4C36-BF75-790C3D2F3EAC}" dt="2023-11-13T16:05:47.923" v="37" actId="20577"/>
          <ac:spMkLst>
            <pc:docMk/>
            <pc:sldMk cId="1965362853" sldId="8050"/>
            <ac:spMk id="2" creationId="{52076B8A-175E-7F5A-4144-EBCE9FB58E65}"/>
          </ac:spMkLst>
        </pc:spChg>
        <pc:spChg chg="mod">
          <ac:chgData name="Lisette Klok" userId="1a9b2792-2dff-4168-b19b-730238526c57" providerId="ADAL" clId="{B48CC012-35A2-4C36-BF75-790C3D2F3EAC}" dt="2023-11-13T16:06:40.914" v="120" actId="14100"/>
          <ac:spMkLst>
            <pc:docMk/>
            <pc:sldMk cId="1965362853" sldId="8050"/>
            <ac:spMk id="3" creationId="{6B359B67-07C5-AC2F-1652-2A4791396812}"/>
          </ac:spMkLst>
        </pc:spChg>
      </pc:sldChg>
      <pc:sldChg chg="add del">
        <pc:chgData name="Lisette Klok" userId="1a9b2792-2dff-4168-b19b-730238526c57" providerId="ADAL" clId="{B48CC012-35A2-4C36-BF75-790C3D2F3EAC}" dt="2023-11-13T16:03:11.616" v="23"/>
        <pc:sldMkLst>
          <pc:docMk/>
          <pc:sldMk cId="1224439311" sldId="8051"/>
        </pc:sldMkLst>
      </pc:sldChg>
      <pc:sldChg chg="add">
        <pc:chgData name="Lisette Klok" userId="1a9b2792-2dff-4168-b19b-730238526c57" providerId="ADAL" clId="{B48CC012-35A2-4C36-BF75-790C3D2F3EAC}" dt="2023-11-13T16:03:38.016" v="24"/>
        <pc:sldMkLst>
          <pc:docMk/>
          <pc:sldMk cId="1955616392" sldId="8052"/>
        </pc:sldMkLst>
      </pc:sldChg>
      <pc:sldChg chg="add del">
        <pc:chgData name="Lisette Klok" userId="1a9b2792-2dff-4168-b19b-730238526c57" providerId="ADAL" clId="{B48CC012-35A2-4C36-BF75-790C3D2F3EAC}" dt="2023-11-13T16:04:18.297" v="25" actId="47"/>
        <pc:sldMkLst>
          <pc:docMk/>
          <pc:sldMk cId="1765266854" sldId="80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A3123-B6B1-4EA7-9F99-94BED58A268C}"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F04E5-DE69-4209-BDED-D3BFD4257311}" type="slidenum">
              <a:rPr lang="nl-NL" smtClean="0"/>
              <a:t>‹nr.›</a:t>
            </a:fld>
            <a:endParaRPr lang="nl-NL"/>
          </a:p>
        </p:txBody>
      </p:sp>
    </p:spTree>
    <p:extLst>
      <p:ext uri="{BB962C8B-B14F-4D97-AF65-F5344CB8AC3E}">
        <p14:creationId xmlns:p14="http://schemas.microsoft.com/office/powerpoint/2010/main" val="2944409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slide deck is bedoeld om partijen in de regio Vallei en Veluwe te verleiden om mee te gaan werken aan de adaptatiepiramide. We leggen uit hoe de piramide dient als een metafoor voor het gezamenlijk te bouwen systeem dat zo goed mogelijk is opgewassen tegen de grillen van een snel veranderend klimaat. We dagen de partners uit de Manifestregio</a:t>
            </a:r>
            <a:r>
              <a:rPr lang="nl-NL" b="1"/>
              <a:t> </a:t>
            </a:r>
            <a:r>
              <a:rPr lang="nl-NL"/>
              <a:t>uit om eigen doelen uit te werken naar middelen en indicatoren, om op die manier een steentje bij te dragen aan een robuust en klimaatbestendig systeem van de regio.</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a:t>
            </a:fld>
            <a:endParaRPr lang="nl-NL"/>
          </a:p>
        </p:txBody>
      </p:sp>
    </p:spTree>
    <p:extLst>
      <p:ext uri="{BB962C8B-B14F-4D97-AF65-F5344CB8AC3E}">
        <p14:creationId xmlns:p14="http://schemas.microsoft.com/office/powerpoint/2010/main" val="73884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Bij </a:t>
            </a:r>
            <a:r>
              <a:rPr lang="en-US" err="1">
                <a:cs typeface="Calibri"/>
              </a:rPr>
              <a:t>een</a:t>
            </a:r>
            <a:r>
              <a:rPr lang="en-US">
                <a:cs typeface="Calibri"/>
              </a:rPr>
              <a:t> </a:t>
            </a:r>
            <a:r>
              <a:rPr lang="en-US" err="1">
                <a:cs typeface="Calibri"/>
              </a:rPr>
              <a:t>omgekeerde</a:t>
            </a:r>
            <a:r>
              <a:rPr lang="en-US">
                <a:cs typeface="Calibri"/>
              </a:rPr>
              <a:t> </a:t>
            </a:r>
            <a:r>
              <a:rPr lang="en-US" err="1">
                <a:cs typeface="Calibri"/>
              </a:rPr>
              <a:t>vorm</a:t>
            </a:r>
            <a:r>
              <a:rPr lang="en-US">
                <a:cs typeface="Calibri"/>
              </a:rPr>
              <a:t> is het </a:t>
            </a:r>
            <a:r>
              <a:rPr lang="en-US" err="1">
                <a:cs typeface="Calibri"/>
              </a:rPr>
              <a:t>systeem</a:t>
            </a:r>
            <a:r>
              <a:rPr lang="en-US">
                <a:cs typeface="Calibri"/>
              </a:rPr>
              <a:t> </a:t>
            </a:r>
            <a:r>
              <a:rPr lang="en-US" err="1">
                <a:cs typeface="Calibri"/>
              </a:rPr>
              <a:t>kwetsbaar</a:t>
            </a:r>
            <a:r>
              <a:rPr lang="en-US">
                <a:cs typeface="Calibri"/>
              </a:rPr>
              <a:t> </a:t>
            </a:r>
            <a:r>
              <a:rPr lang="en-US" err="1">
                <a:cs typeface="Calibri"/>
              </a:rPr>
              <a:t>voor</a:t>
            </a:r>
            <a:r>
              <a:rPr lang="en-US">
                <a:cs typeface="Calibri"/>
              </a:rPr>
              <a:t> </a:t>
            </a:r>
            <a:r>
              <a:rPr lang="en-US" err="1">
                <a:cs typeface="Calibri"/>
              </a:rPr>
              <a:t>klimaatextremen</a:t>
            </a:r>
            <a:r>
              <a:rPr lang="en-US">
                <a:cs typeface="Calibri"/>
              </a:rPr>
              <a:t> </a:t>
            </a:r>
            <a:r>
              <a:rPr lang="en-US" err="1">
                <a:cs typeface="Calibri"/>
              </a:rPr>
              <a:t>en</a:t>
            </a:r>
            <a:r>
              <a:rPr lang="en-US">
                <a:cs typeface="Calibri"/>
              </a:rPr>
              <a:t> </a:t>
            </a:r>
            <a:r>
              <a:rPr lang="en-US" err="1">
                <a:cs typeface="Calibri"/>
              </a:rPr>
              <a:t>komt</a:t>
            </a:r>
            <a:r>
              <a:rPr lang="en-US">
                <a:cs typeface="Calibri"/>
              </a:rPr>
              <a:t> er </a:t>
            </a:r>
            <a:r>
              <a:rPr lang="en-US" err="1">
                <a:cs typeface="Calibri"/>
              </a:rPr>
              <a:t>meer</a:t>
            </a:r>
            <a:r>
              <a:rPr lang="en-US">
                <a:cs typeface="Calibri"/>
              </a:rPr>
              <a:t> </a:t>
            </a:r>
            <a:r>
              <a:rPr lang="en-US" err="1">
                <a:cs typeface="Calibri"/>
              </a:rPr>
              <a:t>nadruk</a:t>
            </a:r>
            <a:r>
              <a:rPr lang="en-US">
                <a:cs typeface="Calibri"/>
              </a:rPr>
              <a:t> </a:t>
            </a:r>
            <a:r>
              <a:rPr lang="en-US" err="1">
                <a:cs typeface="Calibri"/>
              </a:rPr>
              <a:t>te</a:t>
            </a:r>
            <a:r>
              <a:rPr lang="en-US">
                <a:cs typeface="Calibri"/>
              </a:rPr>
              <a:t> </a:t>
            </a:r>
            <a:r>
              <a:rPr lang="en-US" err="1">
                <a:cs typeface="Calibri"/>
              </a:rPr>
              <a:t>liggen</a:t>
            </a:r>
            <a:r>
              <a:rPr lang="en-US">
                <a:cs typeface="Calibri"/>
              </a:rPr>
              <a:t> op het </a:t>
            </a:r>
            <a:r>
              <a:rPr lang="en-US" err="1">
                <a:cs typeface="Calibri"/>
              </a:rPr>
              <a:t>handelen</a:t>
            </a:r>
            <a:r>
              <a:rPr lang="en-US">
                <a:cs typeface="Calibri"/>
              </a:rPr>
              <a:t> </a:t>
            </a:r>
            <a:r>
              <a:rPr lang="en-US" err="1">
                <a:cs typeface="Calibri"/>
              </a:rPr>
              <a:t>bij</a:t>
            </a:r>
            <a:r>
              <a:rPr lang="en-US">
                <a:cs typeface="Calibri"/>
              </a:rPr>
              <a:t> </a:t>
            </a:r>
            <a:r>
              <a:rPr lang="en-US" err="1">
                <a:cs typeface="Calibri"/>
              </a:rPr>
              <a:t>extremen</a:t>
            </a:r>
            <a:r>
              <a:rPr lang="en-US">
                <a:cs typeface="Calibri"/>
              </a:rPr>
              <a:t>.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11</a:t>
            </a:fld>
            <a:endParaRPr lang="nl-NL"/>
          </a:p>
        </p:txBody>
      </p:sp>
    </p:spTree>
    <p:extLst>
      <p:ext uri="{BB962C8B-B14F-4D97-AF65-F5344CB8AC3E}">
        <p14:creationId xmlns:p14="http://schemas.microsoft.com/office/powerpoint/2010/main" val="170453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adaptatiepiramide kan inzicht geven in de manier waarop er aan een klimaatbestendige regio gewerkt wordt en welke partijen daar aan bij dragen. We nodigen je uit mee te doen en aan te geven welk steentje jij kan bijdragen aan een robuust kilmaatbestendig systeem van de regio.</a:t>
            </a:r>
          </a:p>
          <a:p>
            <a:endParaRPr lang="nl-NL"/>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12</a:t>
            </a:fld>
            <a:endParaRPr lang="nl-NL"/>
          </a:p>
        </p:txBody>
      </p:sp>
    </p:spTree>
    <p:extLst>
      <p:ext uri="{BB962C8B-B14F-4D97-AF65-F5344CB8AC3E}">
        <p14:creationId xmlns:p14="http://schemas.microsoft.com/office/powerpoint/2010/main" val="41214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Als je samen voor ogen hebt waar je aan wil bouwen, kan je kijken wie welk steentje bij kan dragen.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13</a:t>
            </a:fld>
            <a:endParaRPr lang="nl-NL"/>
          </a:p>
        </p:txBody>
      </p:sp>
    </p:spTree>
    <p:extLst>
      <p:ext uri="{BB962C8B-B14F-4D97-AF65-F5344CB8AC3E}">
        <p14:creationId xmlns:p14="http://schemas.microsoft.com/office/powerpoint/2010/main" val="378048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Manifestregio Vallei &amp; Veluwe heeft als hoofddoel een robuust en klimaatbestendig systeem en nodigt alle partijen inzichtelijk te maken welk steentje zij bij kunnen dragen aan een stevige piramide. Hiervoor wordt iedereen uitgenodigd om op het niveau van de verschillende lagen van de piramide subdoelen op te stellen, middelen te selecteren om deze doelen te bereiken en indicatoren vast te stellen om dit toetsbaar te maken.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14</a:t>
            </a:fld>
            <a:endParaRPr lang="nl-NL"/>
          </a:p>
        </p:txBody>
      </p:sp>
    </p:spTree>
    <p:extLst>
      <p:ext uri="{BB962C8B-B14F-4D97-AF65-F5344CB8AC3E}">
        <p14:creationId xmlns:p14="http://schemas.microsoft.com/office/powerpoint/2010/main" val="406900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Calibri"/>
              <a:buChar char="-"/>
            </a:pPr>
            <a:r>
              <a:rPr lang="en-US" err="1">
                <a:cs typeface="Calibri"/>
              </a:rPr>
              <a:t>Aangeven</a:t>
            </a:r>
            <a:r>
              <a:rPr lang="en-US">
                <a:cs typeface="Calibri"/>
              </a:rPr>
              <a:t> </a:t>
            </a:r>
            <a:r>
              <a:rPr lang="en-US" err="1">
                <a:cs typeface="Calibri"/>
              </a:rPr>
              <a:t>dat</a:t>
            </a:r>
            <a:r>
              <a:rPr lang="en-US">
                <a:cs typeface="Calibri"/>
              </a:rPr>
              <a:t> </a:t>
            </a:r>
            <a:r>
              <a:rPr lang="en-US" err="1">
                <a:cs typeface="Calibri"/>
              </a:rPr>
              <a:t>dit</a:t>
            </a:r>
            <a:r>
              <a:rPr lang="en-US">
                <a:cs typeface="Calibri"/>
              </a:rPr>
              <a:t> </a:t>
            </a:r>
            <a:r>
              <a:rPr lang="en-US" err="1">
                <a:cs typeface="Calibri"/>
              </a:rPr>
              <a:t>slechts</a:t>
            </a:r>
            <a:r>
              <a:rPr lang="en-US">
                <a:cs typeface="Calibri"/>
              </a:rPr>
              <a:t> </a:t>
            </a:r>
            <a:r>
              <a:rPr lang="en-US" err="1">
                <a:cs typeface="Calibri"/>
              </a:rPr>
              <a:t>een</a:t>
            </a:r>
            <a:r>
              <a:rPr lang="en-US">
                <a:cs typeface="Calibri"/>
              </a:rPr>
              <a:t> </a:t>
            </a:r>
            <a:r>
              <a:rPr lang="en-US" err="1">
                <a:cs typeface="Calibri"/>
              </a:rPr>
              <a:t>voorbeeldinvulling</a:t>
            </a:r>
            <a:r>
              <a:rPr lang="en-US">
                <a:cs typeface="Calibri"/>
              </a:rPr>
              <a:t> is </a:t>
            </a:r>
            <a:r>
              <a:rPr lang="en-US" err="1">
                <a:cs typeface="Calibri"/>
              </a:rPr>
              <a:t>voor</a:t>
            </a:r>
            <a:r>
              <a:rPr lang="en-US">
                <a:cs typeface="Calibri"/>
              </a:rPr>
              <a:t> </a:t>
            </a:r>
            <a:r>
              <a:rPr lang="en-US" err="1">
                <a:cs typeface="Calibri"/>
              </a:rPr>
              <a:t>middelen</a:t>
            </a:r>
            <a:r>
              <a:rPr lang="en-US">
                <a:cs typeface="Calibri"/>
              </a:rPr>
              <a:t> </a:t>
            </a:r>
            <a:r>
              <a:rPr lang="en-US" err="1">
                <a:cs typeface="Calibri"/>
              </a:rPr>
              <a:t>en</a:t>
            </a:r>
            <a:r>
              <a:rPr lang="en-US">
                <a:cs typeface="Calibri"/>
              </a:rPr>
              <a:t> </a:t>
            </a:r>
            <a:r>
              <a:rPr lang="en-US" err="1">
                <a:cs typeface="Calibri"/>
              </a:rPr>
              <a:t>indicatoren</a:t>
            </a:r>
            <a:r>
              <a:rPr lang="en-US">
                <a:cs typeface="Calibri"/>
              </a:rPr>
              <a:t>. Doel is om </a:t>
            </a:r>
            <a:r>
              <a:rPr lang="en-US" err="1">
                <a:cs typeface="Calibri"/>
              </a:rPr>
              <a:t>dit</a:t>
            </a:r>
            <a:r>
              <a:rPr lang="en-US">
                <a:cs typeface="Calibri"/>
              </a:rPr>
              <a:t> </a:t>
            </a:r>
            <a:r>
              <a:rPr lang="en-US" err="1">
                <a:cs typeface="Calibri"/>
              </a:rPr>
              <a:t>zelf</a:t>
            </a:r>
            <a:r>
              <a:rPr lang="en-US">
                <a:cs typeface="Calibri"/>
              </a:rPr>
              <a:t> in </a:t>
            </a:r>
            <a:r>
              <a:rPr lang="en-US" err="1">
                <a:cs typeface="Calibri"/>
              </a:rPr>
              <a:t>te</a:t>
            </a:r>
            <a:r>
              <a:rPr lang="en-US">
                <a:cs typeface="Calibri"/>
              </a:rPr>
              <a:t> </a:t>
            </a:r>
            <a:r>
              <a:rPr lang="en-US" err="1">
                <a:cs typeface="Calibri"/>
              </a:rPr>
              <a:t>vullen</a:t>
            </a:r>
            <a:r>
              <a:rPr lang="en-US">
                <a:cs typeface="Calibri"/>
              </a:rPr>
              <a:t>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F04E5-DE69-4209-BDED-D3BFD425731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13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Omdat</a:t>
            </a:r>
            <a:r>
              <a:rPr lang="en-GB"/>
              <a:t> het </a:t>
            </a:r>
            <a:r>
              <a:rPr lang="en-GB" err="1"/>
              <a:t>klimaat</a:t>
            </a:r>
            <a:r>
              <a:rPr lang="en-GB"/>
              <a:t> </a:t>
            </a:r>
            <a:r>
              <a:rPr lang="en-GB" err="1"/>
              <a:t>snel</a:t>
            </a:r>
            <a:r>
              <a:rPr lang="en-GB"/>
              <a:t> </a:t>
            </a:r>
            <a:r>
              <a:rPr lang="en-GB" err="1"/>
              <a:t>verandert</a:t>
            </a:r>
            <a:r>
              <a:rPr lang="en-GB"/>
              <a:t> </a:t>
            </a:r>
            <a:r>
              <a:rPr lang="en-GB" err="1"/>
              <a:t>en</a:t>
            </a:r>
            <a:r>
              <a:rPr lang="en-GB"/>
              <a:t> extreme </a:t>
            </a:r>
            <a:r>
              <a:rPr lang="en-GB" err="1"/>
              <a:t>gebeurtenissen</a:t>
            </a:r>
            <a:r>
              <a:rPr lang="en-GB"/>
              <a:t> steeds </a:t>
            </a:r>
            <a:r>
              <a:rPr lang="en-GB" err="1"/>
              <a:t>vaker</a:t>
            </a:r>
            <a:r>
              <a:rPr lang="en-GB"/>
              <a:t> </a:t>
            </a:r>
            <a:r>
              <a:rPr lang="en-GB" err="1"/>
              <a:t>voorkomen</a:t>
            </a:r>
            <a:r>
              <a:rPr lang="en-GB"/>
              <a:t> </a:t>
            </a:r>
            <a:r>
              <a:rPr lang="en-GB" err="1"/>
              <a:t>en</a:t>
            </a:r>
            <a:r>
              <a:rPr lang="en-GB"/>
              <a:t> </a:t>
            </a:r>
            <a:r>
              <a:rPr lang="en-GB" err="1"/>
              <a:t>heftiger</a:t>
            </a:r>
            <a:r>
              <a:rPr lang="en-GB"/>
              <a:t> </a:t>
            </a:r>
            <a:r>
              <a:rPr lang="en-GB" err="1"/>
              <a:t>worden</a:t>
            </a:r>
            <a:r>
              <a:rPr lang="en-GB"/>
              <a:t>, </a:t>
            </a:r>
            <a:r>
              <a:rPr lang="en-GB" err="1"/>
              <a:t>zullen</a:t>
            </a:r>
            <a:r>
              <a:rPr lang="en-GB"/>
              <a:t> we </a:t>
            </a:r>
            <a:r>
              <a:rPr lang="en-GB" err="1"/>
              <a:t>ons</a:t>
            </a:r>
            <a:r>
              <a:rPr lang="en-GB"/>
              <a:t> </a:t>
            </a:r>
            <a:r>
              <a:rPr lang="en-GB" err="1"/>
              <a:t>voortdurend</a:t>
            </a:r>
            <a:r>
              <a:rPr lang="en-GB"/>
              <a:t> </a:t>
            </a:r>
            <a:r>
              <a:rPr lang="en-GB" err="1"/>
              <a:t>moeten</a:t>
            </a:r>
            <a:r>
              <a:rPr lang="en-GB"/>
              <a:t> </a:t>
            </a:r>
            <a:r>
              <a:rPr lang="en-GB" err="1"/>
              <a:t>afvragen</a:t>
            </a:r>
            <a:r>
              <a:rPr lang="en-GB"/>
              <a:t> </a:t>
            </a:r>
            <a:r>
              <a:rPr lang="nl-NL" sz="1200"/>
              <a:t>of we de juiste maatregelen treffen om het tempo van klimaatverandering bij te houden</a:t>
            </a:r>
            <a:r>
              <a:rPr lang="en-GB"/>
              <a:t>. </a:t>
            </a:r>
            <a:r>
              <a:rPr lang="nl-NL" sz="1800">
                <a:effectLst/>
                <a:latin typeface="Calibri" panose="020F0502020204030204" pitchFamily="34" charset="0"/>
                <a:ea typeface="Calibri" panose="020F0502020204030204" pitchFamily="34" charset="0"/>
                <a:cs typeface="Calibri" panose="020F0502020204030204" pitchFamily="34" charset="0"/>
              </a:rPr>
              <a:t>De bouw van de piramide zal daarom voorlopig geen einde kennen.</a:t>
            </a:r>
            <a:endParaRPr lang="nl-NL"/>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3</a:t>
            </a:fld>
            <a:endParaRPr lang="nl-NL"/>
          </a:p>
        </p:txBody>
      </p:sp>
    </p:spTree>
    <p:extLst>
      <p:ext uri="{BB962C8B-B14F-4D97-AF65-F5344CB8AC3E}">
        <p14:creationId xmlns:p14="http://schemas.microsoft.com/office/powerpoint/2010/main" val="287737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GB"/>
              <a:t>Als </a:t>
            </a:r>
            <a:r>
              <a:rPr lang="en-GB" err="1"/>
              <a:t>regio</a:t>
            </a:r>
            <a:r>
              <a:rPr lang="en-GB"/>
              <a:t> </a:t>
            </a:r>
            <a:r>
              <a:rPr lang="en-GB" err="1"/>
              <a:t>streven</a:t>
            </a:r>
            <a:r>
              <a:rPr lang="en-GB"/>
              <a:t> we </a:t>
            </a:r>
            <a:r>
              <a:rPr lang="en-GB" err="1"/>
              <a:t>naar</a:t>
            </a:r>
            <a:r>
              <a:rPr lang="en-GB"/>
              <a:t> </a:t>
            </a:r>
            <a:r>
              <a:rPr lang="en-GB" err="1"/>
              <a:t>gezamenlijk</a:t>
            </a:r>
            <a:r>
              <a:rPr lang="en-GB"/>
              <a:t> </a:t>
            </a:r>
            <a:r>
              <a:rPr lang="en-GB" err="1"/>
              <a:t>doel</a:t>
            </a:r>
            <a:r>
              <a:rPr lang="en-GB"/>
              <a:t>: </a:t>
            </a:r>
            <a:r>
              <a:rPr lang="en-GB" err="1"/>
              <a:t>een</a:t>
            </a:r>
            <a:r>
              <a:rPr lang="en-GB"/>
              <a:t> </a:t>
            </a:r>
            <a:r>
              <a:rPr lang="en-GB" err="1"/>
              <a:t>klimaatbestendig</a:t>
            </a:r>
            <a:r>
              <a:rPr lang="en-GB"/>
              <a:t> </a:t>
            </a:r>
            <a:r>
              <a:rPr lang="en-GB" err="1"/>
              <a:t>systeem</a:t>
            </a:r>
            <a:r>
              <a:rPr lang="en-GB"/>
              <a:t> </a:t>
            </a:r>
            <a:r>
              <a:rPr lang="en-GB" err="1"/>
              <a:t>dat</a:t>
            </a:r>
            <a:r>
              <a:rPr lang="en-GB"/>
              <a:t> </a:t>
            </a:r>
            <a:r>
              <a:rPr lang="en-GB" err="1"/>
              <a:t>tegen</a:t>
            </a:r>
            <a:r>
              <a:rPr lang="en-GB"/>
              <a:t> </a:t>
            </a:r>
            <a:r>
              <a:rPr lang="en-GB" err="1"/>
              <a:t>een</a:t>
            </a:r>
            <a:r>
              <a:rPr lang="en-GB"/>
              <a:t> </a:t>
            </a:r>
            <a:r>
              <a:rPr lang="en-GB" err="1"/>
              <a:t>stootje</a:t>
            </a:r>
            <a:r>
              <a:rPr lang="en-GB"/>
              <a:t> </a:t>
            </a:r>
            <a:r>
              <a:rPr lang="en-GB" err="1"/>
              <a:t>kan.</a:t>
            </a:r>
            <a:r>
              <a:rPr lang="en-GB"/>
              <a:t> </a:t>
            </a:r>
            <a:r>
              <a:rPr lang="nl-NL" sz="1800">
                <a:effectLst/>
                <a:latin typeface="Calibri" panose="020F0502020204030204" pitchFamily="34" charset="0"/>
                <a:ea typeface="Calibri" panose="020F0502020204030204" pitchFamily="34" charset="0"/>
              </a:rPr>
              <a:t>Alleen met een duidelijk doel kunnen we een duidelijke koers uitzetten. Daarvoor zijn concretere ambities nodig. </a:t>
            </a:r>
            <a:r>
              <a:rPr lang="en-GB"/>
              <a:t>We </a:t>
            </a:r>
            <a:r>
              <a:rPr lang="en-GB" err="1"/>
              <a:t>zien</a:t>
            </a:r>
            <a:r>
              <a:rPr lang="en-GB"/>
              <a:t> </a:t>
            </a:r>
            <a:r>
              <a:rPr lang="en-GB" err="1"/>
              <a:t>dat</a:t>
            </a:r>
            <a:r>
              <a:rPr lang="en-GB"/>
              <a:t> het </a:t>
            </a:r>
            <a:r>
              <a:rPr lang="en-GB" err="1"/>
              <a:t>klimaat</a:t>
            </a:r>
            <a:r>
              <a:rPr lang="en-GB"/>
              <a:t> </a:t>
            </a:r>
            <a:r>
              <a:rPr lang="en-GB" err="1"/>
              <a:t>snel</a:t>
            </a:r>
            <a:r>
              <a:rPr lang="en-GB"/>
              <a:t> </a:t>
            </a:r>
            <a:r>
              <a:rPr lang="en-GB" err="1"/>
              <a:t>verandert</a:t>
            </a:r>
            <a:r>
              <a:rPr lang="en-GB"/>
              <a:t> </a:t>
            </a:r>
            <a:r>
              <a:rPr lang="en-GB" err="1"/>
              <a:t>en</a:t>
            </a:r>
            <a:r>
              <a:rPr lang="en-GB"/>
              <a:t> </a:t>
            </a:r>
            <a:r>
              <a:rPr lang="en-GB" err="1"/>
              <a:t>dat</a:t>
            </a:r>
            <a:r>
              <a:rPr lang="en-GB"/>
              <a:t> </a:t>
            </a:r>
            <a:r>
              <a:rPr lang="en-GB" err="1"/>
              <a:t>dit</a:t>
            </a:r>
            <a:r>
              <a:rPr lang="en-GB"/>
              <a:t> steeds </a:t>
            </a:r>
            <a:r>
              <a:rPr lang="en-GB" err="1"/>
              <a:t>vaker</a:t>
            </a:r>
            <a:r>
              <a:rPr lang="en-GB"/>
              <a:t>, steeds </a:t>
            </a:r>
            <a:r>
              <a:rPr lang="en-GB" err="1"/>
              <a:t>extremere</a:t>
            </a:r>
            <a:r>
              <a:rPr lang="en-GB"/>
              <a:t> </a:t>
            </a:r>
            <a:r>
              <a:rPr lang="en-GB" err="1"/>
              <a:t>gebeurtenissen</a:t>
            </a:r>
            <a:r>
              <a:rPr lang="en-GB"/>
              <a:t> met </a:t>
            </a:r>
            <a:r>
              <a:rPr lang="en-GB" err="1"/>
              <a:t>zich</a:t>
            </a:r>
            <a:r>
              <a:rPr lang="en-GB"/>
              <a:t> </a:t>
            </a:r>
            <a:r>
              <a:rPr lang="en-GB" err="1"/>
              <a:t>meebrengt</a:t>
            </a:r>
            <a:r>
              <a:rPr lang="en-GB"/>
              <a:t>. </a:t>
            </a:r>
            <a:r>
              <a:rPr lang="nl-NL" sz="1800">
                <a:effectLst/>
                <a:latin typeface="Calibri" panose="020F0502020204030204" pitchFamily="34" charset="0"/>
                <a:ea typeface="Calibri" panose="020F0502020204030204" pitchFamily="34" charset="0"/>
                <a:cs typeface="Calibri" panose="020F0502020204030204" pitchFamily="34" charset="0"/>
              </a:rPr>
              <a:t>De droge zomers van de afgelopen jaren en de wateroverlast in onder andere Limburg laten dit zien. We staan voor een stevige uitdaging. Als we doorgaan op de huidige voet moeten we in de toekomst vaker reageren op crisissituaties en ondervinden we meer overlast en schade. Het watersysteem en de leefomgeving moeten veerkrachtiger worden en daarvoor is een transitie nodig. Hoe langer we wachten, hoe duurder en moeilijker dit wordt.</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4</a:t>
            </a:fld>
            <a:endParaRPr lang="nl-NL"/>
          </a:p>
        </p:txBody>
      </p:sp>
    </p:spTree>
    <p:extLst>
      <p:ext uri="{BB962C8B-B14F-4D97-AF65-F5344CB8AC3E}">
        <p14:creationId xmlns:p14="http://schemas.microsoft.com/office/powerpoint/2010/main" val="8072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a:effectLst/>
                <a:latin typeface="Calibri" panose="020F0502020204030204" pitchFamily="34" charset="0"/>
                <a:ea typeface="Calibri" panose="020F0502020204030204" pitchFamily="34" charset="0"/>
                <a:cs typeface="Calibri" panose="020F0502020204030204" pitchFamily="34" charset="0"/>
              </a:rPr>
              <a:t>We moeten meer dan nu inzetten op het </a:t>
            </a:r>
            <a:r>
              <a:rPr lang="nl-NL" sz="1200" b="0">
                <a:effectLst/>
                <a:latin typeface="Calibri" panose="020F0502020204030204" pitchFamily="34" charset="0"/>
                <a:ea typeface="Calibri" panose="020F0502020204030204" pitchFamily="34" charset="0"/>
                <a:cs typeface="Calibri" panose="020F0502020204030204" pitchFamily="34" charset="0"/>
              </a:rPr>
              <a:t>benutten en versterken </a:t>
            </a:r>
            <a:r>
              <a:rPr lang="nl-NL" sz="1200">
                <a:effectLst/>
                <a:latin typeface="Calibri" panose="020F0502020204030204" pitchFamily="34" charset="0"/>
                <a:ea typeface="Calibri" panose="020F0502020204030204" pitchFamily="34" charset="0"/>
                <a:cs typeface="Calibri" panose="020F0502020204030204" pitchFamily="34" charset="0"/>
              </a:rPr>
              <a:t>van het natuurlijk systeem en de sponswerking in het hele gebied. Water en bodem moeten sturend zijn bij de inrichting: niet alles kan meer overal. We willen inwoners, bedrijven, maatschappelijke organisaties en andere overheden activeren, stimuleren en faciliteren om deze transitie samen te realiseren. Deze transitie kost tijd en vraagt om voortdurende inspanning. We werken samen aan een stevige basis en beperken daarmee overlast en schade.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r>
              <a:rPr lang="en-GB"/>
              <a:t> </a:t>
            </a:r>
            <a:endParaRPr lang="nl-NL"/>
          </a:p>
          <a:p>
            <a:endParaRPr lang="nl-NL"/>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5</a:t>
            </a:fld>
            <a:endParaRPr lang="nl-NL"/>
          </a:p>
        </p:txBody>
      </p:sp>
    </p:spTree>
    <p:extLst>
      <p:ext uri="{BB962C8B-B14F-4D97-AF65-F5344CB8AC3E}">
        <p14:creationId xmlns:p14="http://schemas.microsoft.com/office/powerpoint/2010/main" val="270975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a:effectLst/>
                <a:latin typeface="Calibri" panose="020F0502020204030204" pitchFamily="34" charset="0"/>
                <a:ea typeface="Calibri" panose="020F0502020204030204" pitchFamily="34" charset="0"/>
                <a:cs typeface="Calibri" panose="020F0502020204030204" pitchFamily="34" charset="0"/>
              </a:rPr>
              <a:t>Het natuurlijk systeem kan niet tegen alle klimaatextremen bescherming bieden. Daarom zullen we onze regio ook met technische maatregelen klimaatbestendig in moeten richten. We werken aan een watersysteem dat met te veel en met te weinig water om kan gaan en een het landbouwsysteem dat is afgestemd op een grilliger klimaat.</a:t>
            </a:r>
            <a:r>
              <a:rPr lang="nl-NL" sz="1200" b="0">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D935E6B3-E673-7D40-B737-D022AFAE438C}" type="slidenum">
              <a:rPr lang="nl-NL" smtClean="0"/>
              <a:t>6</a:t>
            </a:fld>
            <a:endParaRPr lang="nl-NL"/>
          </a:p>
        </p:txBody>
      </p:sp>
    </p:spTree>
    <p:extLst>
      <p:ext uri="{BB962C8B-B14F-4D97-AF65-F5344CB8AC3E}">
        <p14:creationId xmlns:p14="http://schemas.microsoft.com/office/powerpoint/2010/main" val="36202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Ondanks een klimaatbestendige inrichting en een stevig natuurlijk systeem kunnen we nog steeds worden verrast door extreme gebeurtenissen. Denk aan een exceptionele hittegolf, die misschien wel gepaard gaat met ongecontroleerde natuurbrand in een periode van aanhoudende droogte. </a:t>
            </a:r>
            <a:r>
              <a:rPr lang="nl-NL">
                <a:latin typeface="+mj-lt"/>
              </a:rPr>
              <a:t>Onze inwoners, bedrijven, instellingen en hulpdiensten moeten op zulke situaties voorbereid zijn en weten</a:t>
            </a:r>
            <a:r>
              <a:rPr lang="nl-NL" b="0"/>
              <a:t> hoe zij moeten handelen door bijvoorbeeld hun gedrag aan te passen of calamiteitenplannen in werking te stellen. Zij dienen zich ook bewust te zijn dat er gebeurtenissen zijn waarvoor geen oplossing geboden kan worden en die we zullen moeten accepteren. </a:t>
            </a:r>
            <a:r>
              <a:rPr lang="nl-NL"/>
              <a:t>Maar wanneer onze systemen op orde zijn en het natuurlijk fundament stevig, dan verkleinen we het restrisico en hoeven we mogelijk minder vaak te handelen. </a:t>
            </a:r>
          </a:p>
        </p:txBody>
      </p:sp>
      <p:sp>
        <p:nvSpPr>
          <p:cNvPr id="4" name="Tijdelijke aanduiding voor dianummer 3"/>
          <p:cNvSpPr>
            <a:spLocks noGrp="1"/>
          </p:cNvSpPr>
          <p:nvPr>
            <p:ph type="sldNum" sz="quarter" idx="5"/>
          </p:nvPr>
        </p:nvSpPr>
        <p:spPr/>
        <p:txBody>
          <a:bodyPr/>
          <a:lstStyle/>
          <a:p>
            <a:fld id="{D935E6B3-E673-7D40-B737-D022AFAE438C}" type="slidenum">
              <a:rPr lang="nl-NL" smtClean="0"/>
              <a:t>7</a:t>
            </a:fld>
            <a:endParaRPr lang="nl-NL"/>
          </a:p>
        </p:txBody>
      </p:sp>
    </p:spTree>
    <p:extLst>
      <p:ext uri="{BB962C8B-B14F-4D97-AF65-F5344CB8AC3E}">
        <p14:creationId xmlns:p14="http://schemas.microsoft.com/office/powerpoint/2010/main" val="43135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We streven gezamenlijk naar een zo stevig mogelijk systeem dat rust op een breed fundament: een gezond natuurlijk systeem als basis. En dan nog steeds zullen we worden geconfronteerd met extreme situaties. Daarom versterken we het bewustzijn en vergroten de zelfredzaamheid van onze inwoners. Zo verbinden we het sociale domein, het ruimtelijke en het natuurlijke domein. Alleen samen zijn we in staat om een stevige piramide neer te zetten. Daarbij zijn alle lagen van belang.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8</a:t>
            </a:fld>
            <a:endParaRPr lang="nl-NL"/>
          </a:p>
        </p:txBody>
      </p:sp>
    </p:spTree>
    <p:extLst>
      <p:ext uri="{BB962C8B-B14F-4D97-AF65-F5344CB8AC3E}">
        <p14:creationId xmlns:p14="http://schemas.microsoft.com/office/powerpoint/2010/main" val="130378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benutten het natuurlijke systeem door de sponswerking te herstellen en het bebouwde gebied te </a:t>
            </a:r>
            <a:r>
              <a:rPr lang="nl-NL" err="1"/>
              <a:t>vergroenen</a:t>
            </a:r>
            <a:r>
              <a:rPr lang="nl-NL"/>
              <a:t>. We treffen technische maatregelen door aanleg van dijken en irrigatiesystemen. We handelen bij extremen via calamiteitenplannen, waarschuwingssystemen en bewustzijnscampagnes. </a:t>
            </a: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9</a:t>
            </a:fld>
            <a:endParaRPr lang="nl-NL"/>
          </a:p>
        </p:txBody>
      </p:sp>
    </p:spTree>
    <p:extLst>
      <p:ext uri="{BB962C8B-B14F-4D97-AF65-F5344CB8AC3E}">
        <p14:creationId xmlns:p14="http://schemas.microsoft.com/office/powerpoint/2010/main" val="300833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er te weinig aandacht is voor het benutten en verstevigen van het natuurlijke systeem, ontstaat een omgekeerde instabiele piramide. Hierdoor zullen meer technische maatregelen nodig zijn om het systeem op orde te houden. </a:t>
            </a:r>
            <a:br>
              <a:rPr lang="nl-NL">
                <a:cs typeface="+mn-lt"/>
              </a:rPr>
            </a:br>
            <a:br>
              <a:rPr lang="nl-NL">
                <a:cs typeface="+mn-lt"/>
              </a:rPr>
            </a:br>
            <a:endParaRPr lang="nl-NL">
              <a:cs typeface="Calibri"/>
            </a:endParaRPr>
          </a:p>
        </p:txBody>
      </p:sp>
      <p:sp>
        <p:nvSpPr>
          <p:cNvPr id="4" name="Tijdelijke aanduiding voor dianummer 3"/>
          <p:cNvSpPr>
            <a:spLocks noGrp="1"/>
          </p:cNvSpPr>
          <p:nvPr>
            <p:ph type="sldNum" sz="quarter" idx="5"/>
          </p:nvPr>
        </p:nvSpPr>
        <p:spPr/>
        <p:txBody>
          <a:bodyPr/>
          <a:lstStyle/>
          <a:p>
            <a:fld id="{056F04E5-DE69-4209-BDED-D3BFD4257311}" type="slidenum">
              <a:rPr lang="nl-NL" smtClean="0"/>
              <a:t>10</a:t>
            </a:fld>
            <a:endParaRPr lang="nl-NL"/>
          </a:p>
        </p:txBody>
      </p:sp>
    </p:spTree>
    <p:extLst>
      <p:ext uri="{BB962C8B-B14F-4D97-AF65-F5344CB8AC3E}">
        <p14:creationId xmlns:p14="http://schemas.microsoft.com/office/powerpoint/2010/main" val="1414264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_verloop">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424" y="150223"/>
            <a:ext cx="3122443" cy="1562956"/>
          </a:xfrm>
          <a:prstGeom prst="rect">
            <a:avLst/>
          </a:prstGeom>
        </p:spPr>
      </p:pic>
      <p:pic>
        <p:nvPicPr>
          <p:cNvPr id="5" name="Afbeelding 4" descr="Afbeelding met creativiteit&#10;&#10;Beschrijving automatisch gegenereerd met lage betrouwbaarheid">
            <a:extLst>
              <a:ext uri="{FF2B5EF4-FFF2-40B4-BE49-F238E27FC236}">
                <a16:creationId xmlns:a16="http://schemas.microsoft.com/office/drawing/2014/main" id="{85380389-857E-C50C-7701-42E4817ED5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117505" y="2503918"/>
            <a:ext cx="4844898" cy="6858000"/>
          </a:xfrm>
          <a:prstGeom prst="rect">
            <a:avLst/>
          </a:prstGeom>
        </p:spPr>
      </p:pic>
    </p:spTree>
    <p:extLst>
      <p:ext uri="{BB962C8B-B14F-4D97-AF65-F5344CB8AC3E}">
        <p14:creationId xmlns:p14="http://schemas.microsoft.com/office/powerpoint/2010/main" val="384667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fbeeld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1325563"/>
          </a:xfrm>
        </p:spPr>
        <p:txBody>
          <a:bodyPr/>
          <a:lstStyle>
            <a:lvl1pPr>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nl-NL"/>
              <a:t>Lopende tekst</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0"/>
            <a:ext cx="60198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4469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fbeeld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1325563"/>
          </a:xfrm>
        </p:spPr>
        <p:txBody>
          <a:bodyPr/>
          <a:lstStyle>
            <a:lvl1pPr>
              <a:defRPr>
                <a:solidFill>
                  <a:srgbClr val="F4FBF4"/>
                </a:solidFill>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solidFill>
                  <a:srgbClr val="F4FBF4"/>
                </a:solidFill>
              </a:defRPr>
            </a:lvl1pPr>
          </a:lstStyle>
          <a:p>
            <a:pPr lvl="0"/>
            <a:r>
              <a:rPr lang="nl-NL"/>
              <a:t>Lopende tekst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6" name="Tijdelijke aanduiding voor afbeelding 2">
            <a:extLst>
              <a:ext uri="{FF2B5EF4-FFF2-40B4-BE49-F238E27FC236}">
                <a16:creationId xmlns:a16="http://schemas.microsoft.com/office/drawing/2014/main" id="{FA3CA1A1-A26E-5586-9002-8ED2D57A83E9}"/>
              </a:ext>
            </a:extLst>
          </p:cNvPr>
          <p:cNvSpPr>
            <a:spLocks noGrp="1"/>
          </p:cNvSpPr>
          <p:nvPr>
            <p:ph type="pic" idx="10"/>
          </p:nvPr>
        </p:nvSpPr>
        <p:spPr>
          <a:xfrm>
            <a:off x="6172200" y="0"/>
            <a:ext cx="60198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88259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137105"/>
          </a:xfrm>
        </p:spPr>
        <p:txBody>
          <a:bodyPr/>
          <a:lstStyle>
            <a:lvl1pPr>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838200" y="1502230"/>
            <a:ext cx="10515600" cy="4585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64833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_donker">
    <p:bg>
      <p:bgPr>
        <a:solidFill>
          <a:srgbClr val="0A565E"/>
        </a:solidFill>
        <a:effectLst/>
      </p:bgPr>
    </p:bg>
    <p:spTree>
      <p:nvGrpSpPr>
        <p:cNvPr id="1" name=""/>
        <p:cNvGrpSpPr/>
        <p:nvPr/>
      </p:nvGrpSpPr>
      <p:grpSpPr>
        <a:xfrm>
          <a:off x="0" y="0"/>
          <a:ext cx="0" cy="0"/>
          <a:chOff x="0" y="0"/>
          <a:chExt cx="0" cy="0"/>
        </a:xfrm>
      </p:grpSpPr>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3" name="Tijdelijke aanduiding voor afbeelding 2">
            <a:extLst>
              <a:ext uri="{FF2B5EF4-FFF2-40B4-BE49-F238E27FC236}">
                <a16:creationId xmlns:a16="http://schemas.microsoft.com/office/drawing/2014/main" id="{B3C6619C-54F3-51BB-17EC-8273A45BECAF}"/>
              </a:ext>
            </a:extLst>
          </p:cNvPr>
          <p:cNvSpPr>
            <a:spLocks noGrp="1"/>
          </p:cNvSpPr>
          <p:nvPr>
            <p:ph type="pic" idx="10"/>
          </p:nvPr>
        </p:nvSpPr>
        <p:spPr>
          <a:xfrm>
            <a:off x="838200" y="1502230"/>
            <a:ext cx="10515600" cy="4585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tel 1">
            <a:extLst>
              <a:ext uri="{FF2B5EF4-FFF2-40B4-BE49-F238E27FC236}">
                <a16:creationId xmlns:a16="http://schemas.microsoft.com/office/drawing/2014/main" id="{F930F2C1-D8E9-AA13-20F8-78E5CEA2D2BB}"/>
              </a:ext>
            </a:extLst>
          </p:cNvPr>
          <p:cNvSpPr>
            <a:spLocks noGrp="1"/>
          </p:cNvSpPr>
          <p:nvPr>
            <p:ph type="title" hasCustomPrompt="1"/>
          </p:nvPr>
        </p:nvSpPr>
        <p:spPr>
          <a:xfrm>
            <a:off x="838199" y="365125"/>
            <a:ext cx="10515599" cy="1137105"/>
          </a:xfrm>
        </p:spPr>
        <p:txBody>
          <a:bodyPr/>
          <a:lstStyle>
            <a:lvl1pPr>
              <a:defRPr>
                <a:solidFill>
                  <a:srgbClr val="F4FBF4"/>
                </a:solidFill>
              </a:defRPr>
            </a:lvl1pPr>
          </a:lstStyle>
          <a:p>
            <a:r>
              <a:rPr lang="nl-NL"/>
              <a:t>Paginatitel</a:t>
            </a:r>
          </a:p>
        </p:txBody>
      </p:sp>
    </p:spTree>
    <p:extLst>
      <p:ext uri="{BB962C8B-B14F-4D97-AF65-F5344CB8AC3E}">
        <p14:creationId xmlns:p14="http://schemas.microsoft.com/office/powerpoint/2010/main" val="16515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Dubbel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325563"/>
          </a:xfrm>
        </p:spPr>
        <p:txBody>
          <a:bodyPr/>
          <a:lstStyle>
            <a:lvl1pPr>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afbeelding 2">
            <a:extLst>
              <a:ext uri="{FF2B5EF4-FFF2-40B4-BE49-F238E27FC236}">
                <a16:creationId xmlns:a16="http://schemas.microsoft.com/office/drawing/2014/main" id="{94870859-7A14-C0DE-2600-75C0BEDDA324}"/>
              </a:ext>
            </a:extLst>
          </p:cNvPr>
          <p:cNvSpPr>
            <a:spLocks noGrp="1"/>
          </p:cNvSpPr>
          <p:nvPr>
            <p:ph type="pic" idx="11"/>
          </p:nvPr>
        </p:nvSpPr>
        <p:spPr>
          <a:xfrm>
            <a:off x="838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27804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Dubb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10515600" cy="1325563"/>
          </a:xfrm>
        </p:spPr>
        <p:txBody>
          <a:bodyPr/>
          <a:lstStyle>
            <a:lvl1pPr>
              <a:defRPr>
                <a:solidFill>
                  <a:srgbClr val="F4FBF4"/>
                </a:solidFill>
              </a:defRPr>
            </a:lvl1pPr>
          </a:lstStyle>
          <a:p>
            <a:r>
              <a:rPr lang="nl-NL"/>
              <a:t>Paginatitel</a:t>
            </a:r>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6172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afbeelding 2">
            <a:extLst>
              <a:ext uri="{FF2B5EF4-FFF2-40B4-BE49-F238E27FC236}">
                <a16:creationId xmlns:a16="http://schemas.microsoft.com/office/drawing/2014/main" id="{94870859-7A14-C0DE-2600-75C0BEDDA324}"/>
              </a:ext>
            </a:extLst>
          </p:cNvPr>
          <p:cNvSpPr>
            <a:spLocks noGrp="1"/>
          </p:cNvSpPr>
          <p:nvPr>
            <p:ph type="pic" idx="11"/>
          </p:nvPr>
        </p:nvSpPr>
        <p:spPr>
          <a:xfrm>
            <a:off x="838200" y="1825625"/>
            <a:ext cx="5181600"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86190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Vullend">
    <p:bg>
      <p:bgPr>
        <a:solidFill>
          <a:srgbClr val="F4FBF4"/>
        </a:solidFill>
        <a:effectLst/>
      </p:bgPr>
    </p:bg>
    <p:spTree>
      <p:nvGrpSpPr>
        <p:cNvPr id="1" name=""/>
        <p:cNvGrpSpPr/>
        <p:nvPr/>
      </p:nvGrpSpPr>
      <p:grpSpPr>
        <a:xfrm>
          <a:off x="0" y="0"/>
          <a:ext cx="0" cy="0"/>
          <a:chOff x="0" y="0"/>
          <a:chExt cx="0" cy="0"/>
        </a:xfrm>
      </p:grpSpPr>
      <p:sp>
        <p:nvSpPr>
          <p:cNvPr id="5" name="Tijdelijke aanduiding voor afbeelding 2">
            <a:extLst>
              <a:ext uri="{FF2B5EF4-FFF2-40B4-BE49-F238E27FC236}">
                <a16:creationId xmlns:a16="http://schemas.microsoft.com/office/drawing/2014/main" id="{3E2793B6-59A4-12BB-E677-386F0D8B7B4F}"/>
              </a:ext>
            </a:extLst>
          </p:cNvPr>
          <p:cNvSpPr>
            <a:spLocks noGrp="1"/>
          </p:cNvSpPr>
          <p:nvPr>
            <p:ph type="pic" idx="10"/>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410873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fbeeld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5651114"/>
          </a:xfrm>
        </p:spPr>
        <p:txBody>
          <a:bodyPr anchor="t"/>
          <a:lstStyle>
            <a:lvl1pPr>
              <a:defRPr>
                <a:solidFill>
                  <a:srgbClr val="F4FBF4"/>
                </a:solidFill>
              </a:defRPr>
            </a:lvl1pPr>
          </a:lstStyle>
          <a:p>
            <a:r>
              <a:rPr lang="nl-NL"/>
              <a:t>Ruimte voor een quote of statement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3" name="Tijdelijke aanduiding voor afbeelding 2">
            <a:extLst>
              <a:ext uri="{FF2B5EF4-FFF2-40B4-BE49-F238E27FC236}">
                <a16:creationId xmlns:a16="http://schemas.microsoft.com/office/drawing/2014/main" id="{73230C61-0BF5-4893-614C-0D88A77F5329}"/>
              </a:ext>
            </a:extLst>
          </p:cNvPr>
          <p:cNvSpPr>
            <a:spLocks noGrp="1"/>
          </p:cNvSpPr>
          <p:nvPr>
            <p:ph type="pic" idx="10"/>
          </p:nvPr>
        </p:nvSpPr>
        <p:spPr>
          <a:xfrm>
            <a:off x="6172202" y="0"/>
            <a:ext cx="60198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03059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Tekst_lichtdonker">
    <p:bg>
      <p:bgPr>
        <a:solidFill>
          <a:srgbClr val="0A565E"/>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B425C46-91F4-78C5-7DAE-573FB38BB1DB}"/>
              </a:ext>
            </a:extLst>
          </p:cNvPr>
          <p:cNvSpPr/>
          <p:nvPr userDrawn="1"/>
        </p:nvSpPr>
        <p:spPr>
          <a:xfrm>
            <a:off x="6172201" y="0"/>
            <a:ext cx="6019800" cy="6858000"/>
          </a:xfrm>
          <a:prstGeom prst="rect">
            <a:avLst/>
          </a:prstGeom>
          <a:solidFill>
            <a:srgbClr val="F4FB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a:xfrm>
            <a:off x="838200" y="365125"/>
            <a:ext cx="5181600" cy="5651114"/>
          </a:xfrm>
        </p:spPr>
        <p:txBody>
          <a:bodyPr anchor="t"/>
          <a:lstStyle>
            <a:lvl1pPr>
              <a:defRPr>
                <a:solidFill>
                  <a:srgbClr val="F4FBF4"/>
                </a:solidFill>
              </a:defRPr>
            </a:lvl1pPr>
          </a:lstStyle>
          <a:p>
            <a:r>
              <a:rPr lang="nl-NL"/>
              <a:t>Ruimte voor een quote of statement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567054" y="365125"/>
            <a:ext cx="4786745" cy="5651114"/>
          </a:xfrm>
          <a:solidFill>
            <a:srgbClr val="F4FBF4"/>
          </a:solidFill>
        </p:spPr>
        <p:txBody>
          <a:bodyPr>
            <a:normAutofit/>
          </a:bodyPr>
          <a:lstStyle>
            <a:lvl1pPr marL="0" indent="0">
              <a:buNone/>
              <a:defRPr sz="2400">
                <a:solidFill>
                  <a:srgbClr val="0A565E"/>
                </a:solidFill>
              </a:defRPr>
            </a:lvl1pPr>
          </a:lstStyle>
          <a:p>
            <a:pPr lvl="0"/>
            <a:r>
              <a:rPr lang="nl-NL"/>
              <a:t>Lopende tekst</a:t>
            </a:r>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3" name="Tijdelijke aanduiding voor dianummer 6">
            <a:extLst>
              <a:ext uri="{FF2B5EF4-FFF2-40B4-BE49-F238E27FC236}">
                <a16:creationId xmlns:a16="http://schemas.microsoft.com/office/drawing/2014/main" id="{6715144D-9DAF-62FA-F8A3-301C72FFC562}"/>
              </a:ext>
            </a:extLst>
          </p:cNvPr>
          <p:cNvSpPr>
            <a:spLocks noGrp="1"/>
          </p:cNvSpPr>
          <p:nvPr>
            <p:ph type="sldNum" sz="quarter" idx="12"/>
          </p:nvPr>
        </p:nvSpPr>
        <p:spPr>
          <a:xfrm>
            <a:off x="8610600" y="6356350"/>
            <a:ext cx="2743200" cy="365125"/>
          </a:xfrm>
        </p:spPr>
        <p:txBody>
          <a:bodyPr/>
          <a:lstStyle/>
          <a:p>
            <a:fld id="{CF4332CE-D0D9-415E-BB39-383223772D92}" type="slidenum">
              <a:rPr lang="nl-NL" smtClean="0"/>
              <a:t>‹nr.›</a:t>
            </a:fld>
            <a:endParaRPr lang="nl-NL"/>
          </a:p>
        </p:txBody>
      </p:sp>
    </p:spTree>
    <p:extLst>
      <p:ext uri="{BB962C8B-B14F-4D97-AF65-F5344CB8AC3E}">
        <p14:creationId xmlns:p14="http://schemas.microsoft.com/office/powerpoint/2010/main" val="272892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tit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3D66-9C6E-E3ED-C13B-4C74BB49D8E4}"/>
              </a:ext>
            </a:extLst>
          </p:cNvPr>
          <p:cNvSpPr>
            <a:spLocks noGrp="1"/>
          </p:cNvSpPr>
          <p:nvPr>
            <p:ph type="title" hasCustomPrompt="1"/>
          </p:nvPr>
        </p:nvSpPr>
        <p:spPr>
          <a:xfrm>
            <a:off x="598056" y="463731"/>
            <a:ext cx="10515600" cy="2840334"/>
          </a:xfrm>
        </p:spPr>
        <p:txBody>
          <a:bodyPr anchor="t">
            <a:normAutofit/>
          </a:bodyPr>
          <a:lstStyle>
            <a:lvl1pPr>
              <a:defRPr sz="4400">
                <a:solidFill>
                  <a:srgbClr val="F4FBF4"/>
                </a:solidFill>
              </a:defRPr>
            </a:lvl1pPr>
          </a:lstStyle>
          <a:p>
            <a:r>
              <a:rPr lang="nl-NL"/>
              <a:t>Hoofdstuktitel</a:t>
            </a:r>
          </a:p>
        </p:txBody>
      </p:sp>
      <p:pic>
        <p:nvPicPr>
          <p:cNvPr id="7" name="Afbeelding 6" descr="Afbeelding met Lettertype, Graphics, schermopname, grafische vormgeving&#10;&#10;Automatisch gegenereerde beschrijving">
            <a:extLst>
              <a:ext uri="{FF2B5EF4-FFF2-40B4-BE49-F238E27FC236}">
                <a16:creationId xmlns:a16="http://schemas.microsoft.com/office/drawing/2014/main" id="{FB08D771-AA6E-FBEE-8DE3-AFAEF14AF60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pic>
        <p:nvPicPr>
          <p:cNvPr id="9" name="Afbeelding 8" descr="Afbeelding met Graphics, creativiteit&#10;&#10;Automatisch gegenereerde beschrijving">
            <a:extLst>
              <a:ext uri="{FF2B5EF4-FFF2-40B4-BE49-F238E27FC236}">
                <a16:creationId xmlns:a16="http://schemas.microsoft.com/office/drawing/2014/main" id="{DFBB5442-D295-A513-F597-24C06F017B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36145" y="-340228"/>
            <a:ext cx="6936510" cy="9818696"/>
          </a:xfrm>
          <a:prstGeom prst="rect">
            <a:avLst/>
          </a:prstGeom>
        </p:spPr>
      </p:pic>
    </p:spTree>
    <p:extLst>
      <p:ext uri="{BB962C8B-B14F-4D97-AF65-F5344CB8AC3E}">
        <p14:creationId xmlns:p14="http://schemas.microsoft.com/office/powerpoint/2010/main" val="164417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24" y="150223"/>
            <a:ext cx="3122443" cy="1562956"/>
          </a:xfrm>
          <a:prstGeom prst="rect">
            <a:avLst/>
          </a:prstGeom>
        </p:spPr>
      </p:pic>
      <p:pic>
        <p:nvPicPr>
          <p:cNvPr id="7" name="Afbeelding 6" descr="Afbeelding met Graphics, creativiteit&#10;&#10;Automatisch gegenereerde beschrijving">
            <a:extLst>
              <a:ext uri="{FF2B5EF4-FFF2-40B4-BE49-F238E27FC236}">
                <a16:creationId xmlns:a16="http://schemas.microsoft.com/office/drawing/2014/main" id="{C813CFB1-2FBD-38DE-8664-1DB4D4D07CF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7200" y="2505600"/>
            <a:ext cx="4844898" cy="6858000"/>
          </a:xfrm>
          <a:prstGeom prst="rect">
            <a:avLst/>
          </a:prstGeom>
        </p:spPr>
      </p:pic>
    </p:spTree>
    <p:extLst>
      <p:ext uri="{BB962C8B-B14F-4D97-AF65-F5344CB8AC3E}">
        <p14:creationId xmlns:p14="http://schemas.microsoft.com/office/powerpoint/2010/main" val="341650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titel_masker">
    <p:bg>
      <p:bgPr>
        <a:solidFill>
          <a:srgbClr val="0A565E"/>
        </a:solidFill>
        <a:effectLst/>
      </p:bgPr>
    </p:bg>
    <p:spTree>
      <p:nvGrpSpPr>
        <p:cNvPr id="1" name=""/>
        <p:cNvGrpSpPr/>
        <p:nvPr/>
      </p:nvGrpSpPr>
      <p:grpSpPr>
        <a:xfrm>
          <a:off x="0" y="0"/>
          <a:ext cx="0" cy="0"/>
          <a:chOff x="0" y="0"/>
          <a:chExt cx="0" cy="0"/>
        </a:xfrm>
      </p:grpSpPr>
      <p:pic>
        <p:nvPicPr>
          <p:cNvPr id="7" name="Afbeelding 6" descr="Afbeelding met Lettertype, Graphics, schermopname, grafische vormgeving&#10;&#10;Automatisch gegenereerde beschrijving">
            <a:extLst>
              <a:ext uri="{FF2B5EF4-FFF2-40B4-BE49-F238E27FC236}">
                <a16:creationId xmlns:a16="http://schemas.microsoft.com/office/drawing/2014/main" id="{FB08D771-AA6E-FBEE-8DE3-AFAEF14AF60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
        <p:nvSpPr>
          <p:cNvPr id="3" name="Titel 1">
            <a:extLst>
              <a:ext uri="{FF2B5EF4-FFF2-40B4-BE49-F238E27FC236}">
                <a16:creationId xmlns:a16="http://schemas.microsoft.com/office/drawing/2014/main" id="{C0FC6114-4644-88E1-8B88-93BDB487614B}"/>
              </a:ext>
            </a:extLst>
          </p:cNvPr>
          <p:cNvSpPr>
            <a:spLocks noGrp="1"/>
          </p:cNvSpPr>
          <p:nvPr>
            <p:ph type="title" hasCustomPrompt="1"/>
          </p:nvPr>
        </p:nvSpPr>
        <p:spPr>
          <a:xfrm>
            <a:off x="598056" y="463731"/>
            <a:ext cx="10515600" cy="2840334"/>
          </a:xfrm>
        </p:spPr>
        <p:txBody>
          <a:bodyPr anchor="t">
            <a:normAutofit/>
          </a:bodyPr>
          <a:lstStyle>
            <a:lvl1pPr>
              <a:defRPr sz="4400">
                <a:solidFill>
                  <a:srgbClr val="F4FBF4"/>
                </a:solidFill>
              </a:defRPr>
            </a:lvl1pPr>
          </a:lstStyle>
          <a:p>
            <a:r>
              <a:rPr lang="nl-NL"/>
              <a:t>Hoofdstuktitel</a:t>
            </a:r>
            <a:br>
              <a:rPr lang="nl-NL"/>
            </a:br>
            <a:r>
              <a:rPr lang="nl-NL"/>
              <a:t>met masker</a:t>
            </a:r>
          </a:p>
        </p:txBody>
      </p:sp>
    </p:spTree>
    <p:extLst>
      <p:ext uri="{BB962C8B-B14F-4D97-AF65-F5344CB8AC3E}">
        <p14:creationId xmlns:p14="http://schemas.microsoft.com/office/powerpoint/2010/main" val="90035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titel_licht">
    <p:bg>
      <p:bgPr>
        <a:solidFill>
          <a:srgbClr val="F4FBF4"/>
        </a:solidFill>
        <a:effectLst/>
      </p:bgPr>
    </p:bg>
    <p:spTree>
      <p:nvGrpSpPr>
        <p:cNvPr id="1" name=""/>
        <p:cNvGrpSpPr/>
        <p:nvPr/>
      </p:nvGrpSpPr>
      <p:grpSpPr>
        <a:xfrm>
          <a:off x="0" y="0"/>
          <a:ext cx="0" cy="0"/>
          <a:chOff x="0" y="0"/>
          <a:chExt cx="0" cy="0"/>
        </a:xfrm>
      </p:grpSpPr>
      <p:pic>
        <p:nvPicPr>
          <p:cNvPr id="3" name="Afbeelding 2" descr="Afbeelding met Graphics, schermopname, Lettertype, ontwerp&#10;&#10;Automatisch gegenereerde beschrijving">
            <a:extLst>
              <a:ext uri="{FF2B5EF4-FFF2-40B4-BE49-F238E27FC236}">
                <a16:creationId xmlns:a16="http://schemas.microsoft.com/office/drawing/2014/main" id="{377CDF4F-2560-8B06-0019-5E08D867405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pic>
        <p:nvPicPr>
          <p:cNvPr id="5" name="Afbeelding 4" descr="Afbeelding met Graphics, cirkel, creativiteit&#10;&#10;Automatisch gegenereerde beschrijving">
            <a:extLst>
              <a:ext uri="{FF2B5EF4-FFF2-40B4-BE49-F238E27FC236}">
                <a16:creationId xmlns:a16="http://schemas.microsoft.com/office/drawing/2014/main" id="{883E49E9-183E-D456-96A8-DD48A93A1C8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36000" y="-342000"/>
            <a:ext cx="6935453" cy="9817200"/>
          </a:xfrm>
          <a:prstGeom prst="rect">
            <a:avLst/>
          </a:prstGeom>
        </p:spPr>
      </p:pic>
      <p:sp>
        <p:nvSpPr>
          <p:cNvPr id="4" name="Titel 1">
            <a:extLst>
              <a:ext uri="{FF2B5EF4-FFF2-40B4-BE49-F238E27FC236}">
                <a16:creationId xmlns:a16="http://schemas.microsoft.com/office/drawing/2014/main" id="{CAC97706-9D0A-4D2E-973D-AE69457A46EB}"/>
              </a:ext>
            </a:extLst>
          </p:cNvPr>
          <p:cNvSpPr>
            <a:spLocks noGrp="1"/>
          </p:cNvSpPr>
          <p:nvPr>
            <p:ph type="title" hasCustomPrompt="1"/>
          </p:nvPr>
        </p:nvSpPr>
        <p:spPr>
          <a:xfrm>
            <a:off x="598056" y="463731"/>
            <a:ext cx="10515600" cy="2840334"/>
          </a:xfrm>
        </p:spPr>
        <p:txBody>
          <a:bodyPr anchor="t">
            <a:normAutofit/>
          </a:bodyPr>
          <a:lstStyle>
            <a:lvl1pPr>
              <a:defRPr sz="4400">
                <a:solidFill>
                  <a:srgbClr val="0A565E"/>
                </a:solidFill>
              </a:defRPr>
            </a:lvl1pPr>
          </a:lstStyle>
          <a:p>
            <a:r>
              <a:rPr lang="nl-NL"/>
              <a:t>Hoofdstuktitel</a:t>
            </a:r>
          </a:p>
        </p:txBody>
      </p:sp>
    </p:spTree>
    <p:extLst>
      <p:ext uri="{BB962C8B-B14F-4D97-AF65-F5344CB8AC3E}">
        <p14:creationId xmlns:p14="http://schemas.microsoft.com/office/powerpoint/2010/main" val="72610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D3D66-9C6E-E3ED-C13B-4C74BB49D8E4}"/>
              </a:ext>
            </a:extLst>
          </p:cNvPr>
          <p:cNvSpPr>
            <a:spLocks noGrp="1"/>
          </p:cNvSpPr>
          <p:nvPr>
            <p:ph type="title" hasCustomPrompt="1"/>
          </p:nvPr>
        </p:nvSpPr>
        <p:spPr>
          <a:xfrm>
            <a:off x="591705" y="3548280"/>
            <a:ext cx="10515600" cy="2326047"/>
          </a:xfrm>
        </p:spPr>
        <p:txBody>
          <a:bodyPr anchor="b">
            <a:normAutofit/>
          </a:bodyPr>
          <a:lstStyle>
            <a:lvl1pPr>
              <a:defRPr sz="4400">
                <a:solidFill>
                  <a:srgbClr val="F4FBF4"/>
                </a:solidFill>
              </a:defRPr>
            </a:lvl1pPr>
          </a:lstStyle>
          <a:p>
            <a:r>
              <a:rPr lang="nl-NL"/>
              <a:t>Afsluitend statement</a:t>
            </a:r>
          </a:p>
        </p:txBody>
      </p:sp>
      <p:pic>
        <p:nvPicPr>
          <p:cNvPr id="4" name="Afbeelding 3" descr="Afbeelding met Graphics, creativiteit&#10;&#10;Automatisch gegenereerde beschrijving">
            <a:extLst>
              <a:ext uri="{FF2B5EF4-FFF2-40B4-BE49-F238E27FC236}">
                <a16:creationId xmlns:a16="http://schemas.microsoft.com/office/drawing/2014/main" id="{A6BEDF30-25F5-A3C5-032D-55B10287E67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21183" y="369456"/>
            <a:ext cx="972243" cy="1376218"/>
          </a:xfrm>
          <a:prstGeom prst="rect">
            <a:avLst/>
          </a:prstGeom>
        </p:spPr>
      </p:pic>
    </p:spTree>
    <p:extLst>
      <p:ext uri="{BB962C8B-B14F-4D97-AF65-F5344CB8AC3E}">
        <p14:creationId xmlns:p14="http://schemas.microsoft.com/office/powerpoint/2010/main" val="35156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_verloop">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Afbeelding 4" descr="Afbeelding met creativiteit&#10;&#10;Beschrijving automatisch gegenereerd met lage betrouwbaarheid">
            <a:extLst>
              <a:ext uri="{FF2B5EF4-FFF2-40B4-BE49-F238E27FC236}">
                <a16:creationId xmlns:a16="http://schemas.microsoft.com/office/drawing/2014/main" id="{630F5271-7F7A-85CE-DE67-B419393FCF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20000" y="370800"/>
            <a:ext cx="971523" cy="1375200"/>
          </a:xfrm>
          <a:prstGeom prst="rect">
            <a:avLst/>
          </a:prstGeom>
        </p:spPr>
      </p:pic>
      <p:sp>
        <p:nvSpPr>
          <p:cNvPr id="6" name="Titel 1">
            <a:extLst>
              <a:ext uri="{FF2B5EF4-FFF2-40B4-BE49-F238E27FC236}">
                <a16:creationId xmlns:a16="http://schemas.microsoft.com/office/drawing/2014/main" id="{CD57332F-E167-EF22-A0D1-8242F1D0E771}"/>
              </a:ext>
            </a:extLst>
          </p:cNvPr>
          <p:cNvSpPr>
            <a:spLocks noGrp="1"/>
          </p:cNvSpPr>
          <p:nvPr>
            <p:ph type="title" hasCustomPrompt="1"/>
          </p:nvPr>
        </p:nvSpPr>
        <p:spPr>
          <a:xfrm>
            <a:off x="591705" y="3548280"/>
            <a:ext cx="10515600" cy="2326047"/>
          </a:xfrm>
        </p:spPr>
        <p:txBody>
          <a:bodyPr anchor="b">
            <a:normAutofit/>
          </a:bodyPr>
          <a:lstStyle>
            <a:lvl1pPr>
              <a:defRPr sz="4400">
                <a:solidFill>
                  <a:srgbClr val="F4FBF4"/>
                </a:solidFill>
              </a:defRPr>
            </a:lvl1pPr>
          </a:lstStyle>
          <a:p>
            <a:r>
              <a:rPr lang="nl-NL"/>
              <a:t>Afsluitend statement</a:t>
            </a:r>
          </a:p>
        </p:txBody>
      </p:sp>
    </p:spTree>
    <p:extLst>
      <p:ext uri="{BB962C8B-B14F-4D97-AF65-F5344CB8AC3E}">
        <p14:creationId xmlns:p14="http://schemas.microsoft.com/office/powerpoint/2010/main" val="3622565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4315C-12C4-6641-4187-5F64A451724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AAE5C0-CBA7-0C12-7582-F0462CBE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E3ECD08-CAA2-72A4-910F-EDC42BDEDEB4}"/>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2E0E032C-9CF7-8A7F-0D12-C7E4202BA4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52E730-350A-8A09-6A2A-D7802D343671}"/>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191273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D7458-B9BF-C11E-50F3-FAB369D1FF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6A68C2-0D7E-8D3D-24A7-6B635F697B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CF57D3-C321-9219-BE2B-206B69D445C0}"/>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A98CF341-9681-009E-D3E1-9DBD6C6E39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B4AA87-8169-236E-1D34-7F22F397D39F}"/>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384033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9BC8E8-0E8C-D7A4-3EFC-1AF34606F62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0364D0-776E-DB56-C1B3-4BAB519C1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D91C3A-2B73-FAA3-C239-3D251558DB53}"/>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9768C483-6FDA-FDB9-2746-C91BE48CB1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65CBF5-37FB-F2F8-2CE4-BF1E2EC6462C}"/>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3406322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A6A8C-4BBE-44D1-F40E-ADF384BE859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4D5188-BD33-1D84-9147-2C73F620994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41FF64-7768-C850-2CF1-BB3021C3499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7CF072-2633-D5E3-C234-9B046E97410B}"/>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6" name="Tijdelijke aanduiding voor voettekst 5">
            <a:extLst>
              <a:ext uri="{FF2B5EF4-FFF2-40B4-BE49-F238E27FC236}">
                <a16:creationId xmlns:a16="http://schemas.microsoft.com/office/drawing/2014/main" id="{87110157-F633-04B6-AF23-BEEDD49618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9DC722-E679-5FEA-8985-38C68372EFD5}"/>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1716667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21DBD-0FAF-2468-231B-7A221F52F0B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34E51C2-13C4-C1D1-4D53-107E4A32A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89CA5C0-8002-DB81-C089-2A4F9CFDF0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055A012-7DE3-7662-EF98-42A8BF39F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B484B6F-E72F-F5A5-55E3-87192A5234E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EC34FFC-84F1-BE11-CDE7-11EC69AB4D8A}"/>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8" name="Tijdelijke aanduiding voor voettekst 7">
            <a:extLst>
              <a:ext uri="{FF2B5EF4-FFF2-40B4-BE49-F238E27FC236}">
                <a16:creationId xmlns:a16="http://schemas.microsoft.com/office/drawing/2014/main" id="{FB3F7311-4EEF-EBF7-E8F5-24417831A66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08D267-8C46-172C-B05D-2B9138560C92}"/>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1591453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FB20B-51E5-EB47-550B-920A944FB40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10F07BA-EB40-AD22-AD2A-8B7744B1FF18}"/>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4" name="Tijdelijke aanduiding voor voettekst 3">
            <a:extLst>
              <a:ext uri="{FF2B5EF4-FFF2-40B4-BE49-F238E27FC236}">
                <a16:creationId xmlns:a16="http://schemas.microsoft.com/office/drawing/2014/main" id="{917AC6E1-8FB9-134D-19BD-7F244A4375F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35E8A2-2212-5DD7-6A51-F8FF4A5B4C60}"/>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8233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_met mas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4231B-5D58-7791-ED99-8C20C5D27276}"/>
              </a:ext>
            </a:extLst>
          </p:cNvPr>
          <p:cNvSpPr>
            <a:spLocks noGrp="1"/>
          </p:cNvSpPr>
          <p:nvPr>
            <p:ph type="ctrTitle" hasCustomPrompt="1"/>
          </p:nvPr>
        </p:nvSpPr>
        <p:spPr>
          <a:xfrm>
            <a:off x="622663" y="2076993"/>
            <a:ext cx="9144000" cy="1459095"/>
          </a:xfrm>
        </p:spPr>
        <p:txBody>
          <a:bodyPr anchor="b"/>
          <a:lstStyle>
            <a:lvl1pPr algn="l">
              <a:defRPr sz="6000">
                <a:solidFill>
                  <a:schemeClr val="bg1"/>
                </a:solidFill>
                <a:latin typeface="Silka Medium" panose="00000600000000000000" pitchFamily="50" charset="0"/>
              </a:defRPr>
            </a:lvl1pPr>
          </a:lstStyle>
          <a:p>
            <a:r>
              <a:rPr lang="nl-NL"/>
              <a:t>Titel – met masker</a:t>
            </a:r>
          </a:p>
        </p:txBody>
      </p:sp>
      <p:sp>
        <p:nvSpPr>
          <p:cNvPr id="3" name="Ondertitel 2">
            <a:extLst>
              <a:ext uri="{FF2B5EF4-FFF2-40B4-BE49-F238E27FC236}">
                <a16:creationId xmlns:a16="http://schemas.microsoft.com/office/drawing/2014/main" id="{A0912541-B6F7-A63D-7EAE-15695891282C}"/>
              </a:ext>
            </a:extLst>
          </p:cNvPr>
          <p:cNvSpPr>
            <a:spLocks noGrp="1"/>
          </p:cNvSpPr>
          <p:nvPr>
            <p:ph type="subTitle" idx="1" hasCustomPrompt="1"/>
          </p:nvPr>
        </p:nvSpPr>
        <p:spPr>
          <a:xfrm>
            <a:off x="622663" y="3668399"/>
            <a:ext cx="9144000" cy="1655762"/>
          </a:xfrm>
        </p:spPr>
        <p:txBody>
          <a:bodyPr/>
          <a:lstStyle>
            <a:lvl1pPr marL="0" indent="0" algn="l">
              <a:buNone/>
              <a:defRPr sz="2400">
                <a:solidFill>
                  <a:schemeClr val="bg1"/>
                </a:solidFill>
                <a:latin typeface="Silka"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p>
        </p:txBody>
      </p:sp>
      <p:pic>
        <p:nvPicPr>
          <p:cNvPr id="12" name="Afbeelding 11" descr="Afbeelding met Lettertype, Graphics, schermopname, grafische vormgeving&#10;&#10;Automatisch gegenereerde beschrijving">
            <a:extLst>
              <a:ext uri="{FF2B5EF4-FFF2-40B4-BE49-F238E27FC236}">
                <a16:creationId xmlns:a16="http://schemas.microsoft.com/office/drawing/2014/main" id="{819C4667-084C-273B-7E93-7808DEB886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24" y="150223"/>
            <a:ext cx="3122443" cy="1562956"/>
          </a:xfrm>
          <a:prstGeom prst="rect">
            <a:avLst/>
          </a:prstGeom>
        </p:spPr>
      </p:pic>
    </p:spTree>
    <p:extLst>
      <p:ext uri="{BB962C8B-B14F-4D97-AF65-F5344CB8AC3E}">
        <p14:creationId xmlns:p14="http://schemas.microsoft.com/office/powerpoint/2010/main" val="3274105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901D1D-62D8-C1E5-36A6-C4935140797A}"/>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3" name="Tijdelijke aanduiding voor voettekst 2">
            <a:extLst>
              <a:ext uri="{FF2B5EF4-FFF2-40B4-BE49-F238E27FC236}">
                <a16:creationId xmlns:a16="http://schemas.microsoft.com/office/drawing/2014/main" id="{9611BB21-1280-BA21-59DA-B34E7DE9C42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3FC171-E30D-A797-4805-FD138638521C}"/>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24985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4B91E-E8A2-28B8-FD87-77643CA608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41F74E9-7784-91E2-A743-867B0EA9C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3A9628-79F9-A764-A43F-6F027575E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17371A5-307E-D34C-834F-F9F742CBA826}"/>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6" name="Tijdelijke aanduiding voor voettekst 5">
            <a:extLst>
              <a:ext uri="{FF2B5EF4-FFF2-40B4-BE49-F238E27FC236}">
                <a16:creationId xmlns:a16="http://schemas.microsoft.com/office/drawing/2014/main" id="{C30F0543-0A97-DC1D-FD58-3EAD6B9FFE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72CE47-3A9B-18B4-6D00-AF72C04C8BC6}"/>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3302746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3EBA7-CE8A-F6E6-CBF7-533BC282F5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110A2C2-F935-4C97-8DCF-71A1BAA22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859910C-1C65-C820-7317-A9556E3B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246C6B-F34E-3708-9D53-C065500EDFD0}"/>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6" name="Tijdelijke aanduiding voor voettekst 5">
            <a:extLst>
              <a:ext uri="{FF2B5EF4-FFF2-40B4-BE49-F238E27FC236}">
                <a16:creationId xmlns:a16="http://schemas.microsoft.com/office/drawing/2014/main" id="{21EB730E-AF84-1DB4-D630-8709B48BCF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109FBB-7B8C-45AB-70E6-DCA4ED6235C1}"/>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395549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833B8-588E-786C-197B-23A9BDB79B2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8D07559-ED06-4157-3793-4883F8D263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9DE09-A17F-A7F0-D161-6658E3700B73}"/>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D8F40D66-C81E-DA02-FB22-A3952EA8D9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CB2794-3042-DA9F-5427-FFDB4948A251}"/>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597565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D1CD86-E199-65E1-75BE-F8CE314CBF3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40F934F-9A45-9578-9EEA-D8159B99B68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436859-4AE7-238E-5F66-D2220E0AED34}"/>
              </a:ext>
            </a:extLst>
          </p:cNvPr>
          <p:cNvSpPr>
            <a:spLocks noGrp="1"/>
          </p:cNvSpPr>
          <p:nvPr>
            <p:ph type="dt" sz="half" idx="10"/>
          </p:nvPr>
        </p:nvSpPr>
        <p:spPr/>
        <p:txBody>
          <a:bodyPr/>
          <a:lstStyle/>
          <a:p>
            <a:fld id="{A50474D7-2ECF-4B03-A6CE-56C3A49C77CA}"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D238D6E1-D894-209A-ECF5-B8F711B8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AF6C7E-9AC5-41E8-A129-0C13D922FB4D}"/>
              </a:ext>
            </a:extLst>
          </p:cNvPr>
          <p:cNvSpPr>
            <a:spLocks noGrp="1"/>
          </p:cNvSpPr>
          <p:nvPr>
            <p:ph type="sldNum" sz="quarter" idx="12"/>
          </p:nvPr>
        </p:nvSpPr>
        <p:spPr/>
        <p:txBody>
          <a:bodyPr/>
          <a:lstStyle/>
          <a:p>
            <a:fld id="{5792A65C-F59C-4FE7-94A6-C447AA3C98DE}" type="slidenum">
              <a:rPr lang="nl-NL" smtClean="0"/>
              <a:t>‹nr.›</a:t>
            </a:fld>
            <a:endParaRPr lang="nl-NL"/>
          </a:p>
        </p:txBody>
      </p:sp>
    </p:spTree>
    <p:extLst>
      <p:ext uri="{BB962C8B-B14F-4D97-AF65-F5344CB8AC3E}">
        <p14:creationId xmlns:p14="http://schemas.microsoft.com/office/powerpoint/2010/main" val="317576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0A565E"/>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marL="0" indent="0">
              <a:buNone/>
              <a:defRPr>
                <a:solidFill>
                  <a:srgbClr val="0A565E"/>
                </a:solidFill>
                <a:latin typeface="Silka" panose="00000500000000000000" pitchFamily="50" charset="0"/>
              </a:defRPr>
            </a:lvl1pPr>
            <a:lvl2pPr marL="457200" indent="0">
              <a:buFont typeface="Courier New" panose="02070309020205020404" pitchFamily="49" charset="0"/>
              <a:buNone/>
              <a:defRPr>
                <a:solidFill>
                  <a:srgbClr val="0A565E"/>
                </a:solidFill>
                <a:latin typeface="Silka" panose="00000500000000000000" pitchFamily="50" charset="0"/>
              </a:defRPr>
            </a:lvl2pPr>
            <a:lvl3pPr marL="914400" indent="0">
              <a:buFont typeface="Wingdings" panose="05000000000000000000" pitchFamily="2" charset="2"/>
              <a:buNone/>
              <a:defRPr>
                <a:solidFill>
                  <a:srgbClr val="0A565E"/>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Lopende tekst</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p>
            <a:fld id="{CF4332CE-D0D9-415E-BB39-383223772D92}" type="slidenum">
              <a:rPr lang="nl-NL" smtClean="0"/>
              <a:t>‹nr.›</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1C87A08-8D0D-1CEB-7FAC-F3C7BAFF1C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133148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F4FBF4"/>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marL="0" indent="0">
              <a:buNone/>
              <a:defRPr>
                <a:solidFill>
                  <a:srgbClr val="F4FBF4"/>
                </a:solidFill>
                <a:latin typeface="Silka" panose="00000500000000000000" pitchFamily="50" charset="0"/>
              </a:defRPr>
            </a:lvl1pPr>
            <a:lvl2pPr marL="685800" indent="-228600">
              <a:buFont typeface="Courier New" panose="02070309020205020404" pitchFamily="49" charset="0"/>
              <a:buChar char="o"/>
              <a:defRPr>
                <a:solidFill>
                  <a:srgbClr val="F4FBF4"/>
                </a:solidFill>
                <a:latin typeface="Silka" panose="00000500000000000000" pitchFamily="50" charset="0"/>
              </a:defRPr>
            </a:lvl2pPr>
            <a:lvl3pPr marL="1143000" indent="-228600">
              <a:buFont typeface="Wingdings" panose="05000000000000000000" pitchFamily="2" charset="2"/>
              <a:buChar char="§"/>
              <a:defRPr>
                <a:solidFill>
                  <a:srgbClr val="F4FBF4"/>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Lopende tekst</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‹nr.›</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91A7CCE4-CFA9-2207-8E2E-F26516B048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28396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Opsomming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0A565E"/>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a:defRPr>
                <a:solidFill>
                  <a:srgbClr val="0A565E"/>
                </a:solidFill>
                <a:latin typeface="Silka" panose="00000500000000000000" pitchFamily="50" charset="0"/>
              </a:defRPr>
            </a:lvl1pPr>
            <a:lvl2pPr marL="685800" indent="-228600">
              <a:buFont typeface="Courier New" panose="02070309020205020404" pitchFamily="49" charset="0"/>
              <a:buChar char="o"/>
              <a:defRPr>
                <a:solidFill>
                  <a:srgbClr val="0A565E"/>
                </a:solidFill>
                <a:latin typeface="Silka" panose="00000500000000000000" pitchFamily="50" charset="0"/>
              </a:defRPr>
            </a:lvl2pPr>
            <a:lvl3pPr marL="1143000" indent="-228600">
              <a:buFont typeface="Wingdings" panose="05000000000000000000" pitchFamily="2" charset="2"/>
              <a:buChar char="§"/>
              <a:defRPr>
                <a:solidFill>
                  <a:srgbClr val="0A565E"/>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Opsomming</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p>
            <a:fld id="{CF4332CE-D0D9-415E-BB39-383223772D92}" type="slidenum">
              <a:rPr lang="nl-NL" smtClean="0"/>
              <a:t>‹nr.›</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1C87A08-8D0D-1CEB-7FAC-F3C7BAFF1C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71847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 Opsomming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918B0-1838-2523-A6C2-3116BE7931FC}"/>
              </a:ext>
            </a:extLst>
          </p:cNvPr>
          <p:cNvSpPr>
            <a:spLocks noGrp="1"/>
          </p:cNvSpPr>
          <p:nvPr>
            <p:ph type="title" hasCustomPrompt="1"/>
          </p:nvPr>
        </p:nvSpPr>
        <p:spPr/>
        <p:txBody>
          <a:bodyPr/>
          <a:lstStyle>
            <a:lvl1pPr>
              <a:defRPr>
                <a:solidFill>
                  <a:srgbClr val="F4FBF4"/>
                </a:solidFill>
                <a:latin typeface="Silka SemiBold" panose="00000700000000000000" pitchFamily="50" charset="0"/>
              </a:defRPr>
            </a:lvl1pPr>
          </a:lstStyle>
          <a:p>
            <a:r>
              <a:rPr lang="nl-NL"/>
              <a:t>Paginatitel</a:t>
            </a:r>
          </a:p>
        </p:txBody>
      </p:sp>
      <p:sp>
        <p:nvSpPr>
          <p:cNvPr id="3" name="Tijdelijke aanduiding voor inhoud 2">
            <a:extLst>
              <a:ext uri="{FF2B5EF4-FFF2-40B4-BE49-F238E27FC236}">
                <a16:creationId xmlns:a16="http://schemas.microsoft.com/office/drawing/2014/main" id="{D0D456D3-E016-8BB2-DEA8-0698338A850E}"/>
              </a:ext>
            </a:extLst>
          </p:cNvPr>
          <p:cNvSpPr>
            <a:spLocks noGrp="1"/>
          </p:cNvSpPr>
          <p:nvPr>
            <p:ph idx="1" hasCustomPrompt="1"/>
          </p:nvPr>
        </p:nvSpPr>
        <p:spPr/>
        <p:txBody>
          <a:bodyPr/>
          <a:lstStyle>
            <a:lvl1pPr>
              <a:defRPr>
                <a:solidFill>
                  <a:srgbClr val="F4FBF4"/>
                </a:solidFill>
                <a:latin typeface="Silka" panose="00000500000000000000" pitchFamily="50" charset="0"/>
              </a:defRPr>
            </a:lvl1pPr>
            <a:lvl2pPr marL="685800" indent="-228600">
              <a:buFont typeface="Courier New" panose="02070309020205020404" pitchFamily="49" charset="0"/>
              <a:buChar char="o"/>
              <a:defRPr>
                <a:solidFill>
                  <a:srgbClr val="F4FBF4"/>
                </a:solidFill>
                <a:latin typeface="Silka" panose="00000500000000000000" pitchFamily="50" charset="0"/>
              </a:defRPr>
            </a:lvl2pPr>
            <a:lvl3pPr marL="1143000" indent="-228600">
              <a:buFont typeface="Wingdings" panose="05000000000000000000" pitchFamily="2" charset="2"/>
              <a:buChar char="§"/>
              <a:defRPr>
                <a:solidFill>
                  <a:srgbClr val="F4FBF4"/>
                </a:solidFill>
                <a:latin typeface="Silka" panose="00000500000000000000" pitchFamily="50" charset="0"/>
              </a:defRPr>
            </a:lvl3pPr>
            <a:lvl4pPr>
              <a:defRPr>
                <a:solidFill>
                  <a:srgbClr val="0A565E"/>
                </a:solidFill>
                <a:latin typeface="Silka" panose="00000500000000000000" pitchFamily="50" charset="0"/>
              </a:defRPr>
            </a:lvl4pPr>
            <a:lvl5pPr>
              <a:defRPr>
                <a:solidFill>
                  <a:srgbClr val="0A565E"/>
                </a:solidFill>
                <a:latin typeface="Silka" panose="00000500000000000000" pitchFamily="50" charset="0"/>
              </a:defRPr>
            </a:lvl5pPr>
          </a:lstStyle>
          <a:p>
            <a:pPr lvl="0"/>
            <a:r>
              <a:rPr lang="nl-NL"/>
              <a:t>Opsomming</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1A067E3C-496F-E8D6-8569-D0F16DB00D18}"/>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‹nr.›</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91A7CCE4-CFA9-2207-8E2E-F26516B048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319010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kst Dubbel_licht">
    <p:bg>
      <p:bgPr>
        <a:solidFill>
          <a:srgbClr val="F4FB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p:txBody>
          <a:body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nl-NL"/>
              <a:t>Lopende tekst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172200" y="1825625"/>
            <a:ext cx="5181600" cy="4351338"/>
          </a:xfrm>
        </p:spPr>
        <p:txBody>
          <a:bodyPr/>
          <a:lstStyle>
            <a:lvl1pPr marL="0" indent="0">
              <a:buNone/>
              <a:defRPr/>
            </a:lvl1pPr>
          </a:lstStyle>
          <a:p>
            <a:pPr lvl="0"/>
            <a:r>
              <a:rPr lang="nl-NL"/>
              <a:t>Lopende tekst</a:t>
            </a:r>
          </a:p>
        </p:txBody>
      </p:sp>
      <p:sp>
        <p:nvSpPr>
          <p:cNvPr id="7" name="Tijdelijke aanduiding voor dianummer 6">
            <a:extLst>
              <a:ext uri="{FF2B5EF4-FFF2-40B4-BE49-F238E27FC236}">
                <a16:creationId xmlns:a16="http://schemas.microsoft.com/office/drawing/2014/main" id="{9870A2F6-0264-51B9-9A1C-140686837CD2}"/>
              </a:ext>
            </a:extLst>
          </p:cNvPr>
          <p:cNvSpPr>
            <a:spLocks noGrp="1"/>
          </p:cNvSpPr>
          <p:nvPr>
            <p:ph type="sldNum" sz="quarter" idx="12"/>
          </p:nvPr>
        </p:nvSpPr>
        <p:spPr/>
        <p:txBody>
          <a:bodyPr/>
          <a:lstStyle/>
          <a:p>
            <a:fld id="{CF4332CE-D0D9-415E-BB39-383223772D92}" type="slidenum">
              <a:rPr lang="nl-NL" smtClean="0"/>
              <a:t>‹nr.›</a:t>
            </a:fld>
            <a:endParaRPr lang="nl-NL"/>
          </a:p>
        </p:txBody>
      </p:sp>
      <p:pic>
        <p:nvPicPr>
          <p:cNvPr id="8" name="Afbeelding 7" descr="Afbeelding met Graphics, schermopname, Lettertype, ontwerp&#10;&#10;Automatisch gegenereerde beschrijving">
            <a:extLst>
              <a:ext uri="{FF2B5EF4-FFF2-40B4-BE49-F238E27FC236}">
                <a16:creationId xmlns:a16="http://schemas.microsoft.com/office/drawing/2014/main" id="{DCD9E7D4-F415-2945-FBD0-8902CD60AFE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2962" y="6087476"/>
            <a:ext cx="1803740" cy="902872"/>
          </a:xfrm>
          <a:prstGeom prst="rect">
            <a:avLst/>
          </a:prstGeom>
        </p:spPr>
      </p:pic>
    </p:spTree>
    <p:extLst>
      <p:ext uri="{BB962C8B-B14F-4D97-AF65-F5344CB8AC3E}">
        <p14:creationId xmlns:p14="http://schemas.microsoft.com/office/powerpoint/2010/main" val="346615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kst Dubbel_donker">
    <p:bg>
      <p:bgPr>
        <a:solidFill>
          <a:srgbClr val="0A565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2AF60-BABE-5192-E788-1BF9BF24F478}"/>
              </a:ext>
            </a:extLst>
          </p:cNvPr>
          <p:cNvSpPr>
            <a:spLocks noGrp="1"/>
          </p:cNvSpPr>
          <p:nvPr>
            <p:ph type="title" hasCustomPrompt="1"/>
          </p:nvPr>
        </p:nvSpPr>
        <p:spPr/>
        <p:txBody>
          <a:bodyPr/>
          <a:lstStyle>
            <a:lvl1pPr>
              <a:defRPr>
                <a:solidFill>
                  <a:srgbClr val="F4FBF4"/>
                </a:solidFill>
              </a:defRPr>
            </a:lvl1pPr>
          </a:lstStyle>
          <a:p>
            <a:r>
              <a:rPr lang="nl-NL"/>
              <a:t>Paginatitel</a:t>
            </a:r>
          </a:p>
        </p:txBody>
      </p:sp>
      <p:sp>
        <p:nvSpPr>
          <p:cNvPr id="3" name="Tijdelijke aanduiding voor inhoud 2">
            <a:extLst>
              <a:ext uri="{FF2B5EF4-FFF2-40B4-BE49-F238E27FC236}">
                <a16:creationId xmlns:a16="http://schemas.microsoft.com/office/drawing/2014/main" id="{29CABB95-0DFF-29D1-3447-C4078DECF1EE}"/>
              </a:ext>
            </a:extLst>
          </p:cNvPr>
          <p:cNvSpPr>
            <a:spLocks noGrp="1"/>
          </p:cNvSpPr>
          <p:nvPr>
            <p:ph sz="half" idx="1" hasCustomPrompt="1"/>
          </p:nvPr>
        </p:nvSpPr>
        <p:spPr>
          <a:xfrm>
            <a:off x="838200" y="1825625"/>
            <a:ext cx="5181600" cy="4351338"/>
          </a:xfrm>
        </p:spPr>
        <p:txBody>
          <a:bodyPr/>
          <a:lstStyle>
            <a:lvl1pPr marL="0" indent="0">
              <a:buNone/>
              <a:defRPr>
                <a:solidFill>
                  <a:srgbClr val="F4FBF4"/>
                </a:solidFill>
              </a:defRPr>
            </a:lvl1pPr>
          </a:lstStyle>
          <a:p>
            <a:pPr lvl="0"/>
            <a:r>
              <a:rPr lang="nl-NL"/>
              <a:t>Lopende tekst</a:t>
            </a:r>
          </a:p>
        </p:txBody>
      </p:sp>
      <p:sp>
        <p:nvSpPr>
          <p:cNvPr id="4" name="Tijdelijke aanduiding voor inhoud 3">
            <a:extLst>
              <a:ext uri="{FF2B5EF4-FFF2-40B4-BE49-F238E27FC236}">
                <a16:creationId xmlns:a16="http://schemas.microsoft.com/office/drawing/2014/main" id="{3F79C547-A047-0420-EEB2-CDF489F4FAF2}"/>
              </a:ext>
            </a:extLst>
          </p:cNvPr>
          <p:cNvSpPr>
            <a:spLocks noGrp="1"/>
          </p:cNvSpPr>
          <p:nvPr>
            <p:ph sz="half" idx="2" hasCustomPrompt="1"/>
          </p:nvPr>
        </p:nvSpPr>
        <p:spPr>
          <a:xfrm>
            <a:off x="6172200" y="1825625"/>
            <a:ext cx="5181600" cy="4351338"/>
          </a:xfrm>
        </p:spPr>
        <p:txBody>
          <a:bodyPr/>
          <a:lstStyle>
            <a:lvl1pPr marL="0" indent="0">
              <a:buNone/>
              <a:defRPr>
                <a:solidFill>
                  <a:srgbClr val="F4FBF4"/>
                </a:solidFill>
              </a:defRPr>
            </a:lvl1pPr>
          </a:lstStyle>
          <a:p>
            <a:pPr lvl="0"/>
            <a:r>
              <a:rPr lang="nl-NL"/>
              <a:t>Lopende tekst</a:t>
            </a:r>
          </a:p>
        </p:txBody>
      </p:sp>
      <p:sp>
        <p:nvSpPr>
          <p:cNvPr id="7" name="Tijdelijke aanduiding voor dianummer 6">
            <a:extLst>
              <a:ext uri="{FF2B5EF4-FFF2-40B4-BE49-F238E27FC236}">
                <a16:creationId xmlns:a16="http://schemas.microsoft.com/office/drawing/2014/main" id="{9870A2F6-0264-51B9-9A1C-140686837CD2}"/>
              </a:ext>
            </a:extLst>
          </p:cNvPr>
          <p:cNvSpPr>
            <a:spLocks noGrp="1"/>
          </p:cNvSpPr>
          <p:nvPr>
            <p:ph type="sldNum" sz="quarter" idx="12"/>
          </p:nvPr>
        </p:nvSpPr>
        <p:spPr/>
        <p:txBody>
          <a:bodyPr/>
          <a:lstStyle>
            <a:lvl1pPr>
              <a:defRPr>
                <a:solidFill>
                  <a:srgbClr val="F4FBF4"/>
                </a:solidFill>
              </a:defRPr>
            </a:lvl1pPr>
          </a:lstStyle>
          <a:p>
            <a:fld id="{CF4332CE-D0D9-415E-BB39-383223772D92}" type="slidenum">
              <a:rPr lang="nl-NL" smtClean="0"/>
              <a:pPr/>
              <a:t>‹nr.›</a:t>
            </a:fld>
            <a:endParaRPr lang="nl-NL"/>
          </a:p>
        </p:txBody>
      </p:sp>
      <p:pic>
        <p:nvPicPr>
          <p:cNvPr id="5" name="Afbeelding 4" descr="Afbeelding met Lettertype, Graphics, schermopname, grafische vormgeving&#10;&#10;Automatisch gegenereerde beschrijving">
            <a:extLst>
              <a:ext uri="{FF2B5EF4-FFF2-40B4-BE49-F238E27FC236}">
                <a16:creationId xmlns:a16="http://schemas.microsoft.com/office/drawing/2014/main" id="{417D17FF-835C-21BF-DD09-1504848DE5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4000" y="6087600"/>
            <a:ext cx="1803740" cy="902872"/>
          </a:xfrm>
          <a:prstGeom prst="rect">
            <a:avLst/>
          </a:prstGeom>
        </p:spPr>
      </p:pic>
    </p:spTree>
    <p:extLst>
      <p:ext uri="{BB962C8B-B14F-4D97-AF65-F5344CB8AC3E}">
        <p14:creationId xmlns:p14="http://schemas.microsoft.com/office/powerpoint/2010/main" val="351039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E6B253-BDD8-56BF-CDB0-B46FDB52D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4CD56E7-10EF-6F5F-BAAF-8B3698941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p:txBody>
      </p:sp>
      <p:sp>
        <p:nvSpPr>
          <p:cNvPr id="6" name="Tijdelijke aanduiding voor dianummer 5">
            <a:extLst>
              <a:ext uri="{FF2B5EF4-FFF2-40B4-BE49-F238E27FC236}">
                <a16:creationId xmlns:a16="http://schemas.microsoft.com/office/drawing/2014/main" id="{F2F0C1A1-DBC9-7682-3CC0-C42C00F20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A565E"/>
                </a:solidFill>
                <a:latin typeface="Silka" panose="00000500000000000000" pitchFamily="50" charset="0"/>
              </a:defRPr>
            </a:lvl1pPr>
          </a:lstStyle>
          <a:p>
            <a:fld id="{CF4332CE-D0D9-415E-BB39-383223772D92}" type="slidenum">
              <a:rPr lang="nl-NL" smtClean="0"/>
              <a:pPr/>
              <a:t>‹nr.›</a:t>
            </a:fld>
            <a:endParaRPr lang="nl-NL"/>
          </a:p>
        </p:txBody>
      </p:sp>
    </p:spTree>
    <p:extLst>
      <p:ext uri="{BB962C8B-B14F-4D97-AF65-F5344CB8AC3E}">
        <p14:creationId xmlns:p14="http://schemas.microsoft.com/office/powerpoint/2010/main" val="29775459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5" r:id="rId3"/>
    <p:sldLayoutId id="2147483663" r:id="rId4"/>
    <p:sldLayoutId id="2147483664" r:id="rId5"/>
    <p:sldLayoutId id="2147483650" r:id="rId6"/>
    <p:sldLayoutId id="2147483662" r:id="rId7"/>
    <p:sldLayoutId id="2147483652" r:id="rId8"/>
    <p:sldLayoutId id="2147483666" r:id="rId9"/>
    <p:sldLayoutId id="2147483667" r:id="rId10"/>
    <p:sldLayoutId id="2147483668" r:id="rId11"/>
    <p:sldLayoutId id="2147483676" r:id="rId12"/>
    <p:sldLayoutId id="2147483677" r:id="rId13"/>
    <p:sldLayoutId id="2147483678" r:id="rId14"/>
    <p:sldLayoutId id="2147483679" r:id="rId15"/>
    <p:sldLayoutId id="2147483680" r:id="rId16"/>
    <p:sldLayoutId id="2147483669" r:id="rId17"/>
    <p:sldLayoutId id="2147483670" r:id="rId18"/>
    <p:sldLayoutId id="2147483651" r:id="rId19"/>
    <p:sldLayoutId id="2147483671" r:id="rId20"/>
    <p:sldLayoutId id="2147483672" r:id="rId21"/>
    <p:sldLayoutId id="2147483673" r:id="rId22"/>
    <p:sldLayoutId id="2147483674" r:id="rId23"/>
  </p:sldLayoutIdLst>
  <p:txStyles>
    <p:titleStyle>
      <a:lvl1pPr algn="l" defTabSz="914400" rtl="0" eaLnBrk="1" latinLnBrk="0" hangingPunct="1">
        <a:lnSpc>
          <a:spcPct val="90000"/>
        </a:lnSpc>
        <a:spcBef>
          <a:spcPct val="0"/>
        </a:spcBef>
        <a:buNone/>
        <a:defRPr sz="4400" kern="1200">
          <a:solidFill>
            <a:srgbClr val="0A565E"/>
          </a:solidFill>
          <a:latin typeface="Silka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65E"/>
          </a:solidFill>
          <a:latin typeface="Silka" panose="00000500000000000000" pitchFamily="50"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0A565E"/>
          </a:solidFill>
          <a:latin typeface="Silka" panose="00000500000000000000" pitchFamily="50"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A565E"/>
          </a:solidFill>
          <a:latin typeface="Silk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DF4F57D-9631-6149-7F35-273550D6EB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ADF2776-21D8-8353-9762-07DC484CA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34B810-329D-D83A-97E9-1E5F8A1F8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474D7-2ECF-4B03-A6CE-56C3A49C77CA}" type="datetimeFigureOut">
              <a:rPr lang="nl-NL" smtClean="0"/>
              <a:t>13-11-2023</a:t>
            </a:fld>
            <a:endParaRPr lang="nl-NL"/>
          </a:p>
        </p:txBody>
      </p:sp>
      <p:sp>
        <p:nvSpPr>
          <p:cNvPr id="5" name="Tijdelijke aanduiding voor voettekst 4">
            <a:extLst>
              <a:ext uri="{FF2B5EF4-FFF2-40B4-BE49-F238E27FC236}">
                <a16:creationId xmlns:a16="http://schemas.microsoft.com/office/drawing/2014/main" id="{BACD3289-41E5-EEB9-7D5A-931F84E99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8D9D192-5BD8-1A2D-CF4E-BE87DD35A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2A65C-F59C-4FE7-94A6-C447AA3C98DE}" type="slidenum">
              <a:rPr lang="nl-NL" smtClean="0"/>
              <a:t>‹nr.›</a:t>
            </a:fld>
            <a:endParaRPr lang="nl-NL"/>
          </a:p>
        </p:txBody>
      </p:sp>
    </p:spTree>
    <p:extLst>
      <p:ext uri="{BB962C8B-B14F-4D97-AF65-F5344CB8AC3E}">
        <p14:creationId xmlns:p14="http://schemas.microsoft.com/office/powerpoint/2010/main" val="41104741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climateadaptationservices.com/" TargetMode="External"/><Relationship Id="rId2" Type="http://schemas.openxmlformats.org/officeDocument/2006/relationships/hyperlink" Target="https://klimaatvalleienveluwe.n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uitenshuis, boom, plant, vegetatie&#10;&#10;Automatisch gegenereerde beschrijving">
            <a:extLst>
              <a:ext uri="{FF2B5EF4-FFF2-40B4-BE49-F238E27FC236}">
                <a16:creationId xmlns:a16="http://schemas.microsoft.com/office/drawing/2014/main" id="{23154299-18AB-6841-455F-FB06767625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91564" y="2438400"/>
            <a:ext cx="5800436" cy="5081273"/>
          </a:xfrm>
          <a:prstGeom prst="rect">
            <a:avLst/>
          </a:prstGeom>
        </p:spPr>
      </p:pic>
      <p:pic>
        <p:nvPicPr>
          <p:cNvPr id="6" name="Afbeelding 5" descr="Afbeelding met schermopname, Graphics, tekenfilm, kunst&#10;&#10;Automatisch gegenereerde beschrijving">
            <a:extLst>
              <a:ext uri="{FF2B5EF4-FFF2-40B4-BE49-F238E27FC236}">
                <a16:creationId xmlns:a16="http://schemas.microsoft.com/office/drawing/2014/main" id="{14CF34E2-6F53-00B7-A4FF-B2BAAFDF4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115" y="2229124"/>
            <a:ext cx="6054885" cy="7356313"/>
          </a:xfrm>
          <a:prstGeom prst="rect">
            <a:avLst/>
          </a:prstGeom>
        </p:spPr>
      </p:pic>
      <p:sp>
        <p:nvSpPr>
          <p:cNvPr id="2" name="Titel 1">
            <a:extLst>
              <a:ext uri="{FF2B5EF4-FFF2-40B4-BE49-F238E27FC236}">
                <a16:creationId xmlns:a16="http://schemas.microsoft.com/office/drawing/2014/main" id="{0FBA05DD-ACA2-D9B4-CFB7-7FEB69EFDF25}"/>
              </a:ext>
            </a:extLst>
          </p:cNvPr>
          <p:cNvSpPr>
            <a:spLocks noGrp="1"/>
          </p:cNvSpPr>
          <p:nvPr>
            <p:ph type="ctrTitle"/>
          </p:nvPr>
        </p:nvSpPr>
        <p:spPr/>
        <p:txBody>
          <a:bodyPr>
            <a:normAutofit fontScale="90000"/>
          </a:bodyPr>
          <a:lstStyle/>
          <a:p>
            <a:r>
              <a:rPr lang="en-GB" err="1"/>
              <a:t>Adaptatiepiramide</a:t>
            </a:r>
            <a:r>
              <a:rPr lang="en-GB"/>
              <a:t> </a:t>
            </a:r>
            <a:br>
              <a:rPr lang="en-GB"/>
            </a:br>
            <a:r>
              <a:rPr lang="en-GB" err="1"/>
              <a:t>Vallei</a:t>
            </a:r>
            <a:r>
              <a:rPr lang="en-GB"/>
              <a:t> &amp; </a:t>
            </a:r>
            <a:r>
              <a:rPr lang="en-GB" err="1"/>
              <a:t>Veluwe</a:t>
            </a:r>
            <a:endParaRPr lang="nl-NL"/>
          </a:p>
        </p:txBody>
      </p:sp>
      <p:sp>
        <p:nvSpPr>
          <p:cNvPr id="3" name="Ondertitel 2">
            <a:extLst>
              <a:ext uri="{FF2B5EF4-FFF2-40B4-BE49-F238E27FC236}">
                <a16:creationId xmlns:a16="http://schemas.microsoft.com/office/drawing/2014/main" id="{8D6CEE8E-80E1-50E8-4317-4CB89AF00758}"/>
              </a:ext>
            </a:extLst>
          </p:cNvPr>
          <p:cNvSpPr>
            <a:spLocks noGrp="1"/>
          </p:cNvSpPr>
          <p:nvPr>
            <p:ph type="subTitle" idx="1"/>
          </p:nvPr>
        </p:nvSpPr>
        <p:spPr/>
        <p:txBody>
          <a:bodyPr>
            <a:normAutofit/>
          </a:bodyPr>
          <a:lstStyle/>
          <a:p>
            <a:endParaRPr lang="nl-NL"/>
          </a:p>
          <a:p>
            <a:endParaRPr lang="nl-NL"/>
          </a:p>
        </p:txBody>
      </p:sp>
      <p:sp>
        <p:nvSpPr>
          <p:cNvPr id="4" name="Tekstvak 3">
            <a:extLst>
              <a:ext uri="{FF2B5EF4-FFF2-40B4-BE49-F238E27FC236}">
                <a16:creationId xmlns:a16="http://schemas.microsoft.com/office/drawing/2014/main" id="{320185D6-2F83-6186-DF45-F04AD927FB2E}"/>
              </a:ext>
            </a:extLst>
          </p:cNvPr>
          <p:cNvSpPr txBox="1"/>
          <p:nvPr/>
        </p:nvSpPr>
        <p:spPr>
          <a:xfrm>
            <a:off x="724318" y="3846634"/>
            <a:ext cx="56672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solidFill>
                  <a:srgbClr val="FFFFFF"/>
                </a:solidFill>
                <a:cs typeface="Calibri"/>
              </a:rPr>
              <a:t>Een concept voor koersbepaling en samenwerking op weg naar een robuust klimaatbestendig systeem van de regio</a:t>
            </a:r>
            <a:endParaRPr lang="nl-NL">
              <a:solidFill>
                <a:srgbClr val="FFFFFF"/>
              </a:solidFill>
            </a:endParaRPr>
          </a:p>
        </p:txBody>
      </p:sp>
    </p:spTree>
    <p:extLst>
      <p:ext uri="{BB962C8B-B14F-4D97-AF65-F5344CB8AC3E}">
        <p14:creationId xmlns:p14="http://schemas.microsoft.com/office/powerpoint/2010/main" val="127876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a:xfrm>
            <a:off x="307299" y="365125"/>
            <a:ext cx="12359390" cy="1325563"/>
          </a:xfrm>
        </p:spPr>
        <p:txBody>
          <a:bodyPr>
            <a:normAutofit/>
          </a:bodyPr>
          <a:lstStyle/>
          <a:p>
            <a:r>
              <a:rPr lang="en-US" sz="4000" err="1">
                <a:latin typeface="Silka SemiBold"/>
              </a:rPr>
              <a:t>Inperken</a:t>
            </a:r>
            <a:r>
              <a:rPr lang="en-US" sz="4000">
                <a:latin typeface="Silka SemiBold"/>
              </a:rPr>
              <a:t> van het </a:t>
            </a:r>
            <a:r>
              <a:rPr lang="en-US" sz="4000" err="1">
                <a:latin typeface="Silka SemiBold"/>
              </a:rPr>
              <a:t>natuurlijk</a:t>
            </a:r>
            <a:r>
              <a:rPr lang="en-US" sz="4000">
                <a:latin typeface="Silka SemiBold"/>
              </a:rPr>
              <a:t> </a:t>
            </a:r>
            <a:r>
              <a:rPr lang="en-US" sz="4000" err="1">
                <a:latin typeface="Silka SemiBold"/>
              </a:rPr>
              <a:t>systeem</a:t>
            </a:r>
            <a:r>
              <a:rPr lang="en-US" sz="4000">
                <a:latin typeface="Silka SemiBold"/>
              </a:rPr>
              <a:t> </a:t>
            </a:r>
            <a:r>
              <a:rPr lang="en-US" sz="4000" err="1">
                <a:latin typeface="Silka SemiBold"/>
              </a:rPr>
              <a:t>maakt</a:t>
            </a:r>
            <a:r>
              <a:rPr lang="en-US" sz="4000">
                <a:latin typeface="Silka SemiBold"/>
              </a:rPr>
              <a:t> </a:t>
            </a:r>
            <a:r>
              <a:rPr lang="en-US" sz="4000" err="1">
                <a:latin typeface="Silka SemiBold"/>
              </a:rPr>
              <a:t>kwetsbaar</a:t>
            </a:r>
            <a:r>
              <a:rPr lang="en-US" sz="4000">
                <a:latin typeface="Silka SemiBold"/>
              </a:rPr>
              <a:t> </a:t>
            </a:r>
            <a:r>
              <a:rPr lang="en-US" sz="4000" err="1">
                <a:latin typeface="Silka SemiBold"/>
              </a:rPr>
              <a:t>en</a:t>
            </a:r>
            <a:r>
              <a:rPr lang="en-US" sz="4000">
                <a:latin typeface="Silka SemiBold"/>
              </a:rPr>
              <a:t> </a:t>
            </a:r>
            <a:r>
              <a:rPr lang="en-US" sz="4000" err="1">
                <a:latin typeface="Silka SemiBold"/>
              </a:rPr>
              <a:t>vereist</a:t>
            </a:r>
            <a:r>
              <a:rPr lang="en-US" sz="4000">
                <a:latin typeface="Silka SemiBold"/>
              </a:rPr>
              <a:t> </a:t>
            </a:r>
            <a:r>
              <a:rPr lang="en-US" sz="4000" err="1">
                <a:latin typeface="Silka SemiBold"/>
              </a:rPr>
              <a:t>technisch</a:t>
            </a:r>
            <a:r>
              <a:rPr lang="en-US" sz="4000">
                <a:latin typeface="Silka SemiBold"/>
              </a:rPr>
              <a:t> </a:t>
            </a:r>
            <a:r>
              <a:rPr lang="en-US" sz="4000" err="1">
                <a:latin typeface="Silka SemiBold"/>
              </a:rPr>
              <a:t>ingrijpen</a:t>
            </a:r>
            <a:endParaRPr lang="en-US" sz="4000">
              <a:latin typeface="Silka SemiBold"/>
            </a:endParaRPr>
          </a:p>
        </p:txBody>
      </p:sp>
      <p:pic>
        <p:nvPicPr>
          <p:cNvPr id="13" name="Afbeelding 12" descr="Afbeelding met tekst, schermopname, ontwerp, illustratie&#10;&#10;Automatisch gegenereerde beschrijving">
            <a:extLst>
              <a:ext uri="{FF2B5EF4-FFF2-40B4-BE49-F238E27FC236}">
                <a16:creationId xmlns:a16="http://schemas.microsoft.com/office/drawing/2014/main" id="{8C1EE1EE-E672-898E-EDEE-52BF51DF969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76039" y="1960789"/>
            <a:ext cx="8443467" cy="4897211"/>
          </a:xfrm>
          <a:prstGeom prst="rect">
            <a:avLst/>
          </a:prstGeom>
        </p:spPr>
      </p:pic>
    </p:spTree>
    <p:extLst>
      <p:ext uri="{BB962C8B-B14F-4D97-AF65-F5344CB8AC3E}">
        <p14:creationId xmlns:p14="http://schemas.microsoft.com/office/powerpoint/2010/main" val="391458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p:txBody>
          <a:bodyPr>
            <a:normAutofit/>
          </a:bodyPr>
          <a:lstStyle/>
          <a:p>
            <a:r>
              <a:rPr lang="en-US" sz="4000">
                <a:cs typeface="Calibri Light"/>
              </a:rPr>
              <a:t>Ons </a:t>
            </a:r>
            <a:r>
              <a:rPr lang="en-US" sz="4000" err="1">
                <a:cs typeface="Calibri Light"/>
              </a:rPr>
              <a:t>systeem</a:t>
            </a:r>
            <a:r>
              <a:rPr lang="en-US" sz="4000">
                <a:cs typeface="Calibri Light"/>
              </a:rPr>
              <a:t> </a:t>
            </a:r>
            <a:r>
              <a:rPr lang="en-US" sz="4000" err="1">
                <a:cs typeface="Calibri Light"/>
              </a:rPr>
              <a:t>kan</a:t>
            </a:r>
            <a:r>
              <a:rPr lang="en-US" sz="4000">
                <a:cs typeface="Calibri Light"/>
              </a:rPr>
              <a:t> </a:t>
            </a:r>
            <a:r>
              <a:rPr lang="en-US" sz="4000" err="1">
                <a:cs typeface="Calibri Light"/>
              </a:rPr>
              <a:t>instabiel</a:t>
            </a:r>
            <a:r>
              <a:rPr lang="en-US" sz="4000">
                <a:cs typeface="Calibri Light"/>
              </a:rPr>
              <a:t> </a:t>
            </a:r>
            <a:r>
              <a:rPr lang="en-US" sz="4000" err="1">
                <a:cs typeface="Calibri Light"/>
              </a:rPr>
              <a:t>worden</a:t>
            </a:r>
            <a:r>
              <a:rPr lang="en-US" sz="4000">
                <a:cs typeface="Calibri Light"/>
              </a:rPr>
              <a:t>, </a:t>
            </a:r>
            <a:r>
              <a:rPr lang="en-US" sz="4000" err="1">
                <a:cs typeface="Calibri Light"/>
              </a:rPr>
              <a:t>wanneer</a:t>
            </a:r>
            <a:r>
              <a:rPr lang="en-US" sz="4000">
                <a:cs typeface="Calibri Light"/>
              </a:rPr>
              <a:t> we </a:t>
            </a:r>
            <a:r>
              <a:rPr lang="en-US" sz="4000" err="1">
                <a:cs typeface="Calibri Light"/>
              </a:rPr>
              <a:t>alles</a:t>
            </a:r>
            <a:r>
              <a:rPr lang="en-US" sz="4000">
                <a:cs typeface="Calibri Light"/>
              </a:rPr>
              <a:t> op </a:t>
            </a:r>
            <a:r>
              <a:rPr lang="en-US" sz="4000" err="1">
                <a:cs typeface="Calibri Light"/>
              </a:rPr>
              <a:t>elke</a:t>
            </a:r>
            <a:r>
              <a:rPr lang="en-US" sz="4000">
                <a:cs typeface="Calibri Light"/>
              </a:rPr>
              <a:t> </a:t>
            </a:r>
            <a:r>
              <a:rPr lang="en-US" sz="4000" err="1">
                <a:cs typeface="Calibri Light"/>
              </a:rPr>
              <a:t>plek</a:t>
            </a:r>
            <a:r>
              <a:rPr lang="en-US" sz="4000">
                <a:cs typeface="Calibri Light"/>
              </a:rPr>
              <a:t> </a:t>
            </a:r>
            <a:r>
              <a:rPr lang="en-US" sz="4000" err="1">
                <a:cs typeface="Calibri Light"/>
              </a:rPr>
              <a:t>toelaten</a:t>
            </a:r>
            <a:endParaRPr lang="en-US" sz="4000"/>
          </a:p>
        </p:txBody>
      </p:sp>
      <p:pic>
        <p:nvPicPr>
          <p:cNvPr id="4" name="Afbeelding 3" descr="Afbeelding met tekst, schermopname, ontwerp, Lettertype&#10;&#10;Automatisch gegenereerde beschrijving">
            <a:extLst>
              <a:ext uri="{FF2B5EF4-FFF2-40B4-BE49-F238E27FC236}">
                <a16:creationId xmlns:a16="http://schemas.microsoft.com/office/drawing/2014/main" id="{17A1E0DE-CE54-AD1B-7024-3C9DE19A857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37145" y="1846896"/>
            <a:ext cx="8639834" cy="5011104"/>
          </a:xfrm>
          <a:prstGeom prst="rect">
            <a:avLst/>
          </a:prstGeom>
        </p:spPr>
      </p:pic>
    </p:spTree>
    <p:extLst>
      <p:ext uri="{BB962C8B-B14F-4D97-AF65-F5344CB8AC3E}">
        <p14:creationId xmlns:p14="http://schemas.microsoft.com/office/powerpoint/2010/main" val="360765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87F-718A-7A73-2168-53BC4C543A5C}"/>
              </a:ext>
            </a:extLst>
          </p:cNvPr>
          <p:cNvSpPr>
            <a:spLocks noGrp="1"/>
          </p:cNvSpPr>
          <p:nvPr>
            <p:ph type="title"/>
          </p:nvPr>
        </p:nvSpPr>
        <p:spPr>
          <a:xfrm>
            <a:off x="451236" y="972233"/>
            <a:ext cx="11289525" cy="606196"/>
          </a:xfrm>
        </p:spPr>
        <p:txBody>
          <a:bodyPr>
            <a:normAutofit fontScale="90000"/>
          </a:bodyPr>
          <a:lstStyle/>
          <a:p>
            <a:r>
              <a:rPr lang="en-US">
                <a:latin typeface="Silka SemiBold"/>
                <a:cs typeface="Calibri Light"/>
              </a:rPr>
              <a:t>Bouw </a:t>
            </a:r>
            <a:r>
              <a:rPr lang="en-US" err="1">
                <a:latin typeface="Silka SemiBold"/>
                <a:cs typeface="Calibri Light"/>
              </a:rPr>
              <a:t>samen</a:t>
            </a:r>
            <a:r>
              <a:rPr lang="en-US">
                <a:latin typeface="Silka SemiBold"/>
                <a:cs typeface="Calibri Light"/>
              </a:rPr>
              <a:t> </a:t>
            </a:r>
            <a:r>
              <a:rPr lang="en-US" err="1">
                <a:latin typeface="Silka SemiBold"/>
                <a:cs typeface="Calibri Light"/>
              </a:rPr>
              <a:t>aan</a:t>
            </a:r>
            <a:r>
              <a:rPr lang="en-US">
                <a:latin typeface="Silka SemiBold"/>
                <a:cs typeface="Calibri Light"/>
              </a:rPr>
              <a:t> de </a:t>
            </a:r>
            <a:r>
              <a:rPr lang="en-US" err="1">
                <a:latin typeface="Silka SemiBold"/>
                <a:cs typeface="Calibri Light"/>
              </a:rPr>
              <a:t>adaptatiepiramide</a:t>
            </a:r>
            <a:r>
              <a:rPr lang="en-US">
                <a:latin typeface="Silka SemiBold"/>
                <a:cs typeface="Calibri Light"/>
              </a:rPr>
              <a:t> van </a:t>
            </a:r>
            <a:r>
              <a:rPr lang="en-US" err="1">
                <a:latin typeface="Silka SemiBold"/>
                <a:cs typeface="Calibri Light"/>
              </a:rPr>
              <a:t>Vallei</a:t>
            </a:r>
            <a:r>
              <a:rPr lang="en-US">
                <a:latin typeface="Silka SemiBold"/>
                <a:cs typeface="Calibri Light"/>
              </a:rPr>
              <a:t> &amp; </a:t>
            </a:r>
            <a:r>
              <a:rPr lang="en-US" err="1">
                <a:latin typeface="Silka SemiBold"/>
                <a:cs typeface="Calibri Light"/>
              </a:rPr>
              <a:t>Veluwe</a:t>
            </a:r>
            <a:endParaRPr lang="en-US">
              <a:latin typeface="Silka SemiBold"/>
              <a:cs typeface="Calibri Light"/>
            </a:endParaRPr>
          </a:p>
        </p:txBody>
      </p:sp>
      <p:sp>
        <p:nvSpPr>
          <p:cNvPr id="4" name="Tijdelijke aanduiding voor tekst 3">
            <a:extLst>
              <a:ext uri="{FF2B5EF4-FFF2-40B4-BE49-F238E27FC236}">
                <a16:creationId xmlns:a16="http://schemas.microsoft.com/office/drawing/2014/main" id="{B8A42F33-565A-09A1-2EE2-788CD16BA3EA}"/>
              </a:ext>
            </a:extLst>
          </p:cNvPr>
          <p:cNvSpPr>
            <a:spLocks noGrp="1"/>
          </p:cNvSpPr>
          <p:nvPr>
            <p:ph type="body" idx="1"/>
          </p:nvPr>
        </p:nvSpPr>
        <p:spPr>
          <a:xfrm>
            <a:off x="272142" y="4615542"/>
            <a:ext cx="2949677" cy="1062923"/>
          </a:xfrm>
        </p:spPr>
        <p:txBody>
          <a:bodyPr/>
          <a:lstStyle/>
          <a:p>
            <a:pPr algn="ctr"/>
            <a:r>
              <a:rPr lang="en-GB"/>
              <a:t>Welk </a:t>
            </a:r>
            <a:r>
              <a:rPr lang="en-GB" err="1"/>
              <a:t>steentje</a:t>
            </a:r>
            <a:r>
              <a:rPr lang="en-GB"/>
              <a:t> </a:t>
            </a:r>
            <a:r>
              <a:rPr lang="en-GB" err="1"/>
              <a:t>draag</a:t>
            </a:r>
            <a:r>
              <a:rPr lang="en-GB"/>
              <a:t> </a:t>
            </a:r>
            <a:r>
              <a:rPr lang="en-GB" err="1"/>
              <a:t>jij</a:t>
            </a:r>
            <a:r>
              <a:rPr lang="en-GB"/>
              <a:t> </a:t>
            </a:r>
            <a:r>
              <a:rPr lang="en-GB" err="1"/>
              <a:t>bij</a:t>
            </a:r>
            <a:r>
              <a:rPr lang="en-GB"/>
              <a:t>? </a:t>
            </a:r>
            <a:endParaRPr lang="nl-NL"/>
          </a:p>
        </p:txBody>
      </p:sp>
      <p:pic>
        <p:nvPicPr>
          <p:cNvPr id="5" name="Afbeelding 4" descr="Afbeelding met tekst, clipart, illustratie, tekenfilm&#10;&#10;Automatisch gegenereerde beschrijving">
            <a:extLst>
              <a:ext uri="{FF2B5EF4-FFF2-40B4-BE49-F238E27FC236}">
                <a16:creationId xmlns:a16="http://schemas.microsoft.com/office/drawing/2014/main" id="{C2742885-0747-5CFC-1601-A609C6F457C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21819" y="2118167"/>
            <a:ext cx="8172126" cy="4739833"/>
          </a:xfrm>
          <a:prstGeom prst="rect">
            <a:avLst/>
          </a:prstGeom>
        </p:spPr>
      </p:pic>
    </p:spTree>
    <p:extLst>
      <p:ext uri="{BB962C8B-B14F-4D97-AF65-F5344CB8AC3E}">
        <p14:creationId xmlns:p14="http://schemas.microsoft.com/office/powerpoint/2010/main" val="249837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AC50E-CC54-FDE1-C28E-510DC65D5906}"/>
              </a:ext>
            </a:extLst>
          </p:cNvPr>
          <p:cNvSpPr>
            <a:spLocks noGrp="1"/>
          </p:cNvSpPr>
          <p:nvPr>
            <p:ph type="title"/>
          </p:nvPr>
        </p:nvSpPr>
        <p:spPr/>
        <p:txBody>
          <a:bodyPr/>
          <a:lstStyle/>
          <a:p>
            <a:r>
              <a:rPr lang="en-GB">
                <a:latin typeface="Silka SemiBold"/>
              </a:rPr>
              <a:t>Op </a:t>
            </a:r>
            <a:r>
              <a:rPr lang="en-GB" err="1">
                <a:latin typeface="Silka SemiBold"/>
              </a:rPr>
              <a:t>weg</a:t>
            </a:r>
            <a:r>
              <a:rPr lang="en-GB">
                <a:latin typeface="Silka SemiBold"/>
              </a:rPr>
              <a:t> </a:t>
            </a:r>
            <a:r>
              <a:rPr lang="en-GB" err="1">
                <a:latin typeface="Silka SemiBold"/>
              </a:rPr>
              <a:t>naar</a:t>
            </a:r>
            <a:r>
              <a:rPr lang="en-GB">
                <a:latin typeface="Silka SemiBold"/>
              </a:rPr>
              <a:t> </a:t>
            </a:r>
            <a:r>
              <a:rPr lang="en-GB" err="1">
                <a:latin typeface="Silka SemiBold"/>
              </a:rPr>
              <a:t>een</a:t>
            </a:r>
            <a:r>
              <a:rPr lang="en-GB">
                <a:latin typeface="Silka SemiBold"/>
              </a:rPr>
              <a:t> </a:t>
            </a:r>
            <a:r>
              <a:rPr lang="en-GB" err="1">
                <a:latin typeface="Silka SemiBold"/>
              </a:rPr>
              <a:t>stevige</a:t>
            </a:r>
            <a:r>
              <a:rPr lang="en-GB">
                <a:latin typeface="Silka SemiBold"/>
              </a:rPr>
              <a:t> </a:t>
            </a:r>
            <a:r>
              <a:rPr lang="en-GB" err="1">
                <a:latin typeface="Silka SemiBold"/>
              </a:rPr>
              <a:t>piramide</a:t>
            </a:r>
            <a:r>
              <a:rPr lang="en-GB">
                <a:latin typeface="Silka SemiBold"/>
              </a:rPr>
              <a:t>: </a:t>
            </a:r>
            <a:r>
              <a:rPr lang="en-GB" sz="4000" err="1">
                <a:latin typeface="Silka SemiBold"/>
              </a:rPr>
              <a:t>waar</a:t>
            </a:r>
            <a:r>
              <a:rPr lang="en-GB" sz="4000">
                <a:latin typeface="Silka SemiBold"/>
              </a:rPr>
              <a:t> </a:t>
            </a:r>
            <a:r>
              <a:rPr lang="en-GB" sz="4000" err="1">
                <a:latin typeface="Silka SemiBold"/>
              </a:rPr>
              <a:t>sta</a:t>
            </a:r>
            <a:r>
              <a:rPr lang="en-GB" sz="4000">
                <a:latin typeface="Silka SemiBold"/>
              </a:rPr>
              <a:t> je nu </a:t>
            </a:r>
            <a:r>
              <a:rPr lang="en-GB" sz="4000" err="1">
                <a:latin typeface="Silka SemiBold"/>
              </a:rPr>
              <a:t>en</a:t>
            </a:r>
            <a:r>
              <a:rPr lang="en-GB" sz="4000">
                <a:latin typeface="Silka SemiBold"/>
              </a:rPr>
              <a:t> </a:t>
            </a:r>
            <a:r>
              <a:rPr lang="en-GB" sz="4000" err="1">
                <a:latin typeface="Silka SemiBold"/>
              </a:rPr>
              <a:t>waar</a:t>
            </a:r>
            <a:r>
              <a:rPr lang="en-GB" sz="4000">
                <a:latin typeface="Silka SemiBold"/>
              </a:rPr>
              <a:t> </a:t>
            </a:r>
            <a:r>
              <a:rPr lang="en-GB" sz="4000" err="1">
                <a:latin typeface="Silka SemiBold"/>
              </a:rPr>
              <a:t>wil</a:t>
            </a:r>
            <a:r>
              <a:rPr lang="en-GB" sz="4000">
                <a:latin typeface="Silka SemiBold"/>
              </a:rPr>
              <a:t> je </a:t>
            </a:r>
            <a:r>
              <a:rPr lang="en-GB" sz="4000" err="1">
                <a:latin typeface="Silka SemiBold"/>
              </a:rPr>
              <a:t>heen</a:t>
            </a:r>
            <a:r>
              <a:rPr lang="en-GB" sz="4000">
                <a:latin typeface="Silka SemiBold"/>
              </a:rPr>
              <a:t>?</a:t>
            </a:r>
            <a:endParaRPr lang="nl-NL" err="1"/>
          </a:p>
        </p:txBody>
      </p:sp>
      <p:pic>
        <p:nvPicPr>
          <p:cNvPr id="4" name="Afbeelding 3" descr="Afbeelding met diagram, pixel, ontwerp&#10;&#10;Automatisch gegenereerde beschrijving">
            <a:extLst>
              <a:ext uri="{FF2B5EF4-FFF2-40B4-BE49-F238E27FC236}">
                <a16:creationId xmlns:a16="http://schemas.microsoft.com/office/drawing/2014/main" id="{29D68CCE-4764-E970-5876-3F964FBE24CA}"/>
              </a:ext>
            </a:extLst>
          </p:cNvPr>
          <p:cNvPicPr>
            <a:picLocks noChangeAspect="1"/>
          </p:cNvPicPr>
          <p:nvPr/>
        </p:nvPicPr>
        <p:blipFill>
          <a:blip r:embed="rId3"/>
          <a:stretch>
            <a:fillRect/>
          </a:stretch>
        </p:blipFill>
        <p:spPr>
          <a:xfrm>
            <a:off x="364143" y="1767731"/>
            <a:ext cx="11376051" cy="4462165"/>
          </a:xfrm>
          <a:prstGeom prst="rect">
            <a:avLst/>
          </a:prstGeom>
        </p:spPr>
      </p:pic>
    </p:spTree>
    <p:extLst>
      <p:ext uri="{BB962C8B-B14F-4D97-AF65-F5344CB8AC3E}">
        <p14:creationId xmlns:p14="http://schemas.microsoft.com/office/powerpoint/2010/main" val="398272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02FB6-A0FB-3D81-88F2-F83F2942CF23}"/>
              </a:ext>
            </a:extLst>
          </p:cNvPr>
          <p:cNvSpPr>
            <a:spLocks noGrp="1"/>
          </p:cNvSpPr>
          <p:nvPr>
            <p:ph type="title"/>
          </p:nvPr>
        </p:nvSpPr>
        <p:spPr>
          <a:xfrm>
            <a:off x="609600" y="489153"/>
            <a:ext cx="11300270" cy="1460799"/>
          </a:xfrm>
        </p:spPr>
        <p:txBody>
          <a:bodyPr/>
          <a:lstStyle/>
          <a:p>
            <a:r>
              <a:rPr lang="nl-NL"/>
              <a:t>Breng jouw steentje in beeld met onderstaande tabel</a:t>
            </a:r>
          </a:p>
        </p:txBody>
      </p:sp>
      <p:graphicFrame>
        <p:nvGraphicFramePr>
          <p:cNvPr id="4" name="Tabel 3">
            <a:extLst>
              <a:ext uri="{FF2B5EF4-FFF2-40B4-BE49-F238E27FC236}">
                <a16:creationId xmlns:a16="http://schemas.microsoft.com/office/drawing/2014/main" id="{A4D98760-06AE-C9B7-45C2-CAD220DA7EBF}"/>
              </a:ext>
            </a:extLst>
          </p:cNvPr>
          <p:cNvGraphicFramePr>
            <a:graphicFrameLocks noGrp="1"/>
          </p:cNvGraphicFramePr>
          <p:nvPr/>
        </p:nvGraphicFramePr>
        <p:xfrm>
          <a:off x="2628720" y="2017354"/>
          <a:ext cx="7954314" cy="4694636"/>
        </p:xfrm>
        <a:graphic>
          <a:graphicData uri="http://schemas.openxmlformats.org/drawingml/2006/table">
            <a:tbl>
              <a:tblPr firstRow="1" bandRow="1">
                <a:tableStyleId>{5C22544A-7EE6-4342-B048-85BDC9FD1C3A}</a:tableStyleId>
              </a:tblPr>
              <a:tblGrid>
                <a:gridCol w="781178">
                  <a:extLst>
                    <a:ext uri="{9D8B030D-6E8A-4147-A177-3AD203B41FA5}">
                      <a16:colId xmlns:a16="http://schemas.microsoft.com/office/drawing/2014/main" val="805166106"/>
                    </a:ext>
                  </a:extLst>
                </a:gridCol>
                <a:gridCol w="2341992">
                  <a:extLst>
                    <a:ext uri="{9D8B030D-6E8A-4147-A177-3AD203B41FA5}">
                      <a16:colId xmlns:a16="http://schemas.microsoft.com/office/drawing/2014/main" val="240561193"/>
                    </a:ext>
                  </a:extLst>
                </a:gridCol>
                <a:gridCol w="2392744">
                  <a:extLst>
                    <a:ext uri="{9D8B030D-6E8A-4147-A177-3AD203B41FA5}">
                      <a16:colId xmlns:a16="http://schemas.microsoft.com/office/drawing/2014/main" val="1404412472"/>
                    </a:ext>
                  </a:extLst>
                </a:gridCol>
                <a:gridCol w="2438400">
                  <a:extLst>
                    <a:ext uri="{9D8B030D-6E8A-4147-A177-3AD203B41FA5}">
                      <a16:colId xmlns:a16="http://schemas.microsoft.com/office/drawing/2014/main" val="3787085085"/>
                    </a:ext>
                  </a:extLst>
                </a:gridCol>
              </a:tblGrid>
              <a:tr h="1665248">
                <a:tc>
                  <a:txBody>
                    <a:bodyPr/>
                    <a:lstStyle/>
                    <a:p>
                      <a:pPr lvl="0">
                        <a:buNone/>
                      </a:pPr>
                      <a:endParaRPr lang="nl-NL" sz="1200">
                        <a:latin typeface="Silka" panose="00000500000000000000" pitchFamily="50" charset="0"/>
                      </a:endParaRPr>
                    </a:p>
                  </a:txBody>
                  <a:tcPr/>
                </a:tc>
                <a:tc>
                  <a:txBody>
                    <a:bodyPr/>
                    <a:lstStyle/>
                    <a:p>
                      <a:pPr lvl="0">
                        <a:buNone/>
                      </a:pPr>
                      <a:r>
                        <a:rPr lang="nl-NL" sz="1800">
                          <a:latin typeface="Silka" panose="00000500000000000000" pitchFamily="50" charset="0"/>
                        </a:rPr>
                        <a:t>Subdoel</a:t>
                      </a:r>
                    </a:p>
                    <a:p>
                      <a:pPr lvl="0">
                        <a:buNone/>
                      </a:pPr>
                      <a:r>
                        <a:rPr lang="nl-NL" sz="1200" b="0">
                          <a:latin typeface="Silka" panose="00000500000000000000" pitchFamily="50" charset="0"/>
                          <a:sym typeface="Wingdings" panose="05000000000000000000" pitchFamily="2" charset="2"/>
                        </a:rPr>
                        <a:t> </a:t>
                      </a:r>
                      <a:r>
                        <a:rPr lang="nl-NL" sz="1200" b="0">
                          <a:latin typeface="Silka" panose="00000500000000000000" pitchFamily="50" charset="0"/>
                        </a:rPr>
                        <a:t>een kleiner doel dat bijdraagt aan het bereiken van het hoofddoel</a:t>
                      </a:r>
                    </a:p>
                    <a:p>
                      <a:pPr lvl="0">
                        <a:buNone/>
                      </a:pPr>
                      <a:endParaRPr lang="nl-NL" sz="1200">
                        <a:latin typeface="Silka" panose="00000500000000000000" pitchFamily="50" charset="0"/>
                      </a:endParaRPr>
                    </a:p>
                  </a:txBody>
                  <a:tcPr/>
                </a:tc>
                <a:tc>
                  <a:txBody>
                    <a:bodyPr/>
                    <a:lstStyle/>
                    <a:p>
                      <a:pPr lvl="0">
                        <a:buNone/>
                      </a:pPr>
                      <a:r>
                        <a:rPr lang="nl-NL" sz="1800">
                          <a:latin typeface="Silka" panose="00000500000000000000" pitchFamily="50" charset="0"/>
                        </a:rPr>
                        <a:t>Middel/maatregel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a:latin typeface="Silka" panose="00000500000000000000" pitchFamily="50" charset="0"/>
                          <a:sym typeface="Wingdings" panose="05000000000000000000" pitchFamily="2" charset="2"/>
                        </a:rPr>
                        <a:t> </a:t>
                      </a:r>
                      <a:r>
                        <a:rPr lang="nl-NL" sz="1200" b="0" i="0">
                          <a:latin typeface="Silka" panose="00000500000000000000" pitchFamily="50" charset="0"/>
                        </a:rPr>
                        <a:t>iets met behulp waarvan het doel bereikt kan worden</a:t>
                      </a:r>
                      <a:endParaRPr lang="nl-NL" sz="1200">
                        <a:latin typeface="Silka" panose="00000500000000000000" pitchFamily="50" charset="0"/>
                      </a:endParaRPr>
                    </a:p>
                  </a:txBody>
                  <a:tcPr/>
                </a:tc>
                <a:tc>
                  <a:txBody>
                    <a:bodyPr/>
                    <a:lstStyle/>
                    <a:p>
                      <a:pPr lvl="0">
                        <a:buNone/>
                      </a:pPr>
                      <a:r>
                        <a:rPr lang="nl-NL" sz="1800">
                          <a:latin typeface="Silka" panose="00000500000000000000" pitchFamily="50" charset="0"/>
                        </a:rPr>
                        <a:t>Indicator</a:t>
                      </a:r>
                    </a:p>
                    <a:p>
                      <a:pPr lvl="0">
                        <a:buNone/>
                      </a:pPr>
                      <a:r>
                        <a:rPr lang="nl-NL" sz="1200" b="0">
                          <a:latin typeface="Silka" panose="00000500000000000000" pitchFamily="50" charset="0"/>
                          <a:sym typeface="Wingdings" panose="05000000000000000000" pitchFamily="2" charset="2"/>
                        </a:rPr>
                        <a:t> </a:t>
                      </a:r>
                      <a:r>
                        <a:rPr lang="nl-NL" sz="1200" b="0">
                          <a:latin typeface="Silka" panose="00000500000000000000" pitchFamily="50" charset="0"/>
                        </a:rPr>
                        <a:t>meetbare toestand van het niet direct meetbare subdoel om de voortgang te signaleren</a:t>
                      </a:r>
                    </a:p>
                  </a:txBody>
                  <a:tcPr/>
                </a:tc>
                <a:extLst>
                  <a:ext uri="{0D108BD9-81ED-4DB2-BD59-A6C34878D82A}">
                    <a16:rowId xmlns:a16="http://schemas.microsoft.com/office/drawing/2014/main" val="2740472480"/>
                  </a:ext>
                </a:extLst>
              </a:tr>
              <a:tr h="1082259">
                <a:tc>
                  <a:txBody>
                    <a:bodyPr/>
                    <a:lstStyle/>
                    <a:p>
                      <a:pPr lvl="0">
                        <a:buNone/>
                      </a:pPr>
                      <a:r>
                        <a:rPr lang="nl-NL" sz="1200" i="0" kern="1200">
                          <a:solidFill>
                            <a:schemeClr val="bg1"/>
                          </a:solidFill>
                          <a:latin typeface="Silka" panose="00000500000000000000" pitchFamily="50" charset="0"/>
                          <a:ea typeface="+mn-ea"/>
                          <a:cs typeface="+mn-cs"/>
                        </a:rPr>
                        <a:t>Handelen bij extremen</a:t>
                      </a:r>
                    </a:p>
                  </a:txBody>
                  <a:tcPr vert="vert270">
                    <a:solidFill>
                      <a:srgbClr val="F5A623"/>
                    </a:solidFill>
                  </a:tcPr>
                </a:tc>
                <a:tc>
                  <a:txBody>
                    <a:bodyPr/>
                    <a:lstStyle/>
                    <a:p>
                      <a:pPr lvl="0" algn="l">
                        <a:lnSpc>
                          <a:spcPct val="100000"/>
                        </a:lnSpc>
                        <a:spcBef>
                          <a:spcPts val="0"/>
                        </a:spcBef>
                        <a:spcAft>
                          <a:spcPts val="0"/>
                        </a:spcAft>
                        <a:buNone/>
                      </a:pPr>
                      <a:r>
                        <a:rPr lang="nl-NL" sz="1000" i="1" kern="1200" noProof="0">
                          <a:solidFill>
                            <a:schemeClr val="dk1"/>
                          </a:solidFill>
                          <a:latin typeface="Silka" panose="00000500000000000000" pitchFamily="50" charset="0"/>
                          <a:ea typeface="+mn-ea"/>
                          <a:cs typeface="+mn-cs"/>
                        </a:rPr>
                        <a:t>Bewoners zijn zich bewust van de risico’s en weten</a:t>
                      </a:r>
                      <a:r>
                        <a:rPr lang="nl-NL" sz="1000" i="1" kern="1200">
                          <a:solidFill>
                            <a:schemeClr val="dk1"/>
                          </a:solidFill>
                          <a:latin typeface="Silka" panose="00000500000000000000" pitchFamily="50" charset="0"/>
                          <a:ea typeface="+mn-ea"/>
                          <a:cs typeface="+mn-cs"/>
                        </a:rPr>
                        <a:t> hoe te handelen bij </a:t>
                      </a:r>
                      <a:r>
                        <a:rPr lang="nl-NL" sz="1000" i="1" kern="1200" noProof="0">
                          <a:solidFill>
                            <a:schemeClr val="dk1"/>
                          </a:solidFill>
                          <a:latin typeface="Silka" panose="00000500000000000000" pitchFamily="50" charset="0"/>
                          <a:ea typeface="+mn-ea"/>
                          <a:cs typeface="+mn-cs"/>
                        </a:rPr>
                        <a:t>wateroverlast</a:t>
                      </a:r>
                      <a:endParaRPr lang="nl-NL" sz="1000" i="1" kern="1200">
                        <a:solidFill>
                          <a:schemeClr val="dk1"/>
                        </a:solidFill>
                        <a:latin typeface="Silka" panose="00000500000000000000" pitchFamily="50" charset="0"/>
                        <a:ea typeface="+mn-ea"/>
                        <a:cs typeface="+mn-cs"/>
                      </a:endParaRPr>
                    </a:p>
                  </a:txBody>
                  <a:tcPr>
                    <a:solidFill>
                      <a:srgbClr val="F5A623"/>
                    </a:solidFill>
                  </a:tcPr>
                </a:tc>
                <a:tc>
                  <a:txBody>
                    <a:bodyPr/>
                    <a:lstStyle/>
                    <a:p>
                      <a:pPr lvl="0" algn="l">
                        <a:lnSpc>
                          <a:spcPct val="100000"/>
                        </a:lnSpc>
                        <a:spcBef>
                          <a:spcPts val="0"/>
                        </a:spcBef>
                        <a:spcAft>
                          <a:spcPts val="0"/>
                        </a:spcAft>
                        <a:buNone/>
                      </a:pPr>
                      <a:r>
                        <a:rPr lang="nl-NL" sz="1000" i="1" kern="1200" noProof="0">
                          <a:solidFill>
                            <a:schemeClr val="dk1"/>
                          </a:solidFill>
                          <a:latin typeface="Silka" panose="00000500000000000000" pitchFamily="50" charset="0"/>
                          <a:ea typeface="+mn-ea"/>
                          <a:cs typeface="+mn-cs"/>
                        </a:rPr>
                        <a:t>Gemeenten stellen een wateroverlastplan op en informeren inwoners</a:t>
                      </a:r>
                    </a:p>
                    <a:p>
                      <a:pPr lvl="0">
                        <a:buNone/>
                      </a:pPr>
                      <a:endParaRPr lang="nl-NL" sz="1000" i="1" kern="1200">
                        <a:solidFill>
                          <a:schemeClr val="dk1"/>
                        </a:solidFill>
                        <a:latin typeface="Silka" panose="00000500000000000000" pitchFamily="50" charset="0"/>
                        <a:ea typeface="+mn-ea"/>
                        <a:cs typeface="+mn-cs"/>
                      </a:endParaRPr>
                    </a:p>
                  </a:txBody>
                  <a:tcPr>
                    <a:solidFill>
                      <a:srgbClr val="F5A623"/>
                    </a:solidFill>
                  </a:tcPr>
                </a:tc>
                <a:tc>
                  <a:txBody>
                    <a:bodyPr/>
                    <a:lstStyle/>
                    <a:p>
                      <a:pPr lvl="0">
                        <a:buNone/>
                      </a:pPr>
                      <a:r>
                        <a:rPr lang="nl-NL" sz="1000" i="1" kern="1200" noProof="0">
                          <a:solidFill>
                            <a:schemeClr val="dk1"/>
                          </a:solidFill>
                          <a:latin typeface="Silka" panose="00000500000000000000" pitchFamily="50" charset="0"/>
                          <a:ea typeface="+mn-ea"/>
                          <a:cs typeface="+mn-cs"/>
                        </a:rPr>
                        <a:t>Voor X% van de wijken is er een wateroverlastplan opgesteld en zijn inwoners geïnformeerd.</a:t>
                      </a:r>
                      <a:endParaRPr lang="nl-NL" sz="1000" i="1" kern="1200">
                        <a:solidFill>
                          <a:schemeClr val="dk1"/>
                        </a:solidFill>
                        <a:latin typeface="Silka" panose="00000500000000000000" pitchFamily="50" charset="0"/>
                        <a:ea typeface="+mn-ea"/>
                        <a:cs typeface="+mn-cs"/>
                      </a:endParaRPr>
                    </a:p>
                  </a:txBody>
                  <a:tcPr>
                    <a:solidFill>
                      <a:srgbClr val="F5A623"/>
                    </a:solidFill>
                  </a:tcPr>
                </a:tc>
                <a:extLst>
                  <a:ext uri="{0D108BD9-81ED-4DB2-BD59-A6C34878D82A}">
                    <a16:rowId xmlns:a16="http://schemas.microsoft.com/office/drawing/2014/main" val="3386591785"/>
                  </a:ext>
                </a:extLst>
              </a:tr>
              <a:tr h="968828">
                <a:tc>
                  <a:txBody>
                    <a:bodyPr/>
                    <a:lstStyle/>
                    <a:p>
                      <a:pPr lvl="0">
                        <a:buNone/>
                      </a:pPr>
                      <a:r>
                        <a:rPr lang="nl-NL" sz="1200" i="0" kern="1200">
                          <a:solidFill>
                            <a:schemeClr val="bg1"/>
                          </a:solidFill>
                          <a:latin typeface="Silka" panose="00000500000000000000" pitchFamily="50" charset="0"/>
                          <a:ea typeface="+mn-ea"/>
                          <a:cs typeface="+mn-cs"/>
                        </a:rPr>
                        <a:t>Technische maatregelen treffen</a:t>
                      </a:r>
                    </a:p>
                  </a:txBody>
                  <a:tcPr vert="vert270">
                    <a:solidFill>
                      <a:srgbClr val="F0CA23"/>
                    </a:solidFill>
                  </a:tcPr>
                </a:tc>
                <a:tc>
                  <a:txBody>
                    <a:bodyPr/>
                    <a:lstStyle/>
                    <a:p>
                      <a:pPr lvl="0">
                        <a:buNone/>
                      </a:pPr>
                      <a:r>
                        <a:rPr lang="nl-NL" sz="1000" i="1" kern="1200">
                          <a:solidFill>
                            <a:schemeClr val="dk1"/>
                          </a:solidFill>
                          <a:latin typeface="Silka" panose="00000500000000000000" pitchFamily="50" charset="0"/>
                          <a:ea typeface="+mn-ea"/>
                          <a:cs typeface="+mn-cs"/>
                        </a:rPr>
                        <a:t>Grondwateraanvulling op peil houden</a:t>
                      </a:r>
                    </a:p>
                  </a:txBody>
                  <a:tcPr>
                    <a:solidFill>
                      <a:srgbClr val="F0CA23"/>
                    </a:solidFill>
                  </a:tcPr>
                </a:tc>
                <a:tc>
                  <a:txBody>
                    <a:bodyPr/>
                    <a:lstStyle/>
                    <a:p>
                      <a:pPr lvl="0">
                        <a:buNone/>
                      </a:pPr>
                      <a:r>
                        <a:rPr lang="nl-NL" sz="1000" i="1" kern="1200">
                          <a:solidFill>
                            <a:schemeClr val="dk1"/>
                          </a:solidFill>
                          <a:latin typeface="Silka" panose="00000500000000000000" pitchFamily="50" charset="0"/>
                          <a:ea typeface="+mn-ea"/>
                          <a:cs typeface="+mn-cs"/>
                        </a:rPr>
                        <a:t>Infiltratie bevorderende maatregelen, zoals ontharden</a:t>
                      </a:r>
                    </a:p>
                  </a:txBody>
                  <a:tcPr>
                    <a:solidFill>
                      <a:srgbClr val="F0CA23"/>
                    </a:solidFill>
                  </a:tcPr>
                </a:tc>
                <a:tc>
                  <a:txBody>
                    <a:bodyPr/>
                    <a:lstStyle/>
                    <a:p>
                      <a:pPr lvl="0">
                        <a:buNone/>
                      </a:pPr>
                      <a:r>
                        <a:rPr lang="nl-NL" sz="1000" i="1" kern="1200" noProof="0">
                          <a:solidFill>
                            <a:schemeClr val="dk1"/>
                          </a:solidFill>
                          <a:latin typeface="Silka" panose="00000500000000000000" pitchFamily="50" charset="0"/>
                          <a:ea typeface="+mn-ea"/>
                          <a:cs typeface="+mn-cs"/>
                        </a:rPr>
                        <a:t>% infiltratie bevorderende ontwikkelingen</a:t>
                      </a:r>
                      <a:endParaRPr lang="nl-NL" sz="1000" i="1" kern="1200">
                        <a:solidFill>
                          <a:schemeClr val="dk1"/>
                        </a:solidFill>
                        <a:latin typeface="Silka" panose="00000500000000000000" pitchFamily="50" charset="0"/>
                        <a:ea typeface="+mn-ea"/>
                        <a:cs typeface="+mn-cs"/>
                      </a:endParaRPr>
                    </a:p>
                  </a:txBody>
                  <a:tcPr>
                    <a:solidFill>
                      <a:srgbClr val="F0CA23"/>
                    </a:solidFill>
                  </a:tcPr>
                </a:tc>
                <a:extLst>
                  <a:ext uri="{0D108BD9-81ED-4DB2-BD59-A6C34878D82A}">
                    <a16:rowId xmlns:a16="http://schemas.microsoft.com/office/drawing/2014/main" val="3326982988"/>
                  </a:ext>
                </a:extLst>
              </a:tr>
              <a:tr h="978301">
                <a:tc>
                  <a:txBody>
                    <a:bodyPr/>
                    <a:lstStyle/>
                    <a:p>
                      <a:pPr lvl="0">
                        <a:buNone/>
                      </a:pPr>
                      <a:r>
                        <a:rPr lang="nl-NL" sz="1200" i="0">
                          <a:solidFill>
                            <a:schemeClr val="bg1"/>
                          </a:solidFill>
                          <a:latin typeface="Silka" panose="00000500000000000000" pitchFamily="50" charset="0"/>
                        </a:rPr>
                        <a:t>Natuurlijk systeem benutten</a:t>
                      </a:r>
                    </a:p>
                  </a:txBody>
                  <a:tcPr vert="vert270">
                    <a:solidFill>
                      <a:srgbClr val="549666"/>
                    </a:solidFill>
                  </a:tcPr>
                </a:tc>
                <a:tc>
                  <a:txBody>
                    <a:bodyPr/>
                    <a:lstStyle/>
                    <a:p>
                      <a:pPr lvl="0">
                        <a:buNone/>
                      </a:pPr>
                      <a:r>
                        <a:rPr lang="nl-NL" sz="1000" i="1" kern="1200">
                          <a:solidFill>
                            <a:schemeClr val="dk1"/>
                          </a:solidFill>
                          <a:latin typeface="Silka" panose="00000500000000000000" pitchFamily="50" charset="0"/>
                          <a:ea typeface="+mn-ea"/>
                          <a:cs typeface="+mn-cs"/>
                        </a:rPr>
                        <a:t>Inwoners hebben voldoende groen en schaduw in de buurt</a:t>
                      </a:r>
                      <a:endParaRPr lang="nl-NL" sz="1000" i="1">
                        <a:latin typeface="Silka" panose="00000500000000000000" pitchFamily="50" charset="0"/>
                      </a:endParaRPr>
                    </a:p>
                  </a:txBody>
                  <a:tcPr>
                    <a:solidFill>
                      <a:srgbClr val="549666"/>
                    </a:solidFill>
                  </a:tcPr>
                </a:tc>
                <a:tc>
                  <a:txBody>
                    <a:bodyPr/>
                    <a:lstStyle/>
                    <a:p>
                      <a:pPr lvl="0" algn="l">
                        <a:lnSpc>
                          <a:spcPct val="100000"/>
                        </a:lnSpc>
                        <a:spcBef>
                          <a:spcPts val="0"/>
                        </a:spcBef>
                        <a:spcAft>
                          <a:spcPts val="0"/>
                        </a:spcAft>
                        <a:buNone/>
                      </a:pPr>
                      <a:r>
                        <a:rPr lang="nl-NL" sz="1000" i="1" kern="1200" noProof="0">
                          <a:solidFill>
                            <a:schemeClr val="dk1"/>
                          </a:solidFill>
                          <a:latin typeface="Silka" panose="00000500000000000000" pitchFamily="50" charset="0"/>
                          <a:ea typeface="+mn-ea"/>
                          <a:cs typeface="+mn-cs"/>
                        </a:rPr>
                        <a:t>Schaduw toevoegen op verblijfsplekken, loop- en fietsroutes en drinkwaterstroken </a:t>
                      </a:r>
                      <a:endParaRPr lang="nl-NL" sz="1000" i="1">
                        <a:latin typeface="Silka" panose="00000500000000000000" pitchFamily="50" charset="0"/>
                      </a:endParaRPr>
                    </a:p>
                  </a:txBody>
                  <a:tcPr>
                    <a:solidFill>
                      <a:srgbClr val="549666"/>
                    </a:solidFill>
                  </a:tcPr>
                </a:tc>
                <a:tc>
                  <a:txBody>
                    <a:bodyPr/>
                    <a:lstStyle/>
                    <a:p>
                      <a:pPr lvl="0">
                        <a:buNone/>
                      </a:pPr>
                      <a:r>
                        <a:rPr lang="en-GB" sz="1000" i="1" kern="1200" noProof="0">
                          <a:solidFill>
                            <a:schemeClr val="dk1"/>
                          </a:solidFill>
                          <a:latin typeface="Silka" panose="00000500000000000000" pitchFamily="50" charset="0"/>
                          <a:ea typeface="+mn-ea"/>
                          <a:cs typeface="+mn-cs"/>
                        </a:rPr>
                        <a:t>X% </a:t>
                      </a:r>
                      <a:r>
                        <a:rPr lang="en-GB" sz="1000" i="1" kern="1200" noProof="0" err="1">
                          <a:solidFill>
                            <a:schemeClr val="dk1"/>
                          </a:solidFill>
                          <a:latin typeface="Silka" panose="00000500000000000000" pitchFamily="50" charset="0"/>
                          <a:ea typeface="+mn-ea"/>
                          <a:cs typeface="+mn-cs"/>
                        </a:rPr>
                        <a:t>schaduw</a:t>
                      </a:r>
                      <a:r>
                        <a:rPr lang="en-GB" sz="1000" i="1" kern="1200" noProof="0">
                          <a:solidFill>
                            <a:schemeClr val="dk1"/>
                          </a:solidFill>
                          <a:latin typeface="Silka" panose="00000500000000000000" pitchFamily="50" charset="0"/>
                          <a:ea typeface="+mn-ea"/>
                          <a:cs typeface="+mn-cs"/>
                        </a:rPr>
                        <a:t> op alle </a:t>
                      </a:r>
                      <a:r>
                        <a:rPr lang="nl-NL" sz="1000" i="1" kern="1200" noProof="0">
                          <a:solidFill>
                            <a:schemeClr val="dk1"/>
                          </a:solidFill>
                          <a:latin typeface="Silka" panose="00000500000000000000" pitchFamily="50" charset="0"/>
                          <a:ea typeface="+mn-ea"/>
                          <a:cs typeface="+mn-cs"/>
                        </a:rPr>
                        <a:t>verblijfsplekken, loop- en fietsroutes</a:t>
                      </a:r>
                      <a:endParaRPr lang="nl-NL" sz="1000" i="1" kern="1200">
                        <a:solidFill>
                          <a:schemeClr val="dk1"/>
                        </a:solidFill>
                        <a:latin typeface="Silka" panose="00000500000000000000" pitchFamily="50" charset="0"/>
                        <a:ea typeface="+mn-ea"/>
                        <a:cs typeface="+mn-cs"/>
                      </a:endParaRPr>
                    </a:p>
                  </a:txBody>
                  <a:tcPr>
                    <a:solidFill>
                      <a:srgbClr val="549666"/>
                    </a:solidFill>
                  </a:tcPr>
                </a:tc>
                <a:extLst>
                  <a:ext uri="{0D108BD9-81ED-4DB2-BD59-A6C34878D82A}">
                    <a16:rowId xmlns:a16="http://schemas.microsoft.com/office/drawing/2014/main" val="1072220130"/>
                  </a:ext>
                </a:extLst>
              </a:tr>
            </a:tbl>
          </a:graphicData>
        </a:graphic>
      </p:graphicFrame>
      <p:sp>
        <p:nvSpPr>
          <p:cNvPr id="85" name="Tekstvak 84">
            <a:extLst>
              <a:ext uri="{FF2B5EF4-FFF2-40B4-BE49-F238E27FC236}">
                <a16:creationId xmlns:a16="http://schemas.microsoft.com/office/drawing/2014/main" id="{7F115AC9-ED27-452E-018C-BEC7AC47B2F7}"/>
              </a:ext>
            </a:extLst>
          </p:cNvPr>
          <p:cNvSpPr txBox="1"/>
          <p:nvPr/>
        </p:nvSpPr>
        <p:spPr>
          <a:xfrm rot="20335419">
            <a:off x="3970982" y="4147515"/>
            <a:ext cx="5644494" cy="1200329"/>
          </a:xfrm>
          <a:prstGeom prst="rect">
            <a:avLst/>
          </a:prstGeom>
          <a:noFill/>
        </p:spPr>
        <p:txBody>
          <a:bodyPr wrap="none" rtlCol="0">
            <a:spAutoFit/>
          </a:bodyPr>
          <a:lstStyle/>
          <a:p>
            <a:r>
              <a:rPr lang="nl-NL" sz="7200">
                <a:solidFill>
                  <a:schemeClr val="bg1"/>
                </a:solidFill>
                <a:latin typeface="Silka" panose="00000500000000000000" pitchFamily="50" charset="0"/>
              </a:rPr>
              <a:t>VOORBEELD</a:t>
            </a:r>
          </a:p>
        </p:txBody>
      </p:sp>
    </p:spTree>
    <p:extLst>
      <p:ext uri="{BB962C8B-B14F-4D97-AF65-F5344CB8AC3E}">
        <p14:creationId xmlns:p14="http://schemas.microsoft.com/office/powerpoint/2010/main" val="195561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155DE-E7CF-7C84-D389-48572F69C81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EA02FB4-D240-BF11-E7FB-722091C4AB17}"/>
              </a:ext>
            </a:extLst>
          </p:cNvPr>
          <p:cNvSpPr>
            <a:spLocks noGrp="1"/>
          </p:cNvSpPr>
          <p:nvPr>
            <p:ph idx="1"/>
          </p:nvPr>
        </p:nvSpPr>
        <p:spPr/>
        <p:txBody>
          <a:bodyPr/>
          <a:lstStyle/>
          <a:p>
            <a:endParaRPr lang="nl-NL"/>
          </a:p>
        </p:txBody>
      </p:sp>
      <p:graphicFrame>
        <p:nvGraphicFramePr>
          <p:cNvPr id="4" name="Tijdelijke aanduiding voor inhoud 7">
            <a:extLst>
              <a:ext uri="{FF2B5EF4-FFF2-40B4-BE49-F238E27FC236}">
                <a16:creationId xmlns:a16="http://schemas.microsoft.com/office/drawing/2014/main" id="{9F54595D-68D1-BE60-79D9-2BAF5C6EA686}"/>
              </a:ext>
            </a:extLst>
          </p:cNvPr>
          <p:cNvGraphicFramePr>
            <a:graphicFrameLocks/>
          </p:cNvGraphicFramePr>
          <p:nvPr/>
        </p:nvGraphicFramePr>
        <p:xfrm>
          <a:off x="0" y="1"/>
          <a:ext cx="12192001" cy="6974917"/>
        </p:xfrm>
        <a:graphic>
          <a:graphicData uri="http://schemas.openxmlformats.org/drawingml/2006/table">
            <a:tbl>
              <a:tblPr firstRow="1" bandRow="1">
                <a:tableStyleId>{5C22544A-7EE6-4342-B048-85BDC9FD1C3A}</a:tableStyleId>
              </a:tblPr>
              <a:tblGrid>
                <a:gridCol w="552450">
                  <a:extLst>
                    <a:ext uri="{9D8B030D-6E8A-4147-A177-3AD203B41FA5}">
                      <a16:colId xmlns:a16="http://schemas.microsoft.com/office/drawing/2014/main" val="3412706446"/>
                    </a:ext>
                  </a:extLst>
                </a:gridCol>
                <a:gridCol w="4162425">
                  <a:extLst>
                    <a:ext uri="{9D8B030D-6E8A-4147-A177-3AD203B41FA5}">
                      <a16:colId xmlns:a16="http://schemas.microsoft.com/office/drawing/2014/main" val="346634108"/>
                    </a:ext>
                  </a:extLst>
                </a:gridCol>
                <a:gridCol w="4505325">
                  <a:extLst>
                    <a:ext uri="{9D8B030D-6E8A-4147-A177-3AD203B41FA5}">
                      <a16:colId xmlns:a16="http://schemas.microsoft.com/office/drawing/2014/main" val="2152551053"/>
                    </a:ext>
                  </a:extLst>
                </a:gridCol>
                <a:gridCol w="2971801">
                  <a:extLst>
                    <a:ext uri="{9D8B030D-6E8A-4147-A177-3AD203B41FA5}">
                      <a16:colId xmlns:a16="http://schemas.microsoft.com/office/drawing/2014/main" val="1823988559"/>
                    </a:ext>
                  </a:extLst>
                </a:gridCol>
              </a:tblGrid>
              <a:tr h="31693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a:solidFill>
                            <a:schemeClr val="bg1"/>
                          </a:solidFill>
                          <a:latin typeface="Silka" panose="00000500000000000000" pitchFamily="50" charset="0"/>
                        </a:rPr>
                        <a:t>Hitte in de bebouwde omgeving</a:t>
                      </a:r>
                    </a:p>
                  </a:txBody>
                  <a:tcPr marL="45720" marR="45720">
                    <a:solidFill>
                      <a:srgbClr val="0A565E"/>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83279538"/>
                  </a:ext>
                </a:extLst>
              </a:tr>
              <a:tr h="31693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a:solidFill>
                            <a:schemeClr val="bg1"/>
                          </a:solidFill>
                          <a:latin typeface="Silka" panose="00000500000000000000" pitchFamily="50" charset="0"/>
                        </a:rPr>
                        <a:t>Hoofddoel: een robuust en klimaatbestendig systeem </a:t>
                      </a:r>
                    </a:p>
                  </a:txBody>
                  <a:tcPr marL="45720" marR="45720">
                    <a:solidFill>
                      <a:srgbClr val="0A565E"/>
                    </a:solidFill>
                  </a:tcPr>
                </a:tc>
                <a:tc hMerge="1">
                  <a:txBody>
                    <a:bodyPr/>
                    <a:lstStyle/>
                    <a:p>
                      <a:pPr marL="0" marR="0" lvl="0" algn="ctr">
                        <a:spcBef>
                          <a:spcPts val="0"/>
                        </a:spcBef>
                        <a:spcAft>
                          <a:spcPts val="0"/>
                        </a:spcAft>
                        <a:buNone/>
                      </a:pPr>
                      <a:r>
                        <a:rPr lang="nl-NL" sz="1400" b="0">
                          <a:solidFill>
                            <a:schemeClr val="bg1"/>
                          </a:solidFill>
                          <a:latin typeface="Silka" panose="00000500000000000000" pitchFamily="50" charset="0"/>
                        </a:rPr>
                        <a:t>Hitte in bestaande stedelijk gebied:</a:t>
                      </a:r>
                    </a:p>
                  </a:txBody>
                  <a:tcPr marL="45720" marR="45720">
                    <a:solidFill>
                      <a:srgbClr val="0A565E"/>
                    </a:solidFill>
                  </a:tcPr>
                </a:tc>
                <a:tc hMerge="1">
                  <a:txBody>
                    <a:bodyPr/>
                    <a:lstStyle/>
                    <a:p>
                      <a:pPr marL="0" marR="0" lvl="0">
                        <a:spcBef>
                          <a:spcPts val="0"/>
                        </a:spcBef>
                        <a:spcAft>
                          <a:spcPts val="0"/>
                        </a:spcAft>
                        <a:buNone/>
                      </a:pPr>
                      <a:endParaRPr lang="nl-NL" sz="1100"/>
                    </a:p>
                  </a:txBody>
                  <a:tcPr marL="50800" marR="50800" marT="50800" marB="50800"/>
                </a:tc>
                <a:tc hMerge="1">
                  <a:txBody>
                    <a:bodyPr/>
                    <a:lstStyle/>
                    <a:p>
                      <a:pPr marL="0" marR="0" lvl="0">
                        <a:spcBef>
                          <a:spcPts val="0"/>
                        </a:spcBef>
                        <a:spcAft>
                          <a:spcPts val="0"/>
                        </a:spcAft>
                        <a:buNone/>
                      </a:pPr>
                      <a:endParaRPr lang="nl-NL" sz="1100"/>
                    </a:p>
                  </a:txBody>
                  <a:tcPr marL="50800" marR="50800" marT="50800" marB="50800"/>
                </a:tc>
                <a:extLst>
                  <a:ext uri="{0D108BD9-81ED-4DB2-BD59-A6C34878D82A}">
                    <a16:rowId xmlns:a16="http://schemas.microsoft.com/office/drawing/2014/main" val="1732996331"/>
                  </a:ext>
                </a:extLst>
              </a:tr>
              <a:tr h="304707">
                <a:tc>
                  <a:txBody>
                    <a:bodyPr/>
                    <a:lstStyle/>
                    <a:p>
                      <a:pPr marL="0" marR="0" fontAlgn="t">
                        <a:spcBef>
                          <a:spcPts val="0"/>
                        </a:spcBef>
                        <a:spcAft>
                          <a:spcPts val="0"/>
                        </a:spcAft>
                      </a:pPr>
                      <a:endParaRPr lang="nl-NL" sz="1400">
                        <a:solidFill>
                          <a:schemeClr val="bg1"/>
                        </a:solidFill>
                        <a:effectLst/>
                        <a:latin typeface="Silka" panose="00000500000000000000" pitchFamily="50" charset="0"/>
                      </a:endParaRPr>
                    </a:p>
                  </a:txBody>
                  <a:tcPr marL="45720" marR="45720">
                    <a:solidFill>
                      <a:srgbClr val="0A565E"/>
                    </a:solidFill>
                  </a:tcPr>
                </a:tc>
                <a:tc>
                  <a:txBody>
                    <a:bodyPr/>
                    <a:lstStyle/>
                    <a:p>
                      <a:pPr marL="0" marR="0" lvl="0">
                        <a:spcBef>
                          <a:spcPts val="0"/>
                        </a:spcBef>
                        <a:spcAft>
                          <a:spcPts val="0"/>
                        </a:spcAft>
                        <a:buNone/>
                      </a:pPr>
                      <a:r>
                        <a:rPr lang="nl-NL" sz="1400" b="1">
                          <a:solidFill>
                            <a:schemeClr val="bg1"/>
                          </a:solidFill>
                          <a:effectLst/>
                          <a:latin typeface="Silka" panose="00000500000000000000" pitchFamily="50" charset="0"/>
                        </a:rPr>
                        <a:t>Subdoel</a:t>
                      </a:r>
                      <a:endParaRPr lang="nl-NL" sz="1400" b="1">
                        <a:solidFill>
                          <a:schemeClr val="bg1"/>
                        </a:solidFill>
                        <a:latin typeface="Silka" panose="00000500000000000000" pitchFamily="50" charset="0"/>
                      </a:endParaRPr>
                    </a:p>
                  </a:txBody>
                  <a:tcPr marL="45720" marR="45720">
                    <a:solidFill>
                      <a:srgbClr val="0A565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a:solidFill>
                            <a:schemeClr val="bg1"/>
                          </a:solidFill>
                          <a:latin typeface="Silka" panose="00000500000000000000" pitchFamily="50" charset="0"/>
                        </a:rPr>
                        <a:t>Middel/maatregel</a:t>
                      </a:r>
                    </a:p>
                  </a:txBody>
                  <a:tcPr marL="45720" marR="45720">
                    <a:solidFill>
                      <a:srgbClr val="0A565E"/>
                    </a:solidFill>
                  </a:tcPr>
                </a:tc>
                <a:tc>
                  <a:txBody>
                    <a:bodyPr/>
                    <a:lstStyle/>
                    <a:p>
                      <a:pPr marL="0" marR="0" lvl="0">
                        <a:spcBef>
                          <a:spcPts val="0"/>
                        </a:spcBef>
                        <a:spcAft>
                          <a:spcPts val="0"/>
                        </a:spcAft>
                        <a:buNone/>
                      </a:pPr>
                      <a:r>
                        <a:rPr lang="en-GB" sz="1400" b="1">
                          <a:solidFill>
                            <a:schemeClr val="bg1"/>
                          </a:solidFill>
                          <a:latin typeface="Silka" panose="00000500000000000000" pitchFamily="50" charset="0"/>
                        </a:rPr>
                        <a:t>Indicator</a:t>
                      </a:r>
                      <a:endParaRPr lang="nl-NL" sz="1400" b="1">
                        <a:solidFill>
                          <a:schemeClr val="bg1"/>
                        </a:solidFill>
                        <a:latin typeface="Silka" panose="00000500000000000000" pitchFamily="50" charset="0"/>
                      </a:endParaRPr>
                    </a:p>
                  </a:txBody>
                  <a:tcPr marL="45720" marR="45720">
                    <a:solidFill>
                      <a:srgbClr val="0A565E"/>
                    </a:solidFill>
                  </a:tcPr>
                </a:tc>
                <a:extLst>
                  <a:ext uri="{0D108BD9-81ED-4DB2-BD59-A6C34878D82A}">
                    <a16:rowId xmlns:a16="http://schemas.microsoft.com/office/drawing/2014/main" val="31145718"/>
                  </a:ext>
                </a:extLst>
              </a:tr>
              <a:tr h="418412">
                <a:tc rowSpan="3">
                  <a:txBody>
                    <a:bodyPr/>
                    <a:lstStyle/>
                    <a:p>
                      <a:pPr marL="0" marR="0" fontAlgn="t">
                        <a:spcBef>
                          <a:spcPts val="0"/>
                        </a:spcBef>
                        <a:spcAft>
                          <a:spcPts val="0"/>
                        </a:spcAft>
                      </a:pPr>
                      <a:r>
                        <a:rPr lang="nl-NL" sz="1400" b="1">
                          <a:solidFill>
                            <a:schemeClr val="bg1"/>
                          </a:solidFill>
                          <a:effectLst/>
                          <a:latin typeface="Silka" panose="00000500000000000000" pitchFamily="50" charset="0"/>
                        </a:rPr>
                        <a:t>Handelen bij extremen</a:t>
                      </a:r>
                    </a:p>
                    <a:p>
                      <a:pPr marL="0" marR="0" fontAlgn="t">
                        <a:spcBef>
                          <a:spcPts val="0"/>
                        </a:spcBef>
                        <a:spcAft>
                          <a:spcPts val="0"/>
                        </a:spcAft>
                      </a:pPr>
                      <a:endParaRPr lang="nl-NL" sz="1400" b="1">
                        <a:solidFill>
                          <a:schemeClr val="bg1"/>
                        </a:solidFill>
                        <a:effectLst/>
                        <a:latin typeface="Silka" panose="00000500000000000000" pitchFamily="50" charset="0"/>
                      </a:endParaRPr>
                    </a:p>
                  </a:txBody>
                  <a:tcPr marL="45720" marR="45720" vert="vert270">
                    <a:solidFill>
                      <a:srgbClr val="F5A623"/>
                    </a:solidFill>
                  </a:tcPr>
                </a:tc>
                <a:tc>
                  <a:txBody>
                    <a:bodyPr/>
                    <a:lstStyle/>
                    <a:p>
                      <a:pPr marL="0" marR="0" fontAlgn="t">
                        <a:spcBef>
                          <a:spcPts val="0"/>
                        </a:spcBef>
                        <a:spcAft>
                          <a:spcPts val="0"/>
                        </a:spcAft>
                      </a:pPr>
                      <a:r>
                        <a:rPr lang="nl-NL" sz="1000">
                          <a:solidFill>
                            <a:schemeClr val="bg1"/>
                          </a:solidFill>
                          <a:effectLst/>
                          <a:latin typeface="Silka" panose="00000500000000000000" pitchFamily="50" charset="0"/>
                        </a:rPr>
                        <a:t>Bewoners zijn zich bewust van de risico’s en weten wat ze moeten doen tijdens extreme hitte</a:t>
                      </a:r>
                    </a:p>
                  </a:txBody>
                  <a:tcPr marL="50800" marR="50800" marT="50800" marB="50800">
                    <a:solidFill>
                      <a:srgbClr val="F5A623"/>
                    </a:solidFill>
                  </a:tcPr>
                </a:tc>
                <a:tc>
                  <a:txBody>
                    <a:bodyPr/>
                    <a:lstStyle/>
                    <a:p>
                      <a:pPr marL="0" marR="0" fontAlgn="t">
                        <a:spcBef>
                          <a:spcPts val="0"/>
                        </a:spcBef>
                        <a:spcAft>
                          <a:spcPts val="0"/>
                        </a:spcAft>
                      </a:pPr>
                      <a:r>
                        <a:rPr lang="en-GB" sz="1000" err="1">
                          <a:solidFill>
                            <a:schemeClr val="bg1"/>
                          </a:solidFill>
                          <a:effectLst/>
                          <a:latin typeface="Silka" panose="00000500000000000000" pitchFamily="50" charset="0"/>
                        </a:rPr>
                        <a:t>Gemeente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heeft</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een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hitteplan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communicatiestrategie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richting</a:t>
                      </a:r>
                      <a:r>
                        <a:rPr lang="en-GB" sz="1000">
                          <a:solidFill>
                            <a:schemeClr val="bg1"/>
                          </a:solidFill>
                          <a:effectLst/>
                          <a:latin typeface="Silka" panose="00000500000000000000" pitchFamily="50" charset="0"/>
                        </a:rPr>
                        <a:t> burgers</a:t>
                      </a:r>
                      <a:endParaRPr lang="nl-NL" sz="1000">
                        <a:solidFill>
                          <a:schemeClr val="bg1"/>
                        </a:solidFill>
                        <a:effectLst/>
                        <a:latin typeface="Silka" panose="00000500000000000000" pitchFamily="50" charset="0"/>
                      </a:endParaRPr>
                    </a:p>
                  </a:txBody>
                  <a:tcPr marL="50800" marR="50800" marT="50800" marB="50800">
                    <a:solidFill>
                      <a:srgbClr val="F5A623"/>
                    </a:solidFill>
                  </a:tcPr>
                </a:tc>
                <a:tc>
                  <a:txBody>
                    <a:bodyPr/>
                    <a:lstStyle/>
                    <a:p>
                      <a:pPr marL="0" marR="0" fontAlgn="t">
                        <a:spcBef>
                          <a:spcPts val="0"/>
                        </a:spcBef>
                        <a:spcAft>
                          <a:spcPts val="0"/>
                        </a:spcAft>
                      </a:pPr>
                      <a:r>
                        <a:rPr lang="en-GB" sz="1000">
                          <a:solidFill>
                            <a:schemeClr val="bg1"/>
                          </a:solidFill>
                          <a:effectLst/>
                          <a:latin typeface="Silka" panose="00000500000000000000" pitchFamily="50" charset="0"/>
                        </a:rPr>
                        <a:t>x % van de </a:t>
                      </a:r>
                      <a:r>
                        <a:rPr lang="en-GB" sz="1000" err="1">
                          <a:solidFill>
                            <a:schemeClr val="bg1"/>
                          </a:solidFill>
                          <a:effectLst/>
                          <a:latin typeface="Silka" panose="00000500000000000000" pitchFamily="50" charset="0"/>
                        </a:rPr>
                        <a:t>inwoners</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bereikt</a:t>
                      </a:r>
                      <a:endParaRPr lang="nl-NL" sz="1000">
                        <a:solidFill>
                          <a:schemeClr val="bg1"/>
                        </a:solidFill>
                        <a:effectLst/>
                        <a:latin typeface="Silka" panose="00000500000000000000" pitchFamily="50" charset="0"/>
                      </a:endParaRPr>
                    </a:p>
                  </a:txBody>
                  <a:tcPr marL="45720" marR="45720">
                    <a:solidFill>
                      <a:srgbClr val="F5A623"/>
                    </a:solidFill>
                  </a:tcPr>
                </a:tc>
                <a:extLst>
                  <a:ext uri="{0D108BD9-81ED-4DB2-BD59-A6C34878D82A}">
                    <a16:rowId xmlns:a16="http://schemas.microsoft.com/office/drawing/2014/main" val="2742005098"/>
                  </a:ext>
                </a:extLst>
              </a:tr>
              <a:tr h="628578">
                <a:tc vMerge="1">
                  <a:txBody>
                    <a:bodyPr/>
                    <a:lstStyle/>
                    <a:p>
                      <a:pPr marL="0" marR="0" fontAlgn="t">
                        <a:spcBef>
                          <a:spcPts val="0"/>
                        </a:spcBef>
                        <a:spcAft>
                          <a:spcPts val="0"/>
                        </a:spcAft>
                      </a:pPr>
                      <a:endParaRPr lang="nl-NL" sz="1000">
                        <a:solidFill>
                          <a:schemeClr val="bg1"/>
                        </a:solidFill>
                        <a:effectLst/>
                        <a:latin typeface="Calibri"/>
                      </a:endParaRPr>
                    </a:p>
                  </a:txBody>
                  <a:tcPr marL="45720" marR="45720">
                    <a:solidFill>
                      <a:schemeClr val="accent5"/>
                    </a:solidFill>
                  </a:tcPr>
                </a:tc>
                <a:tc>
                  <a:txBody>
                    <a:bodyPr/>
                    <a:lstStyle/>
                    <a:p>
                      <a:pPr marL="0" marR="0" fontAlgn="t">
                        <a:spcBef>
                          <a:spcPts val="0"/>
                        </a:spcBef>
                        <a:spcAft>
                          <a:spcPts val="0"/>
                        </a:spcAft>
                      </a:pPr>
                      <a:r>
                        <a:rPr lang="nl-NL" sz="1000">
                          <a:solidFill>
                            <a:schemeClr val="bg1"/>
                          </a:solidFill>
                          <a:effectLst/>
                          <a:latin typeface="Silka" panose="00000500000000000000" pitchFamily="50" charset="0"/>
                        </a:rPr>
                        <a:t>Er is voldoende capaciteit in koelcentra om kwetsbaren op te vangen</a:t>
                      </a:r>
                    </a:p>
                  </a:txBody>
                  <a:tcPr marL="50800" marR="50800" marT="50800" marB="50800">
                    <a:solidFill>
                      <a:srgbClr val="F5A623"/>
                    </a:solidFill>
                  </a:tcPr>
                </a:tc>
                <a:tc>
                  <a:txBody>
                    <a:bodyPr/>
                    <a:lstStyle/>
                    <a:p>
                      <a:pPr marL="0" marR="0" fontAlgn="t">
                        <a:spcBef>
                          <a:spcPts val="0"/>
                        </a:spcBef>
                        <a:spcAft>
                          <a:spcPts val="0"/>
                        </a:spcAft>
                      </a:pPr>
                      <a:r>
                        <a:rPr lang="nl-NL" sz="1000">
                          <a:solidFill>
                            <a:schemeClr val="bg1"/>
                          </a:solidFill>
                          <a:effectLst/>
                          <a:latin typeface="Silka" panose="00000500000000000000" pitchFamily="50" charset="0"/>
                        </a:rPr>
                        <a:t>Gemeente beschikt over voldoende gekoelde openbare gebouwen (bibliotheken, winkelcentra, overheidsgebouwen, etc.) aangepast voor de opvang van kwetsbare bewoners</a:t>
                      </a:r>
                    </a:p>
                  </a:txBody>
                  <a:tcPr marL="50800" marR="50800" marT="50800" marB="50800">
                    <a:solidFill>
                      <a:srgbClr val="F5A623"/>
                    </a:solidFill>
                  </a:tcPr>
                </a:tc>
                <a:tc>
                  <a:txBody>
                    <a:bodyPr/>
                    <a:lstStyle/>
                    <a:p>
                      <a:pPr marL="0" marR="0" fontAlgn="t">
                        <a:spcBef>
                          <a:spcPts val="0"/>
                        </a:spcBef>
                        <a:spcAft>
                          <a:spcPts val="0"/>
                        </a:spcAft>
                      </a:pPr>
                      <a:r>
                        <a:rPr lang="en-GB" sz="1000">
                          <a:solidFill>
                            <a:schemeClr val="bg1"/>
                          </a:solidFill>
                          <a:effectLst/>
                          <a:latin typeface="Silka" panose="00000500000000000000" pitchFamily="50" charset="0"/>
                        </a:rPr>
                        <a:t>x </a:t>
                      </a:r>
                      <a:r>
                        <a:rPr lang="en-GB" sz="1000" err="1">
                          <a:solidFill>
                            <a:schemeClr val="bg1"/>
                          </a:solidFill>
                          <a:effectLst/>
                          <a:latin typeface="Silka" panose="00000500000000000000" pitchFamily="50" charset="0"/>
                        </a:rPr>
                        <a:t>aantal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koelcentra</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ingericht</a:t>
                      </a:r>
                      <a:r>
                        <a:rPr lang="en-GB" sz="1000">
                          <a:solidFill>
                            <a:schemeClr val="bg1"/>
                          </a:solidFill>
                          <a:effectLst/>
                          <a:latin typeface="Silka" panose="00000500000000000000" pitchFamily="50" charset="0"/>
                        </a:rPr>
                        <a:t>/</a:t>
                      </a:r>
                      <a:r>
                        <a:rPr lang="en-GB" sz="1000" err="1">
                          <a:solidFill>
                            <a:schemeClr val="bg1"/>
                          </a:solidFill>
                          <a:effectLst/>
                          <a:latin typeface="Silka" panose="00000500000000000000" pitchFamily="50" charset="0"/>
                        </a:rPr>
                        <a:t>gereed</a:t>
                      </a:r>
                      <a:endParaRPr lang="nl-NL" sz="1000">
                        <a:solidFill>
                          <a:schemeClr val="bg1"/>
                        </a:solidFill>
                        <a:effectLst/>
                        <a:latin typeface="Silka" panose="00000500000000000000" pitchFamily="50" charset="0"/>
                      </a:endParaRPr>
                    </a:p>
                  </a:txBody>
                  <a:tcPr marL="45720" marR="45720">
                    <a:solidFill>
                      <a:srgbClr val="F5A623"/>
                    </a:solidFill>
                  </a:tcPr>
                </a:tc>
                <a:extLst>
                  <a:ext uri="{0D108BD9-81ED-4DB2-BD59-A6C34878D82A}">
                    <a16:rowId xmlns:a16="http://schemas.microsoft.com/office/drawing/2014/main" val="2177632493"/>
                  </a:ext>
                </a:extLst>
              </a:tr>
              <a:tr h="418412">
                <a:tc vMerge="1">
                  <a:txBody>
                    <a:bodyPr/>
                    <a:lstStyle/>
                    <a:p>
                      <a:pPr marL="0" marR="0" fontAlgn="t">
                        <a:spcBef>
                          <a:spcPts val="0"/>
                        </a:spcBef>
                        <a:spcAft>
                          <a:spcPts val="0"/>
                        </a:spcAft>
                      </a:pPr>
                      <a:endParaRPr lang="nl-NL" sz="1000">
                        <a:solidFill>
                          <a:schemeClr val="bg1"/>
                        </a:solidFill>
                        <a:effectLst/>
                        <a:latin typeface="Calibri"/>
                      </a:endParaRPr>
                    </a:p>
                  </a:txBody>
                  <a:tcPr marL="45720" marR="45720">
                    <a:solidFill>
                      <a:srgbClr val="F5A62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Bedrijven/instellingen/organisaties zijn zich bewust van de risico’s en weten wat ze moeten doen tijdens extreme hitte</a:t>
                      </a:r>
                    </a:p>
                  </a:txBody>
                  <a:tcPr marL="50800" marR="50800" marT="50800" marB="50800">
                    <a:solidFill>
                      <a:srgbClr val="F5A62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Gemeente stimuleert hitteprotocollen</a:t>
                      </a:r>
                    </a:p>
                  </a:txBody>
                  <a:tcPr marL="50800" marR="50800" marT="50800" marB="50800">
                    <a:solidFill>
                      <a:srgbClr val="F5A623"/>
                    </a:solidFill>
                  </a:tcPr>
                </a:tc>
                <a:tc>
                  <a:txBody>
                    <a:bodyPr/>
                    <a:lstStyle/>
                    <a:p>
                      <a:pPr marL="0" marR="0" fontAlgn="t">
                        <a:spcBef>
                          <a:spcPts val="0"/>
                        </a:spcBef>
                        <a:spcAft>
                          <a:spcPts val="0"/>
                        </a:spcAft>
                      </a:pPr>
                      <a:r>
                        <a:rPr lang="en-GB" sz="1000" err="1">
                          <a:solidFill>
                            <a:schemeClr val="bg1"/>
                          </a:solidFill>
                          <a:effectLst/>
                          <a:latin typeface="Silka" panose="00000500000000000000" pitchFamily="50" charset="0"/>
                        </a:rPr>
                        <a:t>Hitteprotocol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gereed</a:t>
                      </a:r>
                      <a:endParaRPr lang="nl-NL" sz="1000">
                        <a:solidFill>
                          <a:schemeClr val="bg1"/>
                        </a:solidFill>
                        <a:effectLst/>
                        <a:latin typeface="Silka" panose="00000500000000000000" pitchFamily="50" charset="0"/>
                      </a:endParaRPr>
                    </a:p>
                  </a:txBody>
                  <a:tcPr marL="45720" marR="45720">
                    <a:solidFill>
                      <a:srgbClr val="F5A623"/>
                    </a:solidFill>
                  </a:tcPr>
                </a:tc>
                <a:extLst>
                  <a:ext uri="{0D108BD9-81ED-4DB2-BD59-A6C34878D82A}">
                    <a16:rowId xmlns:a16="http://schemas.microsoft.com/office/drawing/2014/main" val="582872653"/>
                  </a:ext>
                </a:extLst>
              </a:tr>
              <a:tr h="499297">
                <a:tc rowSpan="4">
                  <a:txBody>
                    <a:bodyPr/>
                    <a:lstStyle/>
                    <a:p>
                      <a:pPr marL="0" marR="0" lvl="0" indent="0" algn="l">
                        <a:lnSpc>
                          <a:spcPct val="100000"/>
                        </a:lnSpc>
                        <a:spcBef>
                          <a:spcPts val="0"/>
                        </a:spcBef>
                        <a:spcAft>
                          <a:spcPts val="0"/>
                        </a:spcAft>
                        <a:buNone/>
                      </a:pPr>
                      <a:r>
                        <a:rPr lang="nl-NL" sz="1400" b="1" i="0" u="none" strike="noStrike" noProof="0">
                          <a:solidFill>
                            <a:schemeClr val="bg1"/>
                          </a:solidFill>
                          <a:effectLst/>
                          <a:latin typeface="Silka" panose="00000500000000000000" pitchFamily="50" charset="0"/>
                        </a:rPr>
                        <a:t>Technische maatregelen treffen </a:t>
                      </a:r>
                      <a:endParaRPr lang="nl-NL" sz="1400" b="1" i="0" u="none" strike="noStrike" noProof="0">
                        <a:solidFill>
                          <a:srgbClr val="FFFFFF"/>
                        </a:solidFill>
                        <a:effectLst/>
                        <a:latin typeface="Silka" panose="00000500000000000000" pitchFamily="50" charset="0"/>
                      </a:endParaRPr>
                    </a:p>
                    <a:p>
                      <a:pPr marL="0" marR="0" lvl="0">
                        <a:spcBef>
                          <a:spcPts val="0"/>
                        </a:spcBef>
                        <a:spcAft>
                          <a:spcPts val="0"/>
                        </a:spcAft>
                        <a:buNone/>
                      </a:pPr>
                      <a:endParaRPr lang="nl-NL" sz="1400" b="1">
                        <a:solidFill>
                          <a:schemeClr val="bg1"/>
                        </a:solidFill>
                        <a:effectLst/>
                        <a:latin typeface="Silka" panose="00000500000000000000" pitchFamily="50" charset="0"/>
                      </a:endParaRPr>
                    </a:p>
                  </a:txBody>
                  <a:tcPr marL="45720" marR="45720" vert="vert270">
                    <a:solidFill>
                      <a:srgbClr val="F0CA2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Vitale en kwetsbare functies bestand tegen hitte</a:t>
                      </a:r>
                    </a:p>
                  </a:txBody>
                  <a:tcPr marL="50800" marR="50800" marT="50800" marB="50800">
                    <a:solidFill>
                      <a:srgbClr val="F0CA2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err="1">
                          <a:solidFill>
                            <a:schemeClr val="bg1"/>
                          </a:solidFill>
                          <a:effectLst/>
                          <a:latin typeface="Silka" panose="00000500000000000000" pitchFamily="50" charset="0"/>
                        </a:rPr>
                        <a:t>Protocollen</a:t>
                      </a:r>
                      <a:r>
                        <a:rPr lang="en-GB" sz="1000">
                          <a:solidFill>
                            <a:schemeClr val="bg1"/>
                          </a:solidFill>
                          <a:effectLst/>
                          <a:latin typeface="Silka" panose="00000500000000000000" pitchFamily="50" charset="0"/>
                        </a:rPr>
                        <a:t> om </a:t>
                      </a:r>
                      <a:r>
                        <a:rPr lang="en-GB" sz="1000" err="1">
                          <a:solidFill>
                            <a:schemeClr val="bg1"/>
                          </a:solidFill>
                          <a:effectLst/>
                          <a:latin typeface="Silka" panose="00000500000000000000" pitchFamily="50" charset="0"/>
                        </a:rPr>
                        <a:t>bruggen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nat</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te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houden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energie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infrastructuur</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te</a:t>
                      </a:r>
                      <a:r>
                        <a:rPr lang="en-GB" sz="1000">
                          <a:solidFill>
                            <a:schemeClr val="bg1"/>
                          </a:solidFill>
                          <a:effectLst/>
                          <a:latin typeface="Silka" panose="00000500000000000000" pitchFamily="50" charset="0"/>
                        </a:rPr>
                        <a:t> laten </a:t>
                      </a:r>
                      <a:r>
                        <a:rPr lang="en-GB" sz="1000" err="1">
                          <a:solidFill>
                            <a:schemeClr val="bg1"/>
                          </a:solidFill>
                          <a:effectLst/>
                          <a:latin typeface="Silka" panose="00000500000000000000" pitchFamily="50" charset="0"/>
                        </a:rPr>
                        <a:t>functioneren</a:t>
                      </a:r>
                      <a:endParaRPr lang="nl-NL" sz="1000">
                        <a:solidFill>
                          <a:schemeClr val="bg1"/>
                        </a:solidFill>
                        <a:effectLst/>
                        <a:latin typeface="Silka" panose="00000500000000000000" pitchFamily="50" charset="0"/>
                      </a:endParaRPr>
                    </a:p>
                  </a:txBody>
                  <a:tcPr marL="50800" marR="50800" marT="50800" marB="50800">
                    <a:solidFill>
                      <a:srgbClr val="F0CA2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a:solidFill>
                            <a:schemeClr val="bg1"/>
                          </a:solidFill>
                          <a:effectLst/>
                          <a:latin typeface="Silka" panose="00000500000000000000" pitchFamily="50" charset="0"/>
                        </a:rPr>
                        <a:t>x % van alle </a:t>
                      </a:r>
                      <a:r>
                        <a:rPr lang="en-GB" sz="1000" err="1">
                          <a:solidFill>
                            <a:schemeClr val="bg1"/>
                          </a:solidFill>
                          <a:effectLst/>
                          <a:latin typeface="Silka" panose="00000500000000000000" pitchFamily="50" charset="0"/>
                        </a:rPr>
                        <a:t>vitale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kwetsbare</a:t>
                      </a:r>
                      <a:r>
                        <a:rPr lang="en-GB" sz="1000">
                          <a:solidFill>
                            <a:schemeClr val="bg1"/>
                          </a:solidFill>
                          <a:effectLst/>
                          <a:latin typeface="Silka" panose="00000500000000000000" pitchFamily="50" charset="0"/>
                        </a:rPr>
                        <a:t> assets </a:t>
                      </a:r>
                      <a:r>
                        <a:rPr lang="en-GB" sz="1000" err="1">
                          <a:solidFill>
                            <a:schemeClr val="bg1"/>
                          </a:solidFill>
                          <a:effectLst/>
                          <a:latin typeface="Silka" panose="00000500000000000000" pitchFamily="50" charset="0"/>
                        </a:rPr>
                        <a:t>zijn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beschermd</a:t>
                      </a:r>
                      <a:endParaRPr lang="nl-NL" sz="1000">
                        <a:solidFill>
                          <a:schemeClr val="bg1"/>
                        </a:solidFill>
                        <a:effectLst/>
                        <a:latin typeface="Silka" panose="00000500000000000000" pitchFamily="50" charset="0"/>
                      </a:endParaRPr>
                    </a:p>
                  </a:txBody>
                  <a:tcPr marL="45720" marR="45720">
                    <a:solidFill>
                      <a:srgbClr val="F0CA23"/>
                    </a:solidFill>
                  </a:tcPr>
                </a:tc>
                <a:extLst>
                  <a:ext uri="{0D108BD9-81ED-4DB2-BD59-A6C34878D82A}">
                    <a16:rowId xmlns:a16="http://schemas.microsoft.com/office/drawing/2014/main" val="2737353379"/>
                  </a:ext>
                </a:extLst>
              </a:tr>
              <a:tr h="889128">
                <a:tc vMerge="1">
                  <a:txBody>
                    <a:bodyPr/>
                    <a:lstStyle/>
                    <a:p>
                      <a:pPr marL="0" lvl="0">
                        <a:spcBef>
                          <a:spcPts val="0"/>
                        </a:spcBef>
                        <a:spcAft>
                          <a:spcPts val="0"/>
                        </a:spcAft>
                        <a:buNone/>
                      </a:pPr>
                      <a:endParaRPr lang="nl-NL" sz="1000">
                        <a:solidFill>
                          <a:schemeClr val="bg1"/>
                        </a:solidFill>
                        <a:effectLst/>
                        <a:latin typeface="Calibri"/>
                      </a:endParaRPr>
                    </a:p>
                  </a:txBody>
                  <a:tcPr marL="45720" marR="45720">
                    <a:solidFill>
                      <a:srgbClr val="F0CA23"/>
                    </a:solidFill>
                  </a:tcPr>
                </a:tc>
                <a:tc>
                  <a:txBody>
                    <a:bodyPr/>
                    <a:lstStyle/>
                    <a:p>
                      <a:pPr marL="0" marR="0" lvl="0" indent="0" algn="l" rtl="0" eaLnBrk="1" fontAlgn="t" latinLnBrk="0" hangingPunct="1">
                        <a:lnSpc>
                          <a:spcPct val="100000"/>
                        </a:lnSpc>
                        <a:spcBef>
                          <a:spcPts val="0"/>
                        </a:spcBef>
                        <a:spcAft>
                          <a:spcPts val="0"/>
                        </a:spcAft>
                        <a:buClrTx/>
                        <a:buSzTx/>
                        <a:buFontTx/>
                        <a:buNone/>
                      </a:pPr>
                      <a:r>
                        <a:rPr lang="nl-NL" sz="1000">
                          <a:solidFill>
                            <a:schemeClr val="bg1"/>
                          </a:solidFill>
                          <a:effectLst/>
                          <a:latin typeface="Silka" panose="00000500000000000000" pitchFamily="50" charset="0"/>
                          <a:sym typeface="Wingdings" panose="05000000000000000000" pitchFamily="2" charset="2"/>
                        </a:rPr>
                        <a:t>Stimuleren dat woningen koel zijn ingericht</a:t>
                      </a:r>
                      <a:r>
                        <a:rPr lang="nl-NL" sz="1000">
                          <a:solidFill>
                            <a:schemeClr val="bg1"/>
                          </a:solidFill>
                          <a:effectLst/>
                          <a:latin typeface="Silka" panose="00000500000000000000" pitchFamily="50" charset="0"/>
                        </a:rPr>
                        <a:t>  </a:t>
                      </a:r>
                      <a:endParaRPr lang="nl-NL" sz="1000">
                        <a:solidFill>
                          <a:schemeClr val="bg1"/>
                        </a:solidFill>
                        <a:effectLst/>
                        <a:latin typeface="Silka" panose="00000500000000000000" pitchFamily="50" charset="0"/>
                        <a:sym typeface="Wingdings" panose="05000000000000000000" pitchFamily="2" charset="2"/>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sym typeface="Wingdings" panose="05000000000000000000" pitchFamily="2" charset="2"/>
                        </a:rPr>
                        <a:t>(NB: handelingsperspectief gemeente is hier beperkt, je kunt wel stimuleren, in gesprek gaan </a:t>
                      </a:r>
                      <a:r>
                        <a:rPr lang="nl-NL" sz="1000" err="1">
                          <a:solidFill>
                            <a:schemeClr val="bg1"/>
                          </a:solidFill>
                          <a:effectLst/>
                          <a:latin typeface="Silka" panose="00000500000000000000" pitchFamily="50" charset="0"/>
                          <a:sym typeface="Wingdings" panose="05000000000000000000" pitchFamily="2" charset="2"/>
                        </a:rPr>
                        <a:t>etc</a:t>
                      </a:r>
                      <a:r>
                        <a:rPr lang="nl-NL" sz="1000">
                          <a:solidFill>
                            <a:schemeClr val="bg1"/>
                          </a:solidFill>
                          <a:effectLst/>
                          <a:latin typeface="Silka" panose="00000500000000000000" pitchFamily="50" charset="0"/>
                          <a:sym typeface="Wingdings" panose="05000000000000000000" pitchFamily="2" charset="2"/>
                        </a:rPr>
                        <a:t>)</a:t>
                      </a:r>
                      <a:endParaRPr lang="nl-NL" sz="1000">
                        <a:solidFill>
                          <a:schemeClr val="bg1"/>
                        </a:solidFill>
                        <a:effectLst/>
                        <a:latin typeface="Silka" panose="00000500000000000000" pitchFamily="50" charset="0"/>
                      </a:endParaRPr>
                    </a:p>
                  </a:txBody>
                  <a:tcPr marL="50800" marR="50800" marT="50800" marB="50800">
                    <a:solidFill>
                      <a:srgbClr val="F0CA23"/>
                    </a:solidFill>
                  </a:tcPr>
                </a:tc>
                <a:tc>
                  <a:txBody>
                    <a:bodyPr/>
                    <a:lstStyle/>
                    <a:p>
                      <a:pPr marL="0" marR="0" fontAlgn="t">
                        <a:spcBef>
                          <a:spcPts val="0"/>
                        </a:spcBef>
                        <a:spcAft>
                          <a:spcPts val="0"/>
                        </a:spcAft>
                      </a:pPr>
                      <a:r>
                        <a:rPr lang="en-GB" sz="1000" err="1">
                          <a:solidFill>
                            <a:schemeClr val="bg1"/>
                          </a:solidFill>
                          <a:effectLst/>
                          <a:latin typeface="Silka" panose="00000500000000000000" pitchFamily="50" charset="0"/>
                        </a:rPr>
                        <a:t>Bij</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nieuwbouw</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wordt</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altijd</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gebouwd</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volgens</a:t>
                      </a:r>
                      <a:r>
                        <a:rPr lang="en-GB" sz="1000">
                          <a:solidFill>
                            <a:schemeClr val="bg1"/>
                          </a:solidFill>
                          <a:effectLst/>
                          <a:latin typeface="Silka" panose="00000500000000000000" pitchFamily="50" charset="0"/>
                        </a:rPr>
                        <a:t> de </a:t>
                      </a:r>
                      <a:r>
                        <a:rPr lang="en-GB" sz="1000" err="1">
                          <a:solidFill>
                            <a:schemeClr val="bg1"/>
                          </a:solidFill>
                          <a:effectLst/>
                          <a:latin typeface="Silka" panose="00000500000000000000" pitchFamily="50" charset="0"/>
                        </a:rPr>
                        <a:t>TOjuli</a:t>
                      </a:r>
                      <a:r>
                        <a:rPr lang="en-GB" sz="1000">
                          <a:solidFill>
                            <a:schemeClr val="bg1"/>
                          </a:solidFill>
                          <a:effectLst/>
                          <a:latin typeface="Silka" panose="00000500000000000000" pitchFamily="50" charset="0"/>
                        </a:rPr>
                        <a:t> norm. </a:t>
                      </a:r>
                    </a:p>
                    <a:p>
                      <a:pPr marL="0" marR="0" lvl="0">
                        <a:spcBef>
                          <a:spcPts val="0"/>
                        </a:spcBef>
                        <a:spcAft>
                          <a:spcPts val="0"/>
                        </a:spcAft>
                        <a:buNone/>
                      </a:pPr>
                      <a:r>
                        <a:rPr lang="en-GB" sz="1000" err="1">
                          <a:solidFill>
                            <a:schemeClr val="bg1"/>
                          </a:solidFill>
                          <a:effectLst/>
                          <a:latin typeface="Silka" panose="00000500000000000000" pitchFamily="50" charset="0"/>
                        </a:rPr>
                        <a:t>Bv</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subsidie</a:t>
                      </a:r>
                      <a:r>
                        <a:rPr lang="en-GB" sz="1000">
                          <a:solidFill>
                            <a:schemeClr val="bg1"/>
                          </a:solidFill>
                          <a:effectLst/>
                          <a:latin typeface="Silka" panose="00000500000000000000" pitchFamily="50" charset="0"/>
                        </a:rPr>
                        <a:t> op </a:t>
                      </a:r>
                      <a:r>
                        <a:rPr lang="en-GB" sz="1000" err="1">
                          <a:solidFill>
                            <a:schemeClr val="bg1"/>
                          </a:solidFill>
                          <a:effectLst/>
                          <a:latin typeface="Silka" panose="00000500000000000000" pitchFamily="50" charset="0"/>
                        </a:rPr>
                        <a:t>zonwering</a:t>
                      </a:r>
                      <a:r>
                        <a:rPr lang="en-GB" sz="1000">
                          <a:solidFill>
                            <a:schemeClr val="bg1"/>
                          </a:solidFill>
                          <a:effectLst/>
                          <a:latin typeface="Silka" panose="00000500000000000000" pitchFamily="50" charset="0"/>
                        </a:rPr>
                        <a:t> / </a:t>
                      </a:r>
                      <a:r>
                        <a:rPr lang="en-GB" sz="1000" err="1">
                          <a:solidFill>
                            <a:schemeClr val="bg1"/>
                          </a:solidFill>
                          <a:effectLst/>
                          <a:latin typeface="Silka" panose="00000500000000000000" pitchFamily="50" charset="0"/>
                        </a:rPr>
                        <a:t>groene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daken</a:t>
                      </a:r>
                      <a:endParaRPr lang="en-GB" sz="1000">
                        <a:solidFill>
                          <a:schemeClr val="bg1"/>
                        </a:solidFill>
                        <a:effectLst/>
                        <a:latin typeface="Silka" panose="00000500000000000000" pitchFamily="50" charset="0"/>
                      </a:endParaRPr>
                    </a:p>
                    <a:p>
                      <a:pPr marL="0" marR="0" fontAlgn="t">
                        <a:spcBef>
                          <a:spcPts val="0"/>
                        </a:spcBef>
                        <a:spcAft>
                          <a:spcPts val="0"/>
                        </a:spcAft>
                      </a:pPr>
                      <a:r>
                        <a:rPr lang="en-GB" sz="1000" err="1">
                          <a:solidFill>
                            <a:schemeClr val="bg1"/>
                          </a:solidFill>
                          <a:effectLst/>
                          <a:latin typeface="Silka" panose="00000500000000000000" pitchFamily="50" charset="0"/>
                        </a:rPr>
                        <a:t>Woningbouwverenigingen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verhuurders</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stimuleren</a:t>
                      </a:r>
                      <a:endParaRPr lang="en-GB" sz="1000">
                        <a:solidFill>
                          <a:schemeClr val="bg1"/>
                        </a:solidFill>
                        <a:effectLst/>
                        <a:latin typeface="Silka" panose="00000500000000000000" pitchFamily="50" charset="0"/>
                      </a:endParaRPr>
                    </a:p>
                    <a:p>
                      <a:pPr marL="0" marR="0" fontAlgn="t">
                        <a:spcBef>
                          <a:spcPts val="0"/>
                        </a:spcBef>
                        <a:spcAft>
                          <a:spcPts val="0"/>
                        </a:spcAft>
                      </a:pPr>
                      <a:r>
                        <a:rPr lang="nl-NL" sz="1000">
                          <a:solidFill>
                            <a:schemeClr val="bg1"/>
                          </a:solidFill>
                          <a:effectLst/>
                          <a:latin typeface="Silka" panose="00000500000000000000" pitchFamily="50" charset="0"/>
                        </a:rPr>
                        <a:t>Geen directe opwarming van verblijfsplekken in de private of openbare buitenruimte door gebouwen(installaties)</a:t>
                      </a:r>
                    </a:p>
                  </a:txBody>
                  <a:tcPr marL="50800" marR="50800" marT="50800" marB="50800">
                    <a:solidFill>
                      <a:srgbClr val="F0CA23"/>
                    </a:solidFill>
                  </a:tcPr>
                </a:tc>
                <a:tc>
                  <a:txBody>
                    <a:bodyPr/>
                    <a:lstStyle/>
                    <a:p>
                      <a:pPr marL="0" lvl="0" indent="0" algn="l">
                        <a:lnSpc>
                          <a:spcPct val="100000"/>
                        </a:lnSpc>
                        <a:spcBef>
                          <a:spcPts val="0"/>
                        </a:spcBef>
                        <a:spcAft>
                          <a:spcPts val="0"/>
                        </a:spcAft>
                        <a:buNone/>
                      </a:pPr>
                      <a:r>
                        <a:rPr lang="nl-NL" sz="1000">
                          <a:solidFill>
                            <a:schemeClr val="bg1"/>
                          </a:solidFill>
                          <a:effectLst/>
                          <a:latin typeface="Silka" panose="00000500000000000000" pitchFamily="50" charset="0"/>
                        </a:rPr>
                        <a:t>% van alle nieuwbouw gebouwd volgens de </a:t>
                      </a:r>
                      <a:r>
                        <a:rPr lang="nl-NL" sz="1000" err="1">
                          <a:solidFill>
                            <a:schemeClr val="bg1"/>
                          </a:solidFill>
                          <a:effectLst/>
                          <a:latin typeface="Silka" panose="00000500000000000000" pitchFamily="50" charset="0"/>
                        </a:rPr>
                        <a:t>TOjuli</a:t>
                      </a:r>
                      <a:r>
                        <a:rPr lang="nl-NL" sz="1000">
                          <a:solidFill>
                            <a:schemeClr val="bg1"/>
                          </a:solidFill>
                          <a:effectLst/>
                          <a:latin typeface="Silka" panose="00000500000000000000" pitchFamily="50" charset="0"/>
                        </a:rPr>
                        <a:t> norm</a:t>
                      </a:r>
                    </a:p>
                  </a:txBody>
                  <a:tcPr marL="45720" marR="45720">
                    <a:solidFill>
                      <a:srgbClr val="F0CA23"/>
                    </a:solidFill>
                  </a:tcPr>
                </a:tc>
                <a:extLst>
                  <a:ext uri="{0D108BD9-81ED-4DB2-BD59-A6C34878D82A}">
                    <a16:rowId xmlns:a16="http://schemas.microsoft.com/office/drawing/2014/main" val="772937268"/>
                  </a:ext>
                </a:extLst>
              </a:tr>
              <a:tr h="575317">
                <a:tc vMerge="1">
                  <a:txBody>
                    <a:bodyPr/>
                    <a:lstStyle/>
                    <a:p>
                      <a:pPr marL="0" lvl="0">
                        <a:spcBef>
                          <a:spcPts val="0"/>
                        </a:spcBef>
                        <a:spcAft>
                          <a:spcPts val="0"/>
                        </a:spcAft>
                        <a:buNone/>
                      </a:pPr>
                      <a:endParaRPr lang="nl-NL" sz="1000">
                        <a:solidFill>
                          <a:schemeClr val="bg1"/>
                        </a:solidFill>
                        <a:effectLst/>
                        <a:latin typeface="Calibri"/>
                      </a:endParaRPr>
                    </a:p>
                  </a:txBody>
                  <a:tcPr marL="45720" marR="45720">
                    <a:solidFill>
                      <a:srgbClr val="F0CA23"/>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Koele buiten- en binneninrichting voor instellingen (scholen, zorg, overheidsgebouwen), bedrijfsterreinen en werkplaatsen</a:t>
                      </a:r>
                    </a:p>
                  </a:txBody>
                  <a:tcPr marL="50800" marR="50800" marT="50800" marB="50800">
                    <a:solidFill>
                      <a:srgbClr val="F0CA23"/>
                    </a:solidFill>
                  </a:tcPr>
                </a:tc>
                <a:tc>
                  <a:txBody>
                    <a:bodyPr/>
                    <a:lstStyle/>
                    <a:p>
                      <a:pPr marL="0" marR="0" fontAlgn="t">
                        <a:spcBef>
                          <a:spcPts val="0"/>
                        </a:spcBef>
                        <a:spcAft>
                          <a:spcPts val="0"/>
                        </a:spcAft>
                      </a:pPr>
                      <a:r>
                        <a:rPr lang="en-GB" sz="1000" err="1">
                          <a:solidFill>
                            <a:schemeClr val="bg1"/>
                          </a:solidFill>
                          <a:effectLst/>
                          <a:latin typeface="Silka" panose="00000500000000000000" pitchFamily="50" charset="0"/>
                        </a:rPr>
                        <a:t>Vergroenen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schoolpleinen</a:t>
                      </a:r>
                      <a:endParaRPr lang="en-GB" sz="1000">
                        <a:solidFill>
                          <a:schemeClr val="bg1"/>
                        </a:solidFill>
                        <a:effectLst/>
                        <a:latin typeface="Silka" panose="00000500000000000000" pitchFamily="50" charset="0"/>
                      </a:endParaRPr>
                    </a:p>
                    <a:p>
                      <a:pPr marL="0" marR="0" fontAlgn="t">
                        <a:spcBef>
                          <a:spcPts val="0"/>
                        </a:spcBef>
                        <a:spcAft>
                          <a:spcPts val="0"/>
                        </a:spcAft>
                      </a:pPr>
                      <a:r>
                        <a:rPr lang="en-GB" sz="1000" err="1">
                          <a:solidFill>
                            <a:schemeClr val="bg1"/>
                          </a:solidFill>
                          <a:effectLst/>
                          <a:latin typeface="Silka" panose="00000500000000000000" pitchFamily="50" charset="0"/>
                        </a:rPr>
                        <a:t>Bedrijfsterreinen</a:t>
                      </a:r>
                      <a:r>
                        <a:rPr lang="en-GB" sz="1000">
                          <a:solidFill>
                            <a:schemeClr val="bg1"/>
                          </a:solidFill>
                          <a:effectLst/>
                          <a:latin typeface="Silka" panose="00000500000000000000" pitchFamily="50" charset="0"/>
                        </a:rPr>
                        <a:t> (x </a:t>
                      </a:r>
                      <a:r>
                        <a:rPr lang="en-GB" sz="1000" err="1">
                          <a:solidFill>
                            <a:schemeClr val="bg1"/>
                          </a:solidFill>
                          <a:effectLst/>
                          <a:latin typeface="Silka" panose="00000500000000000000" pitchFamily="50" charset="0"/>
                        </a:rPr>
                        <a:t>aantal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bedrijfsterrenen</a:t>
                      </a:r>
                      <a:r>
                        <a:rPr lang="en-GB" sz="1000">
                          <a:solidFill>
                            <a:schemeClr val="bg1"/>
                          </a:solidFill>
                          <a:effectLst/>
                          <a:latin typeface="Silka" panose="00000500000000000000" pitchFamily="50" charset="0"/>
                        </a:rPr>
                        <a:t>)</a:t>
                      </a:r>
                    </a:p>
                    <a:p>
                      <a:pPr marL="0" marR="0" lvl="0" indent="0" algn="l" rtl="0" eaLnBrk="1" fontAlgn="t" latinLnBrk="0" hangingPunct="1">
                        <a:lnSpc>
                          <a:spcPct val="100000"/>
                        </a:lnSpc>
                        <a:spcBef>
                          <a:spcPts val="0"/>
                        </a:spcBef>
                        <a:spcAft>
                          <a:spcPts val="0"/>
                        </a:spcAft>
                        <a:buClrTx/>
                        <a:buSzTx/>
                        <a:buFontTx/>
                        <a:buNone/>
                      </a:pPr>
                      <a:r>
                        <a:rPr lang="en-GB" sz="1000" err="1">
                          <a:solidFill>
                            <a:schemeClr val="bg1"/>
                          </a:solidFill>
                          <a:effectLst/>
                          <a:latin typeface="Silka" panose="00000500000000000000" pitchFamily="50" charset="0"/>
                        </a:rPr>
                        <a:t>Zorgcentra</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hittebestendig</a:t>
                      </a:r>
                      <a:r>
                        <a:rPr lang="en-GB" sz="1000">
                          <a:solidFill>
                            <a:schemeClr val="bg1"/>
                          </a:solidFill>
                          <a:effectLst/>
                          <a:latin typeface="Silka" panose="00000500000000000000" pitchFamily="50" charset="0"/>
                        </a:rPr>
                        <a:t> </a:t>
                      </a:r>
                    </a:p>
                  </a:txBody>
                  <a:tcPr marL="50800" marR="50800" marT="50800" marB="50800">
                    <a:solidFill>
                      <a:srgbClr val="F0CA23"/>
                    </a:solidFill>
                  </a:tcPr>
                </a:tc>
                <a:tc>
                  <a:txBody>
                    <a:bodyPr/>
                    <a:lstStyle/>
                    <a:p>
                      <a:pPr marL="0" lvl="0" indent="0" algn="l" defTabSz="914400">
                        <a:lnSpc>
                          <a:spcPct val="100000"/>
                        </a:lnSpc>
                        <a:spcBef>
                          <a:spcPts val="0"/>
                        </a:spcBef>
                        <a:spcAft>
                          <a:spcPts val="0"/>
                        </a:spcAft>
                        <a:buNone/>
                        <a:tabLst/>
                        <a:defRPr/>
                      </a:pPr>
                      <a:r>
                        <a:rPr lang="en-GB" sz="1000">
                          <a:solidFill>
                            <a:schemeClr val="bg1"/>
                          </a:solidFill>
                          <a:effectLst/>
                          <a:latin typeface="Silka" panose="00000500000000000000" pitchFamily="50" charset="0"/>
                        </a:rPr>
                        <a:t>x </a:t>
                      </a:r>
                      <a:r>
                        <a:rPr lang="en-GB" sz="1000" err="1">
                          <a:solidFill>
                            <a:schemeClr val="bg1"/>
                          </a:solidFill>
                          <a:effectLst/>
                          <a:latin typeface="Silka" panose="00000500000000000000" pitchFamily="50" charset="0"/>
                        </a:rPr>
                        <a:t>aantal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scholenpleinen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vergroend</a:t>
                      </a:r>
                      <a:endParaRPr lang="en-GB" sz="1000">
                        <a:solidFill>
                          <a:schemeClr val="bg1"/>
                        </a:solidFill>
                        <a:effectLst/>
                        <a:latin typeface="Silka" panose="00000500000000000000" pitchFamily="50" charset="0"/>
                      </a:endParaRPr>
                    </a:p>
                    <a:p>
                      <a:pPr marL="0" lvl="0" indent="0" algn="l" defTabSz="914400">
                        <a:lnSpc>
                          <a:spcPct val="100000"/>
                        </a:lnSpc>
                        <a:spcBef>
                          <a:spcPts val="0"/>
                        </a:spcBef>
                        <a:spcAft>
                          <a:spcPts val="0"/>
                        </a:spcAft>
                        <a:buNone/>
                        <a:tabLst/>
                        <a:defRPr/>
                      </a:pPr>
                      <a:r>
                        <a:rPr lang="en-GB" sz="1000">
                          <a:solidFill>
                            <a:schemeClr val="bg1"/>
                          </a:solidFill>
                          <a:effectLst/>
                          <a:latin typeface="Silka" panose="00000500000000000000" pitchFamily="50" charset="0"/>
                        </a:rPr>
                        <a:t>x </a:t>
                      </a:r>
                      <a:r>
                        <a:rPr lang="en-GB" sz="1000" err="1">
                          <a:solidFill>
                            <a:schemeClr val="bg1"/>
                          </a:solidFill>
                          <a:effectLst/>
                          <a:latin typeface="Silka" panose="00000500000000000000" pitchFamily="50" charset="0"/>
                        </a:rPr>
                        <a:t>aantal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bedrijfsterreinen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vergroend</a:t>
                      </a:r>
                      <a:endParaRPr lang="en-GB" sz="1000">
                        <a:solidFill>
                          <a:schemeClr val="bg1"/>
                        </a:solidFill>
                        <a:effectLst/>
                        <a:latin typeface="Silka" panose="00000500000000000000" pitchFamily="50" charset="0"/>
                      </a:endParaRPr>
                    </a:p>
                    <a:p>
                      <a:pPr marL="0" lvl="0" indent="0" algn="l" defTabSz="914400">
                        <a:lnSpc>
                          <a:spcPct val="100000"/>
                        </a:lnSpc>
                        <a:spcBef>
                          <a:spcPts val="0"/>
                        </a:spcBef>
                        <a:spcAft>
                          <a:spcPts val="0"/>
                        </a:spcAft>
                        <a:buNone/>
                        <a:tabLst/>
                        <a:defRPr/>
                      </a:pPr>
                      <a:r>
                        <a:rPr lang="en-GB" sz="1000">
                          <a:solidFill>
                            <a:schemeClr val="bg1"/>
                          </a:solidFill>
                          <a:effectLst/>
                          <a:latin typeface="Silka" panose="00000500000000000000" pitchFamily="50" charset="0"/>
                        </a:rPr>
                        <a:t>x </a:t>
                      </a:r>
                      <a:r>
                        <a:rPr lang="en-GB" sz="1000" err="1">
                          <a:solidFill>
                            <a:schemeClr val="bg1"/>
                          </a:solidFill>
                          <a:effectLst/>
                          <a:latin typeface="Silka" panose="00000500000000000000" pitchFamily="50" charset="0"/>
                        </a:rPr>
                        <a:t>aantal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zorgcentra</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hittebestendig</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ingericht</a:t>
                      </a:r>
                      <a:endParaRPr lang="nl-NL" sz="1000">
                        <a:solidFill>
                          <a:schemeClr val="bg1"/>
                        </a:solidFill>
                        <a:effectLst/>
                        <a:latin typeface="Silka" panose="00000500000000000000" pitchFamily="50" charset="0"/>
                      </a:endParaRPr>
                    </a:p>
                  </a:txBody>
                  <a:tcPr marL="45720" marR="45720">
                    <a:solidFill>
                      <a:srgbClr val="F0CA23"/>
                    </a:solidFill>
                  </a:tcPr>
                </a:tc>
                <a:extLst>
                  <a:ext uri="{0D108BD9-81ED-4DB2-BD59-A6C34878D82A}">
                    <a16:rowId xmlns:a16="http://schemas.microsoft.com/office/drawing/2014/main" val="2213030813"/>
                  </a:ext>
                </a:extLst>
              </a:tr>
              <a:tr h="564857">
                <a:tc vMerge="1">
                  <a:txBody>
                    <a:bodyPr/>
                    <a:lstStyle/>
                    <a:p>
                      <a:pPr marL="0" lvl="0">
                        <a:spcBef>
                          <a:spcPts val="0"/>
                        </a:spcBef>
                        <a:spcAft>
                          <a:spcPts val="0"/>
                        </a:spcAft>
                        <a:buNone/>
                      </a:pPr>
                      <a:endParaRPr lang="nl-NL" sz="1000">
                        <a:solidFill>
                          <a:schemeClr val="bg1"/>
                        </a:solidFill>
                        <a:effectLst/>
                        <a:latin typeface="Calibri"/>
                      </a:endParaRPr>
                    </a:p>
                  </a:txBody>
                  <a:tcPr marL="45720" marR="45720">
                    <a:solidFill>
                      <a:srgbClr val="F0CA23"/>
                    </a:solidFill>
                  </a:tcPr>
                </a:tc>
                <a:tc>
                  <a:txBody>
                    <a:bodyPr/>
                    <a:lstStyle/>
                    <a:p>
                      <a:pPr marL="0" marR="0" fontAlgn="t">
                        <a:spcBef>
                          <a:spcPts val="0"/>
                        </a:spcBef>
                        <a:spcAft>
                          <a:spcPts val="0"/>
                        </a:spcAft>
                      </a:pPr>
                      <a:r>
                        <a:rPr lang="nl-NL" sz="1000">
                          <a:solidFill>
                            <a:schemeClr val="bg1"/>
                          </a:solidFill>
                          <a:effectLst/>
                          <a:latin typeface="Silka" panose="00000500000000000000" pitchFamily="50" charset="0"/>
                        </a:rPr>
                        <a:t>De buitenruimte voorziet in elementen die verblijf tijdens hitte aangenamer maken</a:t>
                      </a:r>
                    </a:p>
                  </a:txBody>
                  <a:tcPr marL="50800" marR="50800" marT="50800" marB="50800">
                    <a:solidFill>
                      <a:srgbClr val="F0CA23"/>
                    </a:solidFill>
                  </a:tcPr>
                </a:tc>
                <a:tc>
                  <a:txBody>
                    <a:bodyPr/>
                    <a:lstStyle/>
                    <a:p>
                      <a:pPr marL="0" marR="0" fontAlgn="t">
                        <a:spcBef>
                          <a:spcPts val="0"/>
                        </a:spcBef>
                        <a:spcAft>
                          <a:spcPts val="0"/>
                        </a:spcAft>
                      </a:pPr>
                      <a:r>
                        <a:rPr lang="nl-NL" sz="1000">
                          <a:solidFill>
                            <a:schemeClr val="bg1"/>
                          </a:solidFill>
                          <a:effectLst/>
                          <a:latin typeface="Silka" panose="00000500000000000000" pitchFamily="50" charset="0"/>
                        </a:rPr>
                        <a:t>Fonteinen, </a:t>
                      </a:r>
                      <a:r>
                        <a:rPr lang="nl-NL" sz="1000" err="1">
                          <a:solidFill>
                            <a:schemeClr val="bg1"/>
                          </a:solidFill>
                          <a:effectLst/>
                          <a:latin typeface="Silka" panose="00000500000000000000" pitchFamily="50" charset="0"/>
                        </a:rPr>
                        <a:t>misting</a:t>
                      </a:r>
                      <a:r>
                        <a:rPr lang="nl-NL" sz="1000">
                          <a:solidFill>
                            <a:schemeClr val="bg1"/>
                          </a:solidFill>
                          <a:effectLst/>
                          <a:latin typeface="Silka" panose="00000500000000000000" pitchFamily="50" charset="0"/>
                        </a:rPr>
                        <a:t> stations, koele speelvoorzieningen, bedriegertjes, watertappunten, zwemwater  </a:t>
                      </a:r>
                    </a:p>
                  </a:txBody>
                  <a:tcPr marL="50800" marR="50800" marT="50800" marB="50800">
                    <a:solidFill>
                      <a:srgbClr val="F0CA23"/>
                    </a:solidFill>
                  </a:tcPr>
                </a:tc>
                <a:tc>
                  <a:txBody>
                    <a:bodyPr/>
                    <a:lstStyle/>
                    <a:p>
                      <a:pPr marL="0" lvl="0" indent="0" algn="l" defTabSz="914400">
                        <a:lnSpc>
                          <a:spcPct val="100000"/>
                        </a:lnSpc>
                        <a:spcBef>
                          <a:spcPts val="0"/>
                        </a:spcBef>
                        <a:spcAft>
                          <a:spcPts val="0"/>
                        </a:spcAft>
                        <a:buNone/>
                        <a:tabLst/>
                        <a:defRPr/>
                      </a:pPr>
                      <a:r>
                        <a:rPr lang="en-GB" sz="1000">
                          <a:solidFill>
                            <a:schemeClr val="bg1"/>
                          </a:solidFill>
                          <a:effectLst/>
                          <a:latin typeface="Silka" panose="00000500000000000000" pitchFamily="50" charset="0"/>
                        </a:rPr>
                        <a:t>De </a:t>
                      </a:r>
                      <a:r>
                        <a:rPr lang="en-GB" sz="1000" err="1">
                          <a:solidFill>
                            <a:schemeClr val="bg1"/>
                          </a:solidFill>
                          <a:effectLst/>
                          <a:latin typeface="Silka" panose="00000500000000000000" pitchFamily="50" charset="0"/>
                        </a:rPr>
                        <a:t>meest</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kwetsbare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wijken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zijn</a:t>
                      </a:r>
                      <a:r>
                        <a:rPr lang="en-GB" sz="1000">
                          <a:solidFill>
                            <a:schemeClr val="bg1"/>
                          </a:solidFill>
                          <a:effectLst/>
                          <a:latin typeface="Silka" panose="00000500000000000000" pitchFamily="50" charset="0"/>
                        </a:rPr>
                        <a:t> in 2050 </a:t>
                      </a:r>
                      <a:r>
                        <a:rPr lang="en-GB" sz="1000" err="1">
                          <a:solidFill>
                            <a:schemeClr val="bg1"/>
                          </a:solidFill>
                          <a:effectLst/>
                          <a:latin typeface="Silka" panose="00000500000000000000" pitchFamily="50" charset="0"/>
                        </a:rPr>
                        <a:t>allemaal</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aangenamer</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ingericht</a:t>
                      </a:r>
                      <a:endParaRPr lang="en-GB" sz="1000">
                        <a:solidFill>
                          <a:schemeClr val="bg1"/>
                        </a:solidFill>
                        <a:effectLst/>
                        <a:latin typeface="Silka" panose="00000500000000000000" pitchFamily="50" charset="0"/>
                      </a:endParaRPr>
                    </a:p>
                    <a:p>
                      <a:pPr marL="0" lvl="0" indent="0" algn="l">
                        <a:lnSpc>
                          <a:spcPct val="100000"/>
                        </a:lnSpc>
                        <a:spcBef>
                          <a:spcPts val="0"/>
                        </a:spcBef>
                        <a:spcAft>
                          <a:spcPts val="0"/>
                        </a:spcAft>
                        <a:buNone/>
                      </a:pPr>
                      <a:endParaRPr lang="en-GB" sz="1000">
                        <a:solidFill>
                          <a:schemeClr val="bg1"/>
                        </a:solidFill>
                        <a:effectLst/>
                        <a:latin typeface="Silka" panose="00000500000000000000" pitchFamily="50" charset="0"/>
                      </a:endParaRPr>
                    </a:p>
                  </a:txBody>
                  <a:tcPr marL="45720" marR="45720">
                    <a:solidFill>
                      <a:srgbClr val="F0CA23"/>
                    </a:solidFill>
                  </a:tcPr>
                </a:tc>
                <a:extLst>
                  <a:ext uri="{0D108BD9-81ED-4DB2-BD59-A6C34878D82A}">
                    <a16:rowId xmlns:a16="http://schemas.microsoft.com/office/drawing/2014/main" val="2574274203"/>
                  </a:ext>
                </a:extLst>
              </a:tr>
              <a:tr h="884016">
                <a:tc rowSpan="2">
                  <a:txBody>
                    <a:bodyPr/>
                    <a:lstStyle/>
                    <a:p>
                      <a:pPr marL="0" marR="0" lvl="0">
                        <a:spcBef>
                          <a:spcPts val="0"/>
                        </a:spcBef>
                        <a:spcAft>
                          <a:spcPts val="0"/>
                        </a:spcAft>
                        <a:buNone/>
                      </a:pPr>
                      <a:r>
                        <a:rPr lang="nl-NL" sz="1400" b="1">
                          <a:solidFill>
                            <a:schemeClr val="bg1"/>
                          </a:solidFill>
                          <a:effectLst/>
                          <a:latin typeface="Silka" panose="00000500000000000000" pitchFamily="50" charset="0"/>
                        </a:rPr>
                        <a:t>Natuurlijk systeem benutten</a:t>
                      </a:r>
                    </a:p>
                  </a:txBody>
                  <a:tcPr marL="45720" marR="45720" vert="vert270">
                    <a:solidFill>
                      <a:schemeClr val="accent6"/>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err="1">
                          <a:solidFill>
                            <a:schemeClr val="bg1"/>
                          </a:solidFill>
                          <a:effectLst/>
                          <a:latin typeface="Silka" panose="00000500000000000000" pitchFamily="50" charset="0"/>
                        </a:rPr>
                        <a:t>Inwoners</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hebben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voldoende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groen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en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schaduw</a:t>
                      </a:r>
                      <a:r>
                        <a:rPr lang="en-GB" sz="1000">
                          <a:solidFill>
                            <a:schemeClr val="bg1"/>
                          </a:solidFill>
                          <a:effectLst/>
                          <a:latin typeface="Silka" panose="00000500000000000000" pitchFamily="50" charset="0"/>
                        </a:rPr>
                        <a:t> in </a:t>
                      </a:r>
                      <a:r>
                        <a:rPr lang="en-GB" sz="1000" err="1">
                          <a:solidFill>
                            <a:schemeClr val="bg1"/>
                          </a:solidFill>
                          <a:effectLst/>
                          <a:latin typeface="Silka" panose="00000500000000000000" pitchFamily="50" charset="0"/>
                        </a:rPr>
                        <a:t>hun</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directe</a:t>
                      </a:r>
                      <a:r>
                        <a:rPr lang="en-GB" sz="1000">
                          <a:solidFill>
                            <a:schemeClr val="bg1"/>
                          </a:solidFill>
                          <a:effectLst/>
                          <a:latin typeface="Silka" panose="00000500000000000000" pitchFamily="50" charset="0"/>
                        </a:rPr>
                        <a:t> </a:t>
                      </a:r>
                      <a:r>
                        <a:rPr lang="en-GB" sz="1000" err="1">
                          <a:solidFill>
                            <a:schemeClr val="bg1"/>
                          </a:solidFill>
                          <a:effectLst/>
                          <a:latin typeface="Silka" panose="00000500000000000000" pitchFamily="50" charset="0"/>
                        </a:rPr>
                        <a:t>woonomgeving</a:t>
                      </a:r>
                      <a:endParaRPr lang="nl-NL" sz="1000">
                        <a:solidFill>
                          <a:schemeClr val="bg1"/>
                        </a:solidFill>
                        <a:effectLst/>
                        <a:latin typeface="Silka" panose="00000500000000000000" pitchFamily="50" charset="0"/>
                      </a:endParaRPr>
                    </a:p>
                    <a:p>
                      <a:pPr marL="0" marR="0" lvl="0" indent="0" algn="l" rtl="0" eaLnBrk="1" fontAlgn="t" latinLnBrk="0" hangingPunct="1">
                        <a:lnSpc>
                          <a:spcPct val="100000"/>
                        </a:lnSpc>
                        <a:spcBef>
                          <a:spcPts val="0"/>
                        </a:spcBef>
                        <a:spcAft>
                          <a:spcPts val="0"/>
                        </a:spcAft>
                        <a:buClrTx/>
                        <a:buSzTx/>
                        <a:buFontTx/>
                        <a:buNone/>
                      </a:pPr>
                      <a:endParaRPr lang="nl-NL" sz="1000">
                        <a:solidFill>
                          <a:schemeClr val="bg1"/>
                        </a:solidFill>
                        <a:effectLst/>
                        <a:latin typeface="Silka" panose="00000500000000000000" pitchFamily="50" charset="0"/>
                      </a:endParaRPr>
                    </a:p>
                  </a:txBody>
                  <a:tcPr marL="50800" marR="50800" marT="50800" marB="50800">
                    <a:solidFill>
                      <a:schemeClr val="accent6"/>
                    </a:solidFill>
                  </a:tcPr>
                </a:tc>
                <a:tc>
                  <a:txBody>
                    <a:bodyPr/>
                    <a:lstStyle/>
                    <a:p>
                      <a:pPr marL="0" marR="0" lvl="0" indent="0" algn="l" rtl="0" eaLnBrk="1" fontAlgn="t" latinLnBrk="0" hangingPunct="1">
                        <a:lnSpc>
                          <a:spcPct val="100000"/>
                        </a:lnSpc>
                        <a:spcBef>
                          <a:spcPts val="0"/>
                        </a:spcBef>
                        <a:spcAft>
                          <a:spcPts val="0"/>
                        </a:spcAft>
                        <a:buClrTx/>
                        <a:buSzTx/>
                        <a:buFontTx/>
                        <a:buNone/>
                      </a:pPr>
                      <a:r>
                        <a:rPr lang="nl-NL" sz="1000">
                          <a:solidFill>
                            <a:schemeClr val="bg1"/>
                          </a:solidFill>
                          <a:effectLst/>
                          <a:latin typeface="Silka" panose="00000500000000000000" pitchFamily="50" charset="0"/>
                        </a:rPr>
                        <a:t>Schaduw op verblijfsplekken, loop- en fietsroutes en drinkwaterstroken </a:t>
                      </a:r>
                    </a:p>
                    <a:p>
                      <a:pPr marL="0" marR="0" lvl="0" indent="0" algn="l" rtl="0" eaLnBrk="1" fontAlgn="t" latinLnBrk="0" hangingPunct="1">
                        <a:lnSpc>
                          <a:spcPct val="100000"/>
                        </a:lnSpc>
                        <a:spcBef>
                          <a:spcPts val="0"/>
                        </a:spcBef>
                        <a:spcAft>
                          <a:spcPts val="0"/>
                        </a:spcAft>
                        <a:buClrTx/>
                        <a:buSzTx/>
                        <a:buFontTx/>
                        <a:buNone/>
                      </a:pPr>
                      <a:r>
                        <a:rPr lang="nl-NL" sz="1000">
                          <a:solidFill>
                            <a:schemeClr val="bg1"/>
                          </a:solidFill>
                          <a:effectLst/>
                          <a:latin typeface="Silka" panose="00000500000000000000" pitchFamily="50" charset="0"/>
                        </a:rPr>
                        <a:t>Schaduwpercentage in woonwijken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Woningen hebben binnen redelijke afstand een groene verblijfsplek</a:t>
                      </a:r>
                    </a:p>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Bomen met volgroeide kruinen</a:t>
                      </a:r>
                    </a:p>
                  </a:txBody>
                  <a:tcPr marL="50800" marR="50800" marT="50800" marB="50800">
                    <a:solidFill>
                      <a:schemeClr val="accent6"/>
                    </a:solidFill>
                  </a:tcPr>
                </a:tc>
                <a:tc>
                  <a:txBody>
                    <a:bodyPr/>
                    <a:lstStyle/>
                    <a:p>
                      <a:pPr marL="171450" lvl="0" indent="-171450" algn="l" defTabSz="914400">
                        <a:lnSpc>
                          <a:spcPct val="100000"/>
                        </a:lnSpc>
                        <a:spcBef>
                          <a:spcPts val="0"/>
                        </a:spcBef>
                        <a:spcAft>
                          <a:spcPts val="0"/>
                        </a:spcAft>
                        <a:buFont typeface="Arial" panose="020B0604020202020204" pitchFamily="34" charset="0"/>
                        <a:buChar char="•"/>
                        <a:tabLst/>
                        <a:defRPr/>
                      </a:pPr>
                      <a:r>
                        <a:rPr lang="en-GB" sz="1000">
                          <a:solidFill>
                            <a:schemeClr val="bg1"/>
                          </a:solidFill>
                          <a:effectLst/>
                          <a:latin typeface="Silka" panose="00000500000000000000" pitchFamily="50" charset="0"/>
                        </a:rPr>
                        <a:t>x % van alle </a:t>
                      </a:r>
                      <a:r>
                        <a:rPr lang="nl-NL" sz="1000">
                          <a:solidFill>
                            <a:schemeClr val="bg1"/>
                          </a:solidFill>
                          <a:effectLst/>
                          <a:latin typeface="Silka" panose="00000500000000000000" pitchFamily="50" charset="0"/>
                        </a:rPr>
                        <a:t>verblijfsplekken, loop- en fietsroutes en drinkwaterstroken zijn van schaduw voorzien (in 2030-2050?)</a:t>
                      </a:r>
                    </a:p>
                    <a:p>
                      <a:pPr marL="171450" lvl="0" indent="-171450" algn="l" defTabSz="914400">
                        <a:lnSpc>
                          <a:spcPct val="100000"/>
                        </a:lnSpc>
                        <a:spcBef>
                          <a:spcPts val="0"/>
                        </a:spcBef>
                        <a:spcAft>
                          <a:spcPts val="0"/>
                        </a:spcAft>
                        <a:buFont typeface="Arial" panose="020B0604020202020204" pitchFamily="34" charset="0"/>
                        <a:buChar char="•"/>
                        <a:tabLst/>
                        <a:defRPr/>
                      </a:pPr>
                      <a:r>
                        <a:rPr lang="nl-NL" sz="1000">
                          <a:solidFill>
                            <a:schemeClr val="bg1"/>
                          </a:solidFill>
                          <a:effectLst/>
                          <a:latin typeface="Silka" panose="00000500000000000000" pitchFamily="50" charset="0"/>
                        </a:rPr>
                        <a:t>Elke wijk heeft minimaal x% schaduw</a:t>
                      </a:r>
                    </a:p>
                    <a:p>
                      <a:pPr marL="171450" lvl="0" indent="-171450" algn="l">
                        <a:lnSpc>
                          <a:spcPct val="100000"/>
                        </a:lnSpc>
                        <a:spcBef>
                          <a:spcPts val="0"/>
                        </a:spcBef>
                        <a:spcAft>
                          <a:spcPts val="0"/>
                        </a:spcAft>
                        <a:buFont typeface="Arial" panose="020B0604020202020204" pitchFamily="34" charset="0"/>
                        <a:buChar char="•"/>
                      </a:pPr>
                      <a:r>
                        <a:rPr lang="nl-NL" sz="1000">
                          <a:solidFill>
                            <a:schemeClr val="bg1"/>
                          </a:solidFill>
                          <a:effectLst/>
                          <a:latin typeface="Silka" panose="00000500000000000000" pitchFamily="50" charset="0"/>
                        </a:rPr>
                        <a:t>Koele plek binnen (range bv 200 – 400 m) </a:t>
                      </a:r>
                    </a:p>
                  </a:txBody>
                  <a:tcPr marL="45720" marR="45720">
                    <a:solidFill>
                      <a:schemeClr val="accent6"/>
                    </a:solidFill>
                  </a:tcPr>
                </a:tc>
                <a:extLst>
                  <a:ext uri="{0D108BD9-81ED-4DB2-BD59-A6C34878D82A}">
                    <a16:rowId xmlns:a16="http://schemas.microsoft.com/office/drawing/2014/main" val="2352409160"/>
                  </a:ext>
                </a:extLst>
              </a:tr>
              <a:tr h="1155714">
                <a:tc v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Het stedelijk hitte-eiland effect wordt maximaal verkleinen</a:t>
                      </a:r>
                      <a:endParaRPr lang="nl-NL" sz="1000">
                        <a:latin typeface="Silka" panose="00000500000000000000" pitchFamily="50" charset="0"/>
                      </a:endParaRPr>
                    </a:p>
                    <a:p>
                      <a:pPr marL="0" marR="0" lvl="0" indent="0" algn="l">
                        <a:lnSpc>
                          <a:spcPct val="100000"/>
                        </a:lnSpc>
                        <a:spcBef>
                          <a:spcPts val="0"/>
                        </a:spcBef>
                        <a:spcAft>
                          <a:spcPts val="0"/>
                        </a:spcAft>
                        <a:buClrTx/>
                        <a:buSzTx/>
                        <a:buFontTx/>
                        <a:buNone/>
                      </a:pPr>
                      <a:endParaRPr lang="nl-NL" sz="1000">
                        <a:latin typeface="Silka" panose="00000500000000000000" pitchFamily="50" charset="0"/>
                      </a:endParaRPr>
                    </a:p>
                  </a:txBody>
                  <a:tcPr marL="50800" marR="50800" marT="50800" marB="50800">
                    <a:solidFill>
                      <a:schemeClr val="accent6"/>
                    </a:solidFill>
                  </a:tcPr>
                </a:tc>
                <a:tc>
                  <a:txBody>
                    <a:bodyPr/>
                    <a:lstStyle/>
                    <a:p>
                      <a:pPr marL="0" marR="0" lvl="0" indent="0" algn="l" rtl="0" eaLnBrk="1" fontAlgn="t" latinLnBrk="0" hangingPunct="1">
                        <a:lnSpc>
                          <a:spcPct val="100000"/>
                        </a:lnSpc>
                        <a:spcBef>
                          <a:spcPts val="0"/>
                        </a:spcBef>
                        <a:spcAft>
                          <a:spcPts val="0"/>
                        </a:spcAft>
                        <a:buClrTx/>
                        <a:buSzTx/>
                        <a:buFontTx/>
                        <a:buNone/>
                      </a:pPr>
                      <a:r>
                        <a:rPr lang="nl-NL" sz="1000">
                          <a:solidFill>
                            <a:schemeClr val="bg1"/>
                          </a:solidFill>
                          <a:effectLst/>
                          <a:latin typeface="Silka" panose="00000500000000000000" pitchFamily="50" charset="0"/>
                        </a:rPr>
                        <a:t>Percentage verhard verticaal en horizontaal oppervlak is afgenomen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Het percentage natuurlijk oppervlak maximaal vergroten </a:t>
                      </a:r>
                      <a:r>
                        <a:rPr lang="nl-NL" sz="1000">
                          <a:solidFill>
                            <a:schemeClr val="bg1"/>
                          </a:solidFill>
                          <a:effectLst/>
                          <a:latin typeface="Silka" panose="00000500000000000000" pitchFamily="50" charset="0"/>
                          <a:sym typeface="Wingdings" panose="05000000000000000000" pitchFamily="2" charset="2"/>
                        </a:rPr>
                        <a:t> alleen verharden waar het niet anders kan.</a:t>
                      </a:r>
                    </a:p>
                    <a:p>
                      <a:pPr marL="0" marR="0" lvl="0" indent="0" algn="l" defTabSz="914400" rtl="0" eaLnBrk="1" fontAlgn="t" latinLnBrk="0" hangingPunct="1">
                        <a:lnSpc>
                          <a:spcPct val="100000"/>
                        </a:lnSpc>
                        <a:spcBef>
                          <a:spcPts val="0"/>
                        </a:spcBef>
                        <a:spcAft>
                          <a:spcPts val="0"/>
                        </a:spcAft>
                        <a:buClrTx/>
                        <a:buSzTx/>
                        <a:buFontTx/>
                        <a:buNone/>
                        <a:tabLst/>
                        <a:defRPr/>
                      </a:pPr>
                      <a:r>
                        <a:rPr lang="nl-NL" sz="1000">
                          <a:solidFill>
                            <a:schemeClr val="bg1"/>
                          </a:solidFill>
                          <a:effectLst/>
                          <a:latin typeface="Silka" panose="00000500000000000000" pitchFamily="50" charset="0"/>
                        </a:rPr>
                        <a:t>Percentage groen  in bebouwd gebied optimaal</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000">
                        <a:solidFill>
                          <a:schemeClr val="bg1"/>
                        </a:solidFill>
                        <a:effectLst/>
                        <a:latin typeface="Silka" panose="00000500000000000000" pitchFamily="50" charset="0"/>
                      </a:endParaRPr>
                    </a:p>
                  </a:txBody>
                  <a:tcPr marL="50800" marR="50800" marT="50800" marB="50800">
                    <a:solidFill>
                      <a:schemeClr val="accent6"/>
                    </a:solidFill>
                  </a:tcPr>
                </a:tc>
                <a:tc>
                  <a:txBody>
                    <a:bodyPr/>
                    <a:lstStyle/>
                    <a:p>
                      <a:pPr marL="171450" lvl="0" indent="-171450" algn="l" defTabSz="914400">
                        <a:lnSpc>
                          <a:spcPct val="100000"/>
                        </a:lnSpc>
                        <a:spcBef>
                          <a:spcPts val="0"/>
                        </a:spcBef>
                        <a:spcAft>
                          <a:spcPts val="0"/>
                        </a:spcAft>
                        <a:buFont typeface="Arial" panose="020B0604020202020204" pitchFamily="34" charset="0"/>
                        <a:buChar char="•"/>
                        <a:tabLst/>
                        <a:defRPr/>
                      </a:pPr>
                      <a:r>
                        <a:rPr lang="nl-NL" sz="1000">
                          <a:solidFill>
                            <a:schemeClr val="bg1"/>
                          </a:solidFill>
                          <a:effectLst/>
                          <a:latin typeface="Silka" panose="00000500000000000000" pitchFamily="50" charset="0"/>
                        </a:rPr>
                        <a:t>Elke wijk heeft tussen de 10-20 % (range) groen</a:t>
                      </a:r>
                    </a:p>
                    <a:p>
                      <a:pPr marL="171450" lvl="0" indent="-171450" algn="l">
                        <a:lnSpc>
                          <a:spcPct val="100000"/>
                        </a:lnSpc>
                        <a:spcBef>
                          <a:spcPts val="0"/>
                        </a:spcBef>
                        <a:spcAft>
                          <a:spcPts val="0"/>
                        </a:spcAft>
                        <a:buFont typeface="Arial" panose="020B0604020202020204" pitchFamily="34" charset="0"/>
                        <a:buChar char="•"/>
                      </a:pPr>
                      <a:r>
                        <a:rPr lang="nl-NL" sz="1000">
                          <a:solidFill>
                            <a:schemeClr val="bg1"/>
                          </a:solidFill>
                          <a:effectLst/>
                          <a:latin typeface="Silka" panose="00000500000000000000" pitchFamily="50" charset="0"/>
                        </a:rPr>
                        <a:t>minimaal x bomen  zichtbaar vanuit elke woning</a:t>
                      </a:r>
                    </a:p>
                    <a:p>
                      <a:pPr marL="171450" lvl="0" indent="-171450" algn="l">
                        <a:lnSpc>
                          <a:spcPct val="100000"/>
                        </a:lnSpc>
                        <a:spcBef>
                          <a:spcPts val="0"/>
                        </a:spcBef>
                        <a:spcAft>
                          <a:spcPts val="0"/>
                        </a:spcAft>
                        <a:buFont typeface="Arial" panose="020B0604020202020204" pitchFamily="34" charset="0"/>
                        <a:buChar char="•"/>
                      </a:pPr>
                      <a:r>
                        <a:rPr lang="nl-NL" sz="1000">
                          <a:solidFill>
                            <a:schemeClr val="bg1"/>
                          </a:solidFill>
                          <a:effectLst/>
                          <a:latin typeface="Silka" panose="00000500000000000000" pitchFamily="50" charset="0"/>
                        </a:rPr>
                        <a:t>Het plangebied is zo ingericht dat een belangrijk deel van de oppervlakten (range 40-50%) </a:t>
                      </a:r>
                      <a:r>
                        <a:rPr lang="nl-NL" sz="1000" err="1">
                          <a:solidFill>
                            <a:schemeClr val="bg1"/>
                          </a:solidFill>
                          <a:effectLst/>
                          <a:latin typeface="Silka" panose="00000500000000000000" pitchFamily="50" charset="0"/>
                        </a:rPr>
                        <a:t>warmtewerend</a:t>
                      </a:r>
                      <a:r>
                        <a:rPr lang="nl-NL" sz="1000">
                          <a:solidFill>
                            <a:schemeClr val="bg1"/>
                          </a:solidFill>
                          <a:effectLst/>
                          <a:latin typeface="Silka" panose="00000500000000000000" pitchFamily="50" charset="0"/>
                        </a:rPr>
                        <a:t> zijn </a:t>
                      </a:r>
                      <a:endParaRPr lang="nl-NL"/>
                    </a:p>
                  </a:txBody>
                  <a:tcPr marL="45720" marR="45720">
                    <a:solidFill>
                      <a:schemeClr val="accent6"/>
                    </a:solidFill>
                  </a:tcPr>
                </a:tc>
                <a:extLst>
                  <a:ext uri="{0D108BD9-81ED-4DB2-BD59-A6C34878D82A}">
                    <a16:rowId xmlns:a16="http://schemas.microsoft.com/office/drawing/2014/main" val="423547354"/>
                  </a:ext>
                </a:extLst>
              </a:tr>
            </a:tbl>
          </a:graphicData>
        </a:graphic>
      </p:graphicFrame>
      <p:sp>
        <p:nvSpPr>
          <p:cNvPr id="6" name="Tekstvak 5">
            <a:extLst>
              <a:ext uri="{FF2B5EF4-FFF2-40B4-BE49-F238E27FC236}">
                <a16:creationId xmlns:a16="http://schemas.microsoft.com/office/drawing/2014/main" id="{7CFA1DB8-D73B-A1B8-2CC0-351C818295FF}"/>
              </a:ext>
            </a:extLst>
          </p:cNvPr>
          <p:cNvSpPr txBox="1"/>
          <p:nvPr/>
        </p:nvSpPr>
        <p:spPr>
          <a:xfrm rot="20160000">
            <a:off x="2970876" y="2977096"/>
            <a:ext cx="63503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srgbClr val="0A565E"/>
                </a:solidFill>
                <a:effectLst/>
                <a:uLnTx/>
                <a:uFillTx/>
                <a:latin typeface="Silka" panose="00000500000000000000" pitchFamily="50" charset="0"/>
                <a:ea typeface="+mn-ea"/>
                <a:cs typeface="Calibri"/>
              </a:rPr>
              <a:t>Voorbeeldinvulling: dient te worden uitgewerkt</a:t>
            </a:r>
          </a:p>
        </p:txBody>
      </p:sp>
    </p:spTree>
    <p:extLst>
      <p:ext uri="{BB962C8B-B14F-4D97-AF65-F5344CB8AC3E}">
        <p14:creationId xmlns:p14="http://schemas.microsoft.com/office/powerpoint/2010/main" val="299517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76B8A-175E-7F5A-4144-EBCE9FB58E65}"/>
              </a:ext>
            </a:extLst>
          </p:cNvPr>
          <p:cNvSpPr>
            <a:spLocks noGrp="1"/>
          </p:cNvSpPr>
          <p:nvPr>
            <p:ph type="title"/>
          </p:nvPr>
        </p:nvSpPr>
        <p:spPr/>
        <p:txBody>
          <a:bodyPr/>
          <a:lstStyle/>
          <a:p>
            <a:r>
              <a:rPr lang="nl-NL" dirty="0"/>
              <a:t>Tenslotte</a:t>
            </a:r>
          </a:p>
        </p:txBody>
      </p:sp>
      <p:sp>
        <p:nvSpPr>
          <p:cNvPr id="3" name="Tijdelijke aanduiding voor inhoud 2">
            <a:extLst>
              <a:ext uri="{FF2B5EF4-FFF2-40B4-BE49-F238E27FC236}">
                <a16:creationId xmlns:a16="http://schemas.microsoft.com/office/drawing/2014/main" id="{6B359B67-07C5-AC2F-1652-2A4791396812}"/>
              </a:ext>
            </a:extLst>
          </p:cNvPr>
          <p:cNvSpPr>
            <a:spLocks noGrp="1"/>
          </p:cNvSpPr>
          <p:nvPr>
            <p:ph idx="1"/>
          </p:nvPr>
        </p:nvSpPr>
        <p:spPr>
          <a:xfrm>
            <a:off x="838200" y="1825625"/>
            <a:ext cx="10984832" cy="4351338"/>
          </a:xfrm>
        </p:spPr>
        <p:txBody>
          <a:bodyPr/>
          <a:lstStyle/>
          <a:p>
            <a:pPr marL="457200" indent="-457200">
              <a:buFont typeface="Arial" panose="020B0604020202020204" pitchFamily="34" charset="0"/>
              <a:buChar char="•"/>
            </a:pPr>
            <a:r>
              <a:rPr lang="nl-NL" dirty="0"/>
              <a:t>Is er animo om de piramidetabel concreet uit te werken?</a:t>
            </a:r>
          </a:p>
          <a:p>
            <a:pPr marL="457200" indent="-457200">
              <a:buFont typeface="Arial" panose="020B0604020202020204" pitchFamily="34" charset="0"/>
              <a:buChar char="•"/>
            </a:pPr>
            <a:r>
              <a:rPr lang="nl-NL" dirty="0"/>
              <a:t>Gaat de adaptatiepiramide helpen richting bestuurders? </a:t>
            </a:r>
          </a:p>
          <a:p>
            <a:endParaRPr lang="nl-NL" dirty="0"/>
          </a:p>
          <a:p>
            <a:pPr marL="457200" indent="-457200">
              <a:buFont typeface="Arial" panose="020B0604020202020204" pitchFamily="34" charset="0"/>
              <a:buChar char="•"/>
            </a:pPr>
            <a:r>
              <a:rPr lang="nl-NL" dirty="0"/>
              <a:t>Presentatie op de klimaattop op 1 december</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a:t>Uiteindelijke doel: opzetten van een gezamenlijke monitor  </a:t>
            </a:r>
          </a:p>
        </p:txBody>
      </p:sp>
    </p:spTree>
    <p:extLst>
      <p:ext uri="{BB962C8B-B14F-4D97-AF65-F5344CB8AC3E}">
        <p14:creationId xmlns:p14="http://schemas.microsoft.com/office/powerpoint/2010/main" val="196536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76B8A-175E-7F5A-4144-EBCE9FB58E65}"/>
              </a:ext>
            </a:extLst>
          </p:cNvPr>
          <p:cNvSpPr>
            <a:spLocks noGrp="1"/>
          </p:cNvSpPr>
          <p:nvPr>
            <p:ph type="title"/>
          </p:nvPr>
        </p:nvSpPr>
        <p:spPr/>
        <p:txBody>
          <a:bodyPr/>
          <a:lstStyle/>
          <a:p>
            <a:r>
              <a:rPr lang="nl-NL"/>
              <a:t>Colofon</a:t>
            </a:r>
          </a:p>
        </p:txBody>
      </p:sp>
      <p:sp>
        <p:nvSpPr>
          <p:cNvPr id="3" name="Tijdelijke aanduiding voor inhoud 2">
            <a:extLst>
              <a:ext uri="{FF2B5EF4-FFF2-40B4-BE49-F238E27FC236}">
                <a16:creationId xmlns:a16="http://schemas.microsoft.com/office/drawing/2014/main" id="{6B359B67-07C5-AC2F-1652-2A4791396812}"/>
              </a:ext>
            </a:extLst>
          </p:cNvPr>
          <p:cNvSpPr>
            <a:spLocks noGrp="1"/>
          </p:cNvSpPr>
          <p:nvPr>
            <p:ph idx="1"/>
          </p:nvPr>
        </p:nvSpPr>
        <p:spPr/>
        <p:txBody>
          <a:bodyPr/>
          <a:lstStyle/>
          <a:p>
            <a:r>
              <a:rPr lang="nl-NL"/>
              <a:t>De adaptatiepiramide is het resultaat van een pilotstudie uitgevoerd door Stichting CAS in opdracht van Vallei en Veluwe Klimaatbestendig om te komen tot een systematiek voor monitoring van klimaatadaptatie van de Manifestregio. </a:t>
            </a:r>
          </a:p>
          <a:p>
            <a:endParaRPr lang="nl-NL"/>
          </a:p>
          <a:p>
            <a:r>
              <a:rPr lang="nl-NL" sz="2400">
                <a:effectLst/>
                <a:hlinkClick r:id="rId2"/>
              </a:rPr>
              <a:t>https://klimaatvalleienveluwe.nl</a:t>
            </a:r>
            <a:r>
              <a:rPr lang="nl-NL" sz="2400">
                <a:effectLst/>
              </a:rPr>
              <a:t> </a:t>
            </a:r>
          </a:p>
          <a:p>
            <a:r>
              <a:rPr lang="nl-NL" sz="2400">
                <a:hlinkClick r:id="rId3"/>
              </a:rPr>
              <a:t>www.climateadaptationservices.com</a:t>
            </a:r>
            <a:endParaRPr lang="nl-NL" sz="2400"/>
          </a:p>
          <a:p>
            <a:endParaRPr lang="nl-NL"/>
          </a:p>
        </p:txBody>
      </p:sp>
    </p:spTree>
    <p:extLst>
      <p:ext uri="{BB962C8B-B14F-4D97-AF65-F5344CB8AC3E}">
        <p14:creationId xmlns:p14="http://schemas.microsoft.com/office/powerpoint/2010/main" val="335402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B43EC-9688-2211-0E5C-FD84BBDA8A35}"/>
              </a:ext>
            </a:extLst>
          </p:cNvPr>
          <p:cNvSpPr>
            <a:spLocks noGrp="1"/>
          </p:cNvSpPr>
          <p:nvPr>
            <p:ph type="title"/>
          </p:nvPr>
        </p:nvSpPr>
        <p:spPr/>
        <p:txBody>
          <a:bodyPr/>
          <a:lstStyle/>
          <a:p>
            <a:r>
              <a:rPr lang="nl-NL" dirty="0"/>
              <a:t>Aanleiding</a:t>
            </a:r>
          </a:p>
        </p:txBody>
      </p:sp>
      <p:sp>
        <p:nvSpPr>
          <p:cNvPr id="3" name="Tijdelijke aanduiding voor inhoud 2">
            <a:extLst>
              <a:ext uri="{FF2B5EF4-FFF2-40B4-BE49-F238E27FC236}">
                <a16:creationId xmlns:a16="http://schemas.microsoft.com/office/drawing/2014/main" id="{D7AFEB49-49A6-6F91-0630-63E2C33207E5}"/>
              </a:ext>
            </a:extLst>
          </p:cNvPr>
          <p:cNvSpPr>
            <a:spLocks noGrp="1"/>
          </p:cNvSpPr>
          <p:nvPr>
            <p:ph idx="1"/>
          </p:nvPr>
        </p:nvSpPr>
        <p:spPr/>
        <p:txBody>
          <a:bodyPr/>
          <a:lstStyle/>
          <a:p>
            <a:pPr marL="457200" indent="-457200">
              <a:buFont typeface="Arial" panose="020B0604020202020204" pitchFamily="34" charset="0"/>
              <a:buChar char="•"/>
            </a:pPr>
            <a:r>
              <a:rPr lang="nl-NL" dirty="0"/>
              <a:t>Wens om te kunnen gaan monitoren: hoe presteren we als regio? Liggen we op koers?</a:t>
            </a:r>
          </a:p>
          <a:p>
            <a:pPr marL="457200" indent="-457200">
              <a:buFont typeface="Arial" panose="020B0604020202020204" pitchFamily="34" charset="0"/>
              <a:buChar char="•"/>
            </a:pPr>
            <a:r>
              <a:rPr lang="nl-NL" dirty="0"/>
              <a:t>Pilot met de gemeenten Ede en Apeldoorn en waterschap V&amp;V</a:t>
            </a:r>
          </a:p>
          <a:p>
            <a:pPr marL="457200" indent="-457200">
              <a:buFont typeface="Arial" panose="020B0604020202020204" pitchFamily="34" charset="0"/>
              <a:buChar char="•"/>
            </a:pPr>
            <a:r>
              <a:rPr lang="nl-NL" dirty="0"/>
              <a:t>Landelijk spoor Doelen</a:t>
            </a:r>
          </a:p>
          <a:p>
            <a:pPr marL="457200" indent="-457200">
              <a:buFont typeface="Arial" panose="020B0604020202020204" pitchFamily="34" charset="0"/>
              <a:buChar char="•"/>
            </a:pPr>
            <a:r>
              <a:rPr lang="nl-NL" dirty="0"/>
              <a:t>Link met WBS</a:t>
            </a:r>
          </a:p>
          <a:p>
            <a:endParaRPr lang="nl-NL" dirty="0"/>
          </a:p>
        </p:txBody>
      </p:sp>
    </p:spTree>
    <p:extLst>
      <p:ext uri="{BB962C8B-B14F-4D97-AF65-F5344CB8AC3E}">
        <p14:creationId xmlns:p14="http://schemas.microsoft.com/office/powerpoint/2010/main" val="291104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DBCE-5DD1-141F-8E17-E3CF6939DB8B}"/>
              </a:ext>
            </a:extLst>
          </p:cNvPr>
          <p:cNvSpPr>
            <a:spLocks noGrp="1"/>
          </p:cNvSpPr>
          <p:nvPr>
            <p:ph type="title"/>
          </p:nvPr>
        </p:nvSpPr>
        <p:spPr/>
        <p:txBody>
          <a:bodyPr>
            <a:normAutofit/>
          </a:bodyPr>
          <a:lstStyle/>
          <a:p>
            <a:r>
              <a:rPr lang="en-GB" sz="4000"/>
              <a:t>Het </a:t>
            </a:r>
            <a:r>
              <a:rPr lang="en-GB" sz="4000" err="1"/>
              <a:t>bouwen</a:t>
            </a:r>
            <a:r>
              <a:rPr lang="en-GB" sz="4000"/>
              <a:t> van </a:t>
            </a:r>
            <a:r>
              <a:rPr lang="en-GB" sz="4000" err="1"/>
              <a:t>een</a:t>
            </a:r>
            <a:r>
              <a:rPr lang="en-GB" sz="4000"/>
              <a:t> </a:t>
            </a:r>
            <a:r>
              <a:rPr lang="en-GB" sz="4000" err="1"/>
              <a:t>piramide</a:t>
            </a:r>
            <a:r>
              <a:rPr lang="en-GB" sz="4000"/>
              <a:t> is </a:t>
            </a:r>
            <a:r>
              <a:rPr lang="en-GB" sz="4000" err="1"/>
              <a:t>eigenlijk</a:t>
            </a:r>
            <a:r>
              <a:rPr lang="en-GB" sz="4000"/>
              <a:t> nooit </a:t>
            </a:r>
            <a:r>
              <a:rPr lang="en-GB" sz="4000" err="1"/>
              <a:t>af</a:t>
            </a:r>
            <a:endParaRPr lang="nl-NL" sz="4000"/>
          </a:p>
        </p:txBody>
      </p:sp>
      <p:pic>
        <p:nvPicPr>
          <p:cNvPr id="5" name="Afbeelding 4" descr="Afbeelding met tekst, schermopname, lijn, diagram&#10;&#10;Automatisch gegenereerde beschrijving">
            <a:extLst>
              <a:ext uri="{FF2B5EF4-FFF2-40B4-BE49-F238E27FC236}">
                <a16:creationId xmlns:a16="http://schemas.microsoft.com/office/drawing/2014/main" id="{ADA98603-6246-6D78-14B8-5595F7BFB37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623457" y="1922295"/>
            <a:ext cx="8022772" cy="4570580"/>
          </a:xfrm>
          <a:prstGeom prst="rect">
            <a:avLst/>
          </a:prstGeom>
        </p:spPr>
      </p:pic>
    </p:spTree>
    <p:extLst>
      <p:ext uri="{BB962C8B-B14F-4D97-AF65-F5344CB8AC3E}">
        <p14:creationId xmlns:p14="http://schemas.microsoft.com/office/powerpoint/2010/main" val="19240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DBCE-5DD1-141F-8E17-E3CF6939DB8B}"/>
              </a:ext>
            </a:extLst>
          </p:cNvPr>
          <p:cNvSpPr>
            <a:spLocks noGrp="1"/>
          </p:cNvSpPr>
          <p:nvPr>
            <p:ph type="title"/>
          </p:nvPr>
        </p:nvSpPr>
        <p:spPr/>
        <p:txBody>
          <a:bodyPr>
            <a:normAutofit/>
          </a:bodyPr>
          <a:lstStyle/>
          <a:p>
            <a:r>
              <a:rPr lang="en-GB" sz="4000"/>
              <a:t>Als </a:t>
            </a:r>
            <a:r>
              <a:rPr lang="en-GB" sz="4000" err="1"/>
              <a:t>regio</a:t>
            </a:r>
            <a:r>
              <a:rPr lang="en-GB" sz="4000"/>
              <a:t> </a:t>
            </a:r>
            <a:r>
              <a:rPr lang="en-GB" sz="4000" err="1"/>
              <a:t>streven</a:t>
            </a:r>
            <a:r>
              <a:rPr lang="en-GB" sz="4000"/>
              <a:t> we </a:t>
            </a:r>
            <a:r>
              <a:rPr lang="en-GB" sz="4000" err="1"/>
              <a:t>naar</a:t>
            </a:r>
            <a:r>
              <a:rPr lang="en-GB" sz="4000"/>
              <a:t> </a:t>
            </a:r>
            <a:r>
              <a:rPr lang="en-GB" sz="4000" err="1"/>
              <a:t>een</a:t>
            </a:r>
            <a:r>
              <a:rPr lang="en-GB" sz="4000"/>
              <a:t> </a:t>
            </a:r>
            <a:r>
              <a:rPr lang="en-GB" sz="4000" err="1"/>
              <a:t>gezamenlijk</a:t>
            </a:r>
            <a:r>
              <a:rPr lang="en-GB" sz="4000"/>
              <a:t> </a:t>
            </a:r>
            <a:r>
              <a:rPr lang="en-GB" sz="4000" err="1"/>
              <a:t>doel</a:t>
            </a:r>
            <a:r>
              <a:rPr lang="en-GB" sz="4000"/>
              <a:t> </a:t>
            </a:r>
            <a:endParaRPr lang="nl-NL" sz="4000"/>
          </a:p>
        </p:txBody>
      </p:sp>
      <p:sp>
        <p:nvSpPr>
          <p:cNvPr id="3" name="Tijdelijke aanduiding voor inhoud 2">
            <a:extLst>
              <a:ext uri="{FF2B5EF4-FFF2-40B4-BE49-F238E27FC236}">
                <a16:creationId xmlns:a16="http://schemas.microsoft.com/office/drawing/2014/main" id="{B489BB3B-A5FD-0808-312E-B8463C891D41}"/>
              </a:ext>
            </a:extLst>
          </p:cNvPr>
          <p:cNvSpPr>
            <a:spLocks noGrp="1"/>
          </p:cNvSpPr>
          <p:nvPr>
            <p:ph idx="1"/>
          </p:nvPr>
        </p:nvSpPr>
        <p:spPr/>
        <p:txBody>
          <a:bodyPr/>
          <a:lstStyle/>
          <a:p>
            <a:r>
              <a:rPr lang="en-GB" err="1"/>
              <a:t>een</a:t>
            </a:r>
            <a:r>
              <a:rPr lang="en-GB"/>
              <a:t> </a:t>
            </a:r>
            <a:r>
              <a:rPr lang="en-GB" err="1"/>
              <a:t>klimaatbestendig</a:t>
            </a:r>
            <a:r>
              <a:rPr lang="en-GB"/>
              <a:t> </a:t>
            </a:r>
            <a:r>
              <a:rPr lang="en-GB" err="1"/>
              <a:t>systeem</a:t>
            </a:r>
            <a:r>
              <a:rPr lang="en-GB"/>
              <a:t> </a:t>
            </a:r>
            <a:r>
              <a:rPr lang="en-GB" err="1"/>
              <a:t>dat</a:t>
            </a:r>
            <a:r>
              <a:rPr lang="en-GB"/>
              <a:t> </a:t>
            </a:r>
            <a:r>
              <a:rPr lang="en-GB" err="1"/>
              <a:t>tegen</a:t>
            </a:r>
            <a:r>
              <a:rPr lang="en-GB"/>
              <a:t> </a:t>
            </a:r>
            <a:r>
              <a:rPr lang="en-GB" err="1"/>
              <a:t>een</a:t>
            </a:r>
            <a:r>
              <a:rPr lang="en-GB"/>
              <a:t> </a:t>
            </a:r>
            <a:r>
              <a:rPr lang="en-GB" err="1"/>
              <a:t>stootje</a:t>
            </a:r>
            <a:r>
              <a:rPr lang="en-GB"/>
              <a:t> </a:t>
            </a:r>
            <a:r>
              <a:rPr lang="en-GB" err="1"/>
              <a:t>kan</a:t>
            </a:r>
            <a:endParaRPr lang="nl-NL"/>
          </a:p>
          <a:p>
            <a:endParaRPr lang="nl-NL"/>
          </a:p>
        </p:txBody>
      </p:sp>
      <p:sp>
        <p:nvSpPr>
          <p:cNvPr id="10" name="Tijdelijke aanduiding voor inhoud 2">
            <a:extLst>
              <a:ext uri="{FF2B5EF4-FFF2-40B4-BE49-F238E27FC236}">
                <a16:creationId xmlns:a16="http://schemas.microsoft.com/office/drawing/2014/main" id="{6FBBCB39-1548-1E60-A69C-D43982701009}"/>
              </a:ext>
            </a:extLst>
          </p:cNvPr>
          <p:cNvSpPr txBox="1">
            <a:spLocks/>
          </p:cNvSpPr>
          <p:nvPr/>
        </p:nvSpPr>
        <p:spPr>
          <a:xfrm>
            <a:off x="5469156" y="3325045"/>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nl-NL" sz="1600" b="1">
              <a:solidFill>
                <a:srgbClr val="FFFFFF"/>
              </a:solidFill>
              <a:latin typeface="Calibri" panose="020F0502020204030204"/>
            </a:endParaRPr>
          </a:p>
        </p:txBody>
      </p:sp>
      <p:grpSp>
        <p:nvGrpSpPr>
          <p:cNvPr id="11" name="Groep 10">
            <a:extLst>
              <a:ext uri="{FF2B5EF4-FFF2-40B4-BE49-F238E27FC236}">
                <a16:creationId xmlns:a16="http://schemas.microsoft.com/office/drawing/2014/main" id="{E3A93B3D-4624-B409-49AB-494554A89EBD}"/>
              </a:ext>
            </a:extLst>
          </p:cNvPr>
          <p:cNvGrpSpPr/>
          <p:nvPr/>
        </p:nvGrpSpPr>
        <p:grpSpPr>
          <a:xfrm>
            <a:off x="3389807" y="2519748"/>
            <a:ext cx="5362307" cy="3836602"/>
            <a:chOff x="1571625" y="1243639"/>
            <a:chExt cx="5486396" cy="4734662"/>
          </a:xfrm>
        </p:grpSpPr>
        <p:sp>
          <p:nvSpPr>
            <p:cNvPr id="12" name="Gelijkbenige driehoek 10">
              <a:extLst>
                <a:ext uri="{FF2B5EF4-FFF2-40B4-BE49-F238E27FC236}">
                  <a16:creationId xmlns:a16="http://schemas.microsoft.com/office/drawing/2014/main" id="{995C893C-0E2C-E830-F8DB-1906BED11789}"/>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3" name="Gelijkbenige driehoek 8">
              <a:extLst>
                <a:ext uri="{FF2B5EF4-FFF2-40B4-BE49-F238E27FC236}">
                  <a16:creationId xmlns:a16="http://schemas.microsoft.com/office/drawing/2014/main" id="{33D4F31D-215B-6A9F-6BCA-3FDEA7AFDA26}"/>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4" name="Gelijkbenige driehoek 6">
              <a:extLst>
                <a:ext uri="{FF2B5EF4-FFF2-40B4-BE49-F238E27FC236}">
                  <a16:creationId xmlns:a16="http://schemas.microsoft.com/office/drawing/2014/main" id="{9F6704F8-507B-0D25-B763-44D0DA23CEDF}"/>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5" name="Rechthoek 14">
              <a:extLst>
                <a:ext uri="{FF2B5EF4-FFF2-40B4-BE49-F238E27FC236}">
                  <a16:creationId xmlns:a16="http://schemas.microsoft.com/office/drawing/2014/main" id="{90CCC334-B1BF-9069-E7B4-B1A2BFC29B00}"/>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6" name="Rechthoek 15">
              <a:extLst>
                <a:ext uri="{FF2B5EF4-FFF2-40B4-BE49-F238E27FC236}">
                  <a16:creationId xmlns:a16="http://schemas.microsoft.com/office/drawing/2014/main" id="{8E4F299C-6A16-2AE0-FEB2-5C713B2FA30A}"/>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Tree>
    <p:extLst>
      <p:ext uri="{BB962C8B-B14F-4D97-AF65-F5344CB8AC3E}">
        <p14:creationId xmlns:p14="http://schemas.microsoft.com/office/powerpoint/2010/main" val="188620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1F060BE5-569E-DEB2-7522-241952084701}"/>
              </a:ext>
            </a:extLst>
          </p:cNvPr>
          <p:cNvSpPr>
            <a:spLocks noGrp="1"/>
          </p:cNvSpPr>
          <p:nvPr>
            <p:ph type="sldNum" sz="quarter" idx="12"/>
          </p:nvPr>
        </p:nvSpPr>
        <p:spPr>
          <a:xfrm>
            <a:off x="8610600" y="6356350"/>
            <a:ext cx="2743200" cy="365125"/>
          </a:xfrm>
        </p:spPr>
        <p:txBody>
          <a:bodyPr/>
          <a:lstStyle/>
          <a:p>
            <a:fld id="{977282E5-113B-394B-9619-65EA674F6B09}" type="slidenum">
              <a:rPr lang="nl-NL" smtClean="0"/>
              <a:pPr/>
              <a:t>5</a:t>
            </a:fld>
            <a:endParaRPr lang="nl-NL"/>
          </a:p>
        </p:txBody>
      </p:sp>
      <p:sp>
        <p:nvSpPr>
          <p:cNvPr id="18" name="Tijdelijke aanduiding voor inhoud 2">
            <a:extLst>
              <a:ext uri="{FF2B5EF4-FFF2-40B4-BE49-F238E27FC236}">
                <a16:creationId xmlns:a16="http://schemas.microsoft.com/office/drawing/2014/main" id="{D94734FA-4811-E238-2D3A-8D4735DA03D9}"/>
              </a:ext>
            </a:extLst>
          </p:cNvPr>
          <p:cNvSpPr txBox="1">
            <a:spLocks/>
          </p:cNvSpPr>
          <p:nvPr/>
        </p:nvSpPr>
        <p:spPr>
          <a:xfrm>
            <a:off x="5469156" y="3325045"/>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endParaRPr lang="nl-NL" sz="1600" b="1">
              <a:solidFill>
                <a:srgbClr val="FFFFFF"/>
              </a:solidFill>
              <a:latin typeface="Calibri" panose="020F0502020204030204"/>
            </a:endParaRPr>
          </a:p>
        </p:txBody>
      </p:sp>
      <p:sp>
        <p:nvSpPr>
          <p:cNvPr id="20" name="Tekstvak 9">
            <a:extLst>
              <a:ext uri="{FF2B5EF4-FFF2-40B4-BE49-F238E27FC236}">
                <a16:creationId xmlns:a16="http://schemas.microsoft.com/office/drawing/2014/main" id="{4619926A-6667-635A-3068-ADEC98C58093}"/>
              </a:ext>
            </a:extLst>
          </p:cNvPr>
          <p:cNvSpPr txBox="1"/>
          <p:nvPr/>
        </p:nvSpPr>
        <p:spPr>
          <a:xfrm>
            <a:off x="103098" y="4775609"/>
            <a:ext cx="2633937" cy="1477328"/>
          </a:xfrm>
          <a:prstGeom prst="rect">
            <a:avLst/>
          </a:prstGeom>
          <a:noFill/>
        </p:spPr>
        <p:txBody>
          <a:bodyPr wrap="square" rtlCol="0">
            <a:spAutoFit/>
          </a:bodyPr>
          <a:lstStyle/>
          <a:p>
            <a:pPr algn="ctr"/>
            <a:r>
              <a:rPr lang="nl-NL">
                <a:latin typeface="+mj-lt"/>
              </a:rPr>
              <a:t>Wij verstevigen het natuurlijk systeem als  fundament en maken </a:t>
            </a:r>
          </a:p>
          <a:p>
            <a:pPr algn="ctr"/>
            <a:r>
              <a:rPr lang="nl-NL">
                <a:latin typeface="+mj-lt"/>
              </a:rPr>
              <a:t>water en bodem sturend. </a:t>
            </a:r>
          </a:p>
          <a:p>
            <a:pPr algn="ctr"/>
            <a:endParaRPr lang="nl-NL">
              <a:latin typeface="+mj-lt"/>
            </a:endParaRPr>
          </a:p>
        </p:txBody>
      </p:sp>
      <p:sp>
        <p:nvSpPr>
          <p:cNvPr id="25" name="Boog 24">
            <a:extLst>
              <a:ext uri="{FF2B5EF4-FFF2-40B4-BE49-F238E27FC236}">
                <a16:creationId xmlns:a16="http://schemas.microsoft.com/office/drawing/2014/main" id="{6C64FD41-3587-7AEE-4DE6-7B79FDDB6A37}"/>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 name="Titel 1">
            <a:extLst>
              <a:ext uri="{FF2B5EF4-FFF2-40B4-BE49-F238E27FC236}">
                <a16:creationId xmlns:a16="http://schemas.microsoft.com/office/drawing/2014/main" id="{1070E038-8C86-D464-CAC4-767C5C19D740}"/>
              </a:ext>
            </a:extLst>
          </p:cNvPr>
          <p:cNvSpPr>
            <a:spLocks noGrp="1"/>
          </p:cNvSpPr>
          <p:nvPr>
            <p:ph type="title"/>
          </p:nvPr>
        </p:nvSpPr>
        <p:spPr>
          <a:xfrm>
            <a:off x="771181" y="365125"/>
            <a:ext cx="10582619" cy="1325563"/>
          </a:xfrm>
        </p:spPr>
        <p:txBody>
          <a:bodyPr>
            <a:normAutofit/>
          </a:bodyPr>
          <a:lstStyle/>
          <a:p>
            <a:r>
              <a:rPr lang="en-GB" sz="4000"/>
              <a:t>We </a:t>
            </a:r>
            <a:r>
              <a:rPr lang="en-GB" sz="4000" err="1"/>
              <a:t>versterken</a:t>
            </a:r>
            <a:r>
              <a:rPr lang="en-GB" sz="4000"/>
              <a:t> het </a:t>
            </a:r>
            <a:r>
              <a:rPr lang="en-GB" sz="4000" err="1"/>
              <a:t>natuurlijk</a:t>
            </a:r>
            <a:r>
              <a:rPr lang="en-GB" sz="4000"/>
              <a:t> </a:t>
            </a:r>
            <a:r>
              <a:rPr lang="en-GB" sz="4000" err="1"/>
              <a:t>systeem</a:t>
            </a:r>
            <a:endParaRPr lang="nl-NL" sz="4000"/>
          </a:p>
        </p:txBody>
      </p:sp>
      <p:grpSp>
        <p:nvGrpSpPr>
          <p:cNvPr id="9" name="Groep 8">
            <a:extLst>
              <a:ext uri="{FF2B5EF4-FFF2-40B4-BE49-F238E27FC236}">
                <a16:creationId xmlns:a16="http://schemas.microsoft.com/office/drawing/2014/main" id="{16530BD1-A49E-6B49-712A-94202B19FF8C}"/>
              </a:ext>
            </a:extLst>
          </p:cNvPr>
          <p:cNvGrpSpPr/>
          <p:nvPr/>
        </p:nvGrpSpPr>
        <p:grpSpPr>
          <a:xfrm>
            <a:off x="3389807" y="1833516"/>
            <a:ext cx="6321434" cy="4522834"/>
            <a:chOff x="1571625" y="1243639"/>
            <a:chExt cx="5486396" cy="4734662"/>
          </a:xfrm>
        </p:grpSpPr>
        <p:sp>
          <p:nvSpPr>
            <p:cNvPr id="17" name="Gelijkbenige driehoek 10">
              <a:extLst>
                <a:ext uri="{FF2B5EF4-FFF2-40B4-BE49-F238E27FC236}">
                  <a16:creationId xmlns:a16="http://schemas.microsoft.com/office/drawing/2014/main" id="{07D902A4-ECA2-839E-307A-20BEAFEFFF23}"/>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21" name="Gelijkbenige driehoek 8">
              <a:extLst>
                <a:ext uri="{FF2B5EF4-FFF2-40B4-BE49-F238E27FC236}">
                  <a16:creationId xmlns:a16="http://schemas.microsoft.com/office/drawing/2014/main" id="{2C67C73D-035A-163D-898B-7C0C7A4662F3}"/>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22" name="Gelijkbenige driehoek 6">
              <a:extLst>
                <a:ext uri="{FF2B5EF4-FFF2-40B4-BE49-F238E27FC236}">
                  <a16:creationId xmlns:a16="http://schemas.microsoft.com/office/drawing/2014/main" id="{7ACAA4E0-AFFE-CD65-375F-EEB868C37450}"/>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23" name="Rechthoek 22">
              <a:extLst>
                <a:ext uri="{FF2B5EF4-FFF2-40B4-BE49-F238E27FC236}">
                  <a16:creationId xmlns:a16="http://schemas.microsoft.com/office/drawing/2014/main" id="{09F82ACD-6B7A-850A-CC62-C2499DF2BCA4}"/>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24" name="Rechthoek 23">
              <a:extLst>
                <a:ext uri="{FF2B5EF4-FFF2-40B4-BE49-F238E27FC236}">
                  <a16:creationId xmlns:a16="http://schemas.microsoft.com/office/drawing/2014/main" id="{108F4799-1A64-E234-91B1-01B20E331B8F}"/>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9" name="Tijdelijke aanduiding voor inhoud 2">
            <a:extLst>
              <a:ext uri="{FF2B5EF4-FFF2-40B4-BE49-F238E27FC236}">
                <a16:creationId xmlns:a16="http://schemas.microsoft.com/office/drawing/2014/main" id="{C4FBED48-22CB-1F0A-4AE9-EA9458E12C91}"/>
              </a:ext>
            </a:extLst>
          </p:cNvPr>
          <p:cNvSpPr txBox="1">
            <a:spLocks/>
          </p:cNvSpPr>
          <p:nvPr/>
        </p:nvSpPr>
        <p:spPr>
          <a:xfrm>
            <a:off x="4570246" y="499603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system </a:t>
            </a:r>
            <a:r>
              <a:rPr lang="en-GB" sz="1600" b="1" err="1">
                <a:solidFill>
                  <a:srgbClr val="FFFFFF"/>
                </a:solidFill>
                <a:latin typeface="Calibri" panose="020F0502020204030204"/>
              </a:rPr>
              <a:t>benutten</a:t>
            </a:r>
            <a:endParaRPr lang="nl-NL" sz="2000" b="1"/>
          </a:p>
        </p:txBody>
      </p:sp>
    </p:spTree>
    <p:extLst>
      <p:ext uri="{BB962C8B-B14F-4D97-AF65-F5344CB8AC3E}">
        <p14:creationId xmlns:p14="http://schemas.microsoft.com/office/powerpoint/2010/main" val="286694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22D25F10-6DF6-2AB8-FACA-3E6D343F3EBB}"/>
              </a:ext>
            </a:extLst>
          </p:cNvPr>
          <p:cNvSpPr>
            <a:spLocks noGrp="1"/>
          </p:cNvSpPr>
          <p:nvPr>
            <p:ph type="sldNum" sz="quarter" idx="12"/>
          </p:nvPr>
        </p:nvSpPr>
        <p:spPr/>
        <p:txBody>
          <a:bodyPr/>
          <a:lstStyle/>
          <a:p>
            <a:fld id="{977282E5-113B-394B-9619-65EA674F6B09}" type="slidenum">
              <a:rPr lang="nl-NL" smtClean="0"/>
              <a:pPr/>
              <a:t>6</a:t>
            </a:fld>
            <a:endParaRPr lang="nl-NL"/>
          </a:p>
        </p:txBody>
      </p:sp>
      <p:grpSp>
        <p:nvGrpSpPr>
          <p:cNvPr id="9" name="Groep 8">
            <a:extLst>
              <a:ext uri="{FF2B5EF4-FFF2-40B4-BE49-F238E27FC236}">
                <a16:creationId xmlns:a16="http://schemas.microsoft.com/office/drawing/2014/main" id="{DB045377-112E-EEE3-6750-57F72359303A}"/>
              </a:ext>
            </a:extLst>
          </p:cNvPr>
          <p:cNvGrpSpPr/>
          <p:nvPr/>
        </p:nvGrpSpPr>
        <p:grpSpPr>
          <a:xfrm>
            <a:off x="3389807" y="1833516"/>
            <a:ext cx="6321434" cy="4522834"/>
            <a:chOff x="1571625" y="1243639"/>
            <a:chExt cx="5486396" cy="4734662"/>
          </a:xfrm>
        </p:grpSpPr>
        <p:sp>
          <p:nvSpPr>
            <p:cNvPr id="10" name="Gelijkbenige driehoek 10">
              <a:extLst>
                <a:ext uri="{FF2B5EF4-FFF2-40B4-BE49-F238E27FC236}">
                  <a16:creationId xmlns:a16="http://schemas.microsoft.com/office/drawing/2014/main" id="{C380A54A-D7CA-3BB7-F25D-3D3E16070EF3}"/>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11" name="Gelijkbenige driehoek 8">
              <a:extLst>
                <a:ext uri="{FF2B5EF4-FFF2-40B4-BE49-F238E27FC236}">
                  <a16:creationId xmlns:a16="http://schemas.microsoft.com/office/drawing/2014/main" id="{1E1EC1DD-9613-63B9-697C-86A16CD4C1B6}"/>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12" name="Gelijkbenige driehoek 6">
              <a:extLst>
                <a:ext uri="{FF2B5EF4-FFF2-40B4-BE49-F238E27FC236}">
                  <a16:creationId xmlns:a16="http://schemas.microsoft.com/office/drawing/2014/main" id="{9431D5F9-B917-41EB-8202-7FB1A0CF9F61}"/>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3" name="Rechthoek 12">
              <a:extLst>
                <a:ext uri="{FF2B5EF4-FFF2-40B4-BE49-F238E27FC236}">
                  <a16:creationId xmlns:a16="http://schemas.microsoft.com/office/drawing/2014/main" id="{C475905B-87B7-026D-99AC-626166DD72F1}"/>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4" name="Rechthoek 13">
              <a:extLst>
                <a:ext uri="{FF2B5EF4-FFF2-40B4-BE49-F238E27FC236}">
                  <a16:creationId xmlns:a16="http://schemas.microsoft.com/office/drawing/2014/main" id="{8FEB2D51-C8DB-D66D-A609-D087DDF2D696}"/>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5" name="Tijdelijke aanduiding voor inhoud 2">
            <a:extLst>
              <a:ext uri="{FF2B5EF4-FFF2-40B4-BE49-F238E27FC236}">
                <a16:creationId xmlns:a16="http://schemas.microsoft.com/office/drawing/2014/main" id="{7994D856-64EB-09B2-F2BA-FE4F48ABEB8D}"/>
              </a:ext>
            </a:extLst>
          </p:cNvPr>
          <p:cNvSpPr txBox="1">
            <a:spLocks/>
          </p:cNvSpPr>
          <p:nvPr/>
        </p:nvSpPr>
        <p:spPr>
          <a:xfrm>
            <a:off x="5952882" y="2347830"/>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endParaRPr lang="nl-NL" sz="1600" b="1">
              <a:solidFill>
                <a:srgbClr val="FFFFFF"/>
              </a:solidFill>
              <a:latin typeface="Calibri" panose="020F0502020204030204"/>
            </a:endParaRPr>
          </a:p>
        </p:txBody>
      </p:sp>
      <p:sp>
        <p:nvSpPr>
          <p:cNvPr id="16" name="Tijdelijke aanduiding voor inhoud 2">
            <a:extLst>
              <a:ext uri="{FF2B5EF4-FFF2-40B4-BE49-F238E27FC236}">
                <a16:creationId xmlns:a16="http://schemas.microsoft.com/office/drawing/2014/main" id="{55A88B9C-F07B-3796-E3A9-9BF4134C1C94}"/>
              </a:ext>
            </a:extLst>
          </p:cNvPr>
          <p:cNvSpPr txBox="1">
            <a:spLocks/>
          </p:cNvSpPr>
          <p:nvPr/>
        </p:nvSpPr>
        <p:spPr>
          <a:xfrm>
            <a:off x="5478932" y="3519482"/>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Technische maatregelen treffen</a:t>
            </a:r>
          </a:p>
        </p:txBody>
      </p:sp>
      <p:sp>
        <p:nvSpPr>
          <p:cNvPr id="17" name="Tijdelijke aanduiding voor inhoud 2">
            <a:extLst>
              <a:ext uri="{FF2B5EF4-FFF2-40B4-BE49-F238E27FC236}">
                <a16:creationId xmlns:a16="http://schemas.microsoft.com/office/drawing/2014/main" id="{F0F47686-A73F-A2BE-A675-DB08C60B8645}"/>
              </a:ext>
            </a:extLst>
          </p:cNvPr>
          <p:cNvSpPr txBox="1">
            <a:spLocks/>
          </p:cNvSpPr>
          <p:nvPr/>
        </p:nvSpPr>
        <p:spPr>
          <a:xfrm>
            <a:off x="4599578" y="4995554"/>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a:t>
            </a:r>
            <a:r>
              <a:rPr lang="en-GB" sz="1600" b="1" err="1">
                <a:solidFill>
                  <a:srgbClr val="FFFFFF"/>
                </a:solidFill>
                <a:latin typeface="Calibri" panose="020F0502020204030204"/>
              </a:rPr>
              <a:t>systeem</a:t>
            </a:r>
            <a:r>
              <a:rPr lang="en-GB" sz="1600" b="1">
                <a:solidFill>
                  <a:srgbClr val="FFFFFF"/>
                </a:solidFill>
                <a:latin typeface="Calibri" panose="020F0502020204030204"/>
              </a:rPr>
              <a:t> </a:t>
            </a:r>
            <a:r>
              <a:rPr lang="en-GB" sz="1600" b="1" err="1">
                <a:solidFill>
                  <a:srgbClr val="FFFFFF"/>
                </a:solidFill>
                <a:latin typeface="Calibri" panose="020F0502020204030204"/>
              </a:rPr>
              <a:t>benutten</a:t>
            </a:r>
            <a:endParaRPr lang="nl-NL" sz="2000" b="1"/>
          </a:p>
        </p:txBody>
      </p:sp>
      <p:sp>
        <p:nvSpPr>
          <p:cNvPr id="18" name="Tekstvak 9">
            <a:extLst>
              <a:ext uri="{FF2B5EF4-FFF2-40B4-BE49-F238E27FC236}">
                <a16:creationId xmlns:a16="http://schemas.microsoft.com/office/drawing/2014/main" id="{F3234FA4-B52B-0152-6620-C798F4D4C7CD}"/>
              </a:ext>
            </a:extLst>
          </p:cNvPr>
          <p:cNvSpPr txBox="1"/>
          <p:nvPr/>
        </p:nvSpPr>
        <p:spPr>
          <a:xfrm>
            <a:off x="103098" y="4775609"/>
            <a:ext cx="2633937" cy="1477328"/>
          </a:xfrm>
          <a:prstGeom prst="rect">
            <a:avLst/>
          </a:prstGeom>
          <a:noFill/>
        </p:spPr>
        <p:txBody>
          <a:bodyPr wrap="square" rtlCol="0">
            <a:spAutoFit/>
          </a:bodyPr>
          <a:lstStyle/>
          <a:p>
            <a:pPr algn="ctr"/>
            <a:r>
              <a:rPr lang="nl-NL">
                <a:latin typeface="+mj-lt"/>
              </a:rPr>
              <a:t>We verstevigen het natuurlijk systeem als  fundament en maken </a:t>
            </a:r>
          </a:p>
          <a:p>
            <a:pPr algn="ctr"/>
            <a:r>
              <a:rPr lang="nl-NL">
                <a:latin typeface="+mj-lt"/>
              </a:rPr>
              <a:t>water en bodem sturend. </a:t>
            </a:r>
          </a:p>
          <a:p>
            <a:pPr algn="ctr"/>
            <a:endParaRPr lang="nl-NL">
              <a:latin typeface="+mj-lt"/>
            </a:endParaRPr>
          </a:p>
        </p:txBody>
      </p:sp>
      <p:sp>
        <p:nvSpPr>
          <p:cNvPr id="19" name="Tekstvak 10">
            <a:extLst>
              <a:ext uri="{FF2B5EF4-FFF2-40B4-BE49-F238E27FC236}">
                <a16:creationId xmlns:a16="http://schemas.microsoft.com/office/drawing/2014/main" id="{C442E0E6-EC5C-EE67-66A6-A01990E2612C}"/>
              </a:ext>
            </a:extLst>
          </p:cNvPr>
          <p:cNvSpPr txBox="1"/>
          <p:nvPr/>
        </p:nvSpPr>
        <p:spPr>
          <a:xfrm>
            <a:off x="762117" y="3092350"/>
            <a:ext cx="3196339" cy="1200329"/>
          </a:xfrm>
          <a:prstGeom prst="rect">
            <a:avLst/>
          </a:prstGeom>
          <a:noFill/>
        </p:spPr>
        <p:txBody>
          <a:bodyPr wrap="square" lIns="91440" tIns="45720" rIns="91440" bIns="45720" rtlCol="0" anchor="t">
            <a:spAutoFit/>
          </a:bodyPr>
          <a:lstStyle/>
          <a:p>
            <a:pPr algn="ctr"/>
            <a:r>
              <a:rPr lang="nl-NL">
                <a:latin typeface="+mj-lt"/>
              </a:rPr>
              <a:t>Technische maatregelen bieden bescherming tegen extremen waar het natuurlijk systeem ontoereikend is. </a:t>
            </a:r>
          </a:p>
        </p:txBody>
      </p:sp>
      <p:sp>
        <p:nvSpPr>
          <p:cNvPr id="24" name="Boog 23">
            <a:extLst>
              <a:ext uri="{FF2B5EF4-FFF2-40B4-BE49-F238E27FC236}">
                <a16:creationId xmlns:a16="http://schemas.microsoft.com/office/drawing/2014/main" id="{94279671-908A-BD03-E728-FDA0FE3CBDDA}"/>
              </a:ext>
            </a:extLst>
          </p:cNvPr>
          <p:cNvSpPr/>
          <p:nvPr/>
        </p:nvSpPr>
        <p:spPr>
          <a:xfrm>
            <a:off x="3089461" y="3479180"/>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5" name="Boog 24">
            <a:extLst>
              <a:ext uri="{FF2B5EF4-FFF2-40B4-BE49-F238E27FC236}">
                <a16:creationId xmlns:a16="http://schemas.microsoft.com/office/drawing/2014/main" id="{964D078D-0770-2772-39BD-FC32BC3E791E}"/>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5" name="Titel 1">
            <a:extLst>
              <a:ext uri="{FF2B5EF4-FFF2-40B4-BE49-F238E27FC236}">
                <a16:creationId xmlns:a16="http://schemas.microsoft.com/office/drawing/2014/main" id="{B57DA4C7-62F9-A976-4A5E-7849728152C6}"/>
              </a:ext>
            </a:extLst>
          </p:cNvPr>
          <p:cNvSpPr>
            <a:spLocks noGrp="1"/>
          </p:cNvSpPr>
          <p:nvPr>
            <p:ph type="title"/>
          </p:nvPr>
        </p:nvSpPr>
        <p:spPr>
          <a:xfrm>
            <a:off x="771181" y="365125"/>
            <a:ext cx="10582619" cy="1325563"/>
          </a:xfrm>
        </p:spPr>
        <p:txBody>
          <a:bodyPr>
            <a:normAutofit/>
          </a:bodyPr>
          <a:lstStyle/>
          <a:p>
            <a:r>
              <a:rPr lang="en-GB" sz="4000"/>
              <a:t>We </a:t>
            </a:r>
            <a:r>
              <a:rPr lang="en-GB" sz="4000" err="1"/>
              <a:t>zorgen</a:t>
            </a:r>
            <a:r>
              <a:rPr lang="en-GB" sz="4000"/>
              <a:t> </a:t>
            </a:r>
            <a:r>
              <a:rPr lang="en-GB" sz="4000" err="1"/>
              <a:t>dat</a:t>
            </a:r>
            <a:r>
              <a:rPr lang="en-GB" sz="4000"/>
              <a:t> </a:t>
            </a:r>
            <a:r>
              <a:rPr lang="en-GB" sz="4000" err="1"/>
              <a:t>onze</a:t>
            </a:r>
            <a:r>
              <a:rPr lang="en-GB" sz="4000"/>
              <a:t> </a:t>
            </a:r>
            <a:r>
              <a:rPr lang="en-GB" sz="4000" err="1"/>
              <a:t>gebieden</a:t>
            </a:r>
            <a:r>
              <a:rPr lang="en-GB" sz="4000"/>
              <a:t> </a:t>
            </a:r>
            <a:r>
              <a:rPr lang="en-GB" sz="4000" err="1"/>
              <a:t>klimaatbestendig</a:t>
            </a:r>
            <a:r>
              <a:rPr lang="en-GB" sz="4000"/>
              <a:t> </a:t>
            </a:r>
            <a:r>
              <a:rPr lang="en-GB" sz="4000" err="1"/>
              <a:t>worden</a:t>
            </a:r>
            <a:r>
              <a:rPr lang="en-GB" sz="4000"/>
              <a:t> </a:t>
            </a:r>
            <a:r>
              <a:rPr lang="en-GB" sz="4000" err="1"/>
              <a:t>ingericht</a:t>
            </a:r>
            <a:endParaRPr lang="nl-NL" sz="4000"/>
          </a:p>
        </p:txBody>
      </p:sp>
    </p:spTree>
    <p:extLst>
      <p:ext uri="{BB962C8B-B14F-4D97-AF65-F5344CB8AC3E}">
        <p14:creationId xmlns:p14="http://schemas.microsoft.com/office/powerpoint/2010/main" val="428005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72ED1D38-13B8-A16C-0FF3-B4970AF3BA22}"/>
              </a:ext>
            </a:extLst>
          </p:cNvPr>
          <p:cNvGrpSpPr/>
          <p:nvPr/>
        </p:nvGrpSpPr>
        <p:grpSpPr>
          <a:xfrm>
            <a:off x="3389807" y="1833516"/>
            <a:ext cx="6321434" cy="4522834"/>
            <a:chOff x="1571625" y="1243639"/>
            <a:chExt cx="5486396" cy="4734662"/>
          </a:xfrm>
        </p:grpSpPr>
        <p:sp>
          <p:nvSpPr>
            <p:cNvPr id="26" name="Gelijkbenige driehoek 10">
              <a:extLst>
                <a:ext uri="{FF2B5EF4-FFF2-40B4-BE49-F238E27FC236}">
                  <a16:creationId xmlns:a16="http://schemas.microsoft.com/office/drawing/2014/main" id="{6AE87D1D-EE47-C012-B55A-FE699D5D9E46}"/>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27" name="Gelijkbenige driehoek 8">
              <a:extLst>
                <a:ext uri="{FF2B5EF4-FFF2-40B4-BE49-F238E27FC236}">
                  <a16:creationId xmlns:a16="http://schemas.microsoft.com/office/drawing/2014/main" id="{87484209-471A-58F0-DD1A-88340E7C4EC4}"/>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28" name="Gelijkbenige driehoek 6">
              <a:extLst>
                <a:ext uri="{FF2B5EF4-FFF2-40B4-BE49-F238E27FC236}">
                  <a16:creationId xmlns:a16="http://schemas.microsoft.com/office/drawing/2014/main" id="{014DF1BA-2CAD-B222-D6C0-80C330AC5F23}"/>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29" name="Rechthoek 28">
              <a:extLst>
                <a:ext uri="{FF2B5EF4-FFF2-40B4-BE49-F238E27FC236}">
                  <a16:creationId xmlns:a16="http://schemas.microsoft.com/office/drawing/2014/main" id="{659FBCE5-A326-0929-C7CA-FB97B207CE38}"/>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30" name="Rechthoek 29">
              <a:extLst>
                <a:ext uri="{FF2B5EF4-FFF2-40B4-BE49-F238E27FC236}">
                  <a16:creationId xmlns:a16="http://schemas.microsoft.com/office/drawing/2014/main" id="{A2799DB1-4BA9-C01E-E320-1CD83C474E74}"/>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6" name="Tijdelijke aanduiding voor dianummer 5">
            <a:extLst>
              <a:ext uri="{FF2B5EF4-FFF2-40B4-BE49-F238E27FC236}">
                <a16:creationId xmlns:a16="http://schemas.microsoft.com/office/drawing/2014/main" id="{22D25F10-6DF6-2AB8-FACA-3E6D343F3EBB}"/>
              </a:ext>
            </a:extLst>
          </p:cNvPr>
          <p:cNvSpPr>
            <a:spLocks noGrp="1"/>
          </p:cNvSpPr>
          <p:nvPr>
            <p:ph type="sldNum" sz="quarter" idx="12"/>
          </p:nvPr>
        </p:nvSpPr>
        <p:spPr/>
        <p:txBody>
          <a:bodyPr/>
          <a:lstStyle/>
          <a:p>
            <a:fld id="{977282E5-113B-394B-9619-65EA674F6B09}" type="slidenum">
              <a:rPr lang="nl-NL" smtClean="0"/>
              <a:pPr/>
              <a:t>7</a:t>
            </a:fld>
            <a:endParaRPr lang="nl-NL"/>
          </a:p>
        </p:txBody>
      </p:sp>
      <p:sp>
        <p:nvSpPr>
          <p:cNvPr id="15" name="Tijdelijke aanduiding voor inhoud 2">
            <a:extLst>
              <a:ext uri="{FF2B5EF4-FFF2-40B4-BE49-F238E27FC236}">
                <a16:creationId xmlns:a16="http://schemas.microsoft.com/office/drawing/2014/main" id="{7994D856-64EB-09B2-F2BA-FE4F48ABEB8D}"/>
              </a:ext>
            </a:extLst>
          </p:cNvPr>
          <p:cNvSpPr txBox="1">
            <a:spLocks/>
          </p:cNvSpPr>
          <p:nvPr/>
        </p:nvSpPr>
        <p:spPr>
          <a:xfrm>
            <a:off x="5941176" y="2456357"/>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Handelen bij extremen</a:t>
            </a:r>
            <a:endParaRPr lang="nl-NL" sz="1600" b="1">
              <a:solidFill>
                <a:srgbClr val="FFFFFF"/>
              </a:solidFill>
              <a:latin typeface="Calibri" panose="020F0502020204030204"/>
              <a:cs typeface="Calibri"/>
            </a:endParaRPr>
          </a:p>
        </p:txBody>
      </p:sp>
      <p:sp>
        <p:nvSpPr>
          <p:cNvPr id="16" name="Tijdelijke aanduiding voor inhoud 2">
            <a:extLst>
              <a:ext uri="{FF2B5EF4-FFF2-40B4-BE49-F238E27FC236}">
                <a16:creationId xmlns:a16="http://schemas.microsoft.com/office/drawing/2014/main" id="{55A88B9C-F07B-3796-E3A9-9BF4134C1C94}"/>
              </a:ext>
            </a:extLst>
          </p:cNvPr>
          <p:cNvSpPr txBox="1">
            <a:spLocks/>
          </p:cNvSpPr>
          <p:nvPr/>
        </p:nvSpPr>
        <p:spPr>
          <a:xfrm>
            <a:off x="5469155" y="3597477"/>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Technische maatregelen treffen</a:t>
            </a:r>
          </a:p>
        </p:txBody>
      </p:sp>
      <p:sp>
        <p:nvSpPr>
          <p:cNvPr id="17" name="Tijdelijke aanduiding voor inhoud 2">
            <a:extLst>
              <a:ext uri="{FF2B5EF4-FFF2-40B4-BE49-F238E27FC236}">
                <a16:creationId xmlns:a16="http://schemas.microsoft.com/office/drawing/2014/main" id="{F0F47686-A73F-A2BE-A675-DB08C60B8645}"/>
              </a:ext>
            </a:extLst>
          </p:cNvPr>
          <p:cNvSpPr txBox="1">
            <a:spLocks/>
          </p:cNvSpPr>
          <p:nvPr/>
        </p:nvSpPr>
        <p:spPr>
          <a:xfrm>
            <a:off x="4599578" y="499603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a:t>
            </a:r>
            <a:r>
              <a:rPr lang="en-GB" sz="1600" b="1" err="1">
                <a:solidFill>
                  <a:srgbClr val="FFFFFF"/>
                </a:solidFill>
                <a:latin typeface="Calibri" panose="020F0502020204030204"/>
              </a:rPr>
              <a:t>systeem</a:t>
            </a:r>
            <a:r>
              <a:rPr lang="en-GB" sz="1600" b="1">
                <a:solidFill>
                  <a:srgbClr val="FFFFFF"/>
                </a:solidFill>
                <a:latin typeface="Calibri" panose="020F0502020204030204"/>
              </a:rPr>
              <a:t> </a:t>
            </a:r>
            <a:r>
              <a:rPr lang="en-GB" sz="1600" b="1" err="1">
                <a:solidFill>
                  <a:srgbClr val="FFFFFF"/>
                </a:solidFill>
                <a:latin typeface="Calibri" panose="020F0502020204030204"/>
              </a:rPr>
              <a:t>benutten</a:t>
            </a:r>
            <a:endParaRPr lang="nl-NL" sz="2000" b="1"/>
          </a:p>
        </p:txBody>
      </p:sp>
      <p:sp>
        <p:nvSpPr>
          <p:cNvPr id="18" name="Tekstvak 9">
            <a:extLst>
              <a:ext uri="{FF2B5EF4-FFF2-40B4-BE49-F238E27FC236}">
                <a16:creationId xmlns:a16="http://schemas.microsoft.com/office/drawing/2014/main" id="{F3234FA4-B52B-0152-6620-C798F4D4C7CD}"/>
              </a:ext>
            </a:extLst>
          </p:cNvPr>
          <p:cNvSpPr txBox="1"/>
          <p:nvPr/>
        </p:nvSpPr>
        <p:spPr>
          <a:xfrm>
            <a:off x="103098" y="4775609"/>
            <a:ext cx="2633937" cy="1477328"/>
          </a:xfrm>
          <a:prstGeom prst="rect">
            <a:avLst/>
          </a:prstGeom>
          <a:noFill/>
        </p:spPr>
        <p:txBody>
          <a:bodyPr wrap="square" rtlCol="0">
            <a:spAutoFit/>
          </a:bodyPr>
          <a:lstStyle/>
          <a:p>
            <a:pPr algn="ctr"/>
            <a:r>
              <a:rPr lang="nl-NL">
                <a:latin typeface="+mj-lt"/>
              </a:rPr>
              <a:t>We verstevigen het natuurlijk systeem als  fundament en maken </a:t>
            </a:r>
          </a:p>
          <a:p>
            <a:pPr algn="ctr"/>
            <a:r>
              <a:rPr lang="nl-NL">
                <a:latin typeface="+mj-lt"/>
              </a:rPr>
              <a:t>water en bodem sturend </a:t>
            </a:r>
          </a:p>
          <a:p>
            <a:pPr algn="ctr"/>
            <a:endParaRPr lang="nl-NL">
              <a:latin typeface="+mj-lt"/>
            </a:endParaRPr>
          </a:p>
        </p:txBody>
      </p:sp>
      <p:sp>
        <p:nvSpPr>
          <p:cNvPr id="20" name="Tekstvak 11">
            <a:extLst>
              <a:ext uri="{FF2B5EF4-FFF2-40B4-BE49-F238E27FC236}">
                <a16:creationId xmlns:a16="http://schemas.microsoft.com/office/drawing/2014/main" id="{546E4962-4807-3BC1-1C0A-C11617219E84}"/>
              </a:ext>
            </a:extLst>
          </p:cNvPr>
          <p:cNvSpPr txBox="1"/>
          <p:nvPr/>
        </p:nvSpPr>
        <p:spPr>
          <a:xfrm>
            <a:off x="551525" y="1384914"/>
            <a:ext cx="4392170" cy="1200329"/>
          </a:xfrm>
          <a:prstGeom prst="rect">
            <a:avLst/>
          </a:prstGeom>
          <a:noFill/>
        </p:spPr>
        <p:txBody>
          <a:bodyPr wrap="square" lIns="91440" tIns="45720" rIns="91440" bIns="45720" rtlCol="0" anchor="t">
            <a:spAutoFit/>
          </a:bodyPr>
          <a:lstStyle/>
          <a:p>
            <a:pPr algn="ctr"/>
            <a:r>
              <a:rPr lang="nl-NL">
                <a:latin typeface="+mj-lt"/>
              </a:rPr>
              <a:t>We zijn voorbereid op extreme gebeurtenissen. Onze inwoners, bedrijven, instellingen en hulpdiensten weten wat ze moeten doen.</a:t>
            </a:r>
          </a:p>
        </p:txBody>
      </p:sp>
      <p:sp>
        <p:nvSpPr>
          <p:cNvPr id="23" name="Boog 22">
            <a:extLst>
              <a:ext uri="{FF2B5EF4-FFF2-40B4-BE49-F238E27FC236}">
                <a16:creationId xmlns:a16="http://schemas.microsoft.com/office/drawing/2014/main" id="{43FF860C-26FA-A4C7-A6B4-F6D8B2D25C48}"/>
              </a:ext>
            </a:extLst>
          </p:cNvPr>
          <p:cNvSpPr/>
          <p:nvPr/>
        </p:nvSpPr>
        <p:spPr>
          <a:xfrm>
            <a:off x="4190432" y="1815702"/>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4" name="Boog 23">
            <a:extLst>
              <a:ext uri="{FF2B5EF4-FFF2-40B4-BE49-F238E27FC236}">
                <a16:creationId xmlns:a16="http://schemas.microsoft.com/office/drawing/2014/main" id="{94279671-908A-BD03-E728-FDA0FE3CBDDA}"/>
              </a:ext>
            </a:extLst>
          </p:cNvPr>
          <p:cNvSpPr/>
          <p:nvPr/>
        </p:nvSpPr>
        <p:spPr>
          <a:xfrm>
            <a:off x="3089461" y="3479180"/>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25" name="Boog 24">
            <a:extLst>
              <a:ext uri="{FF2B5EF4-FFF2-40B4-BE49-F238E27FC236}">
                <a16:creationId xmlns:a16="http://schemas.microsoft.com/office/drawing/2014/main" id="{964D078D-0770-2772-39BD-FC32BC3E791E}"/>
              </a:ext>
            </a:extLst>
          </p:cNvPr>
          <p:cNvSpPr/>
          <p:nvPr/>
        </p:nvSpPr>
        <p:spPr>
          <a:xfrm>
            <a:off x="2063240" y="5143126"/>
            <a:ext cx="1854234" cy="552689"/>
          </a:xfrm>
          <a:prstGeom prst="arc">
            <a:avLst/>
          </a:prstGeom>
          <a:ln>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nl-NL">
              <a:solidFill>
                <a:sysClr val="windowText" lastClr="000000"/>
              </a:solidFill>
            </a:endParaRPr>
          </a:p>
        </p:txBody>
      </p:sp>
      <p:sp>
        <p:nvSpPr>
          <p:cNvPr id="4" name="Titel 7">
            <a:extLst>
              <a:ext uri="{FF2B5EF4-FFF2-40B4-BE49-F238E27FC236}">
                <a16:creationId xmlns:a16="http://schemas.microsoft.com/office/drawing/2014/main" id="{785060B0-4A9B-E0CC-BF4F-25296F1D3C76}"/>
              </a:ext>
            </a:extLst>
          </p:cNvPr>
          <p:cNvSpPr>
            <a:spLocks noGrp="1"/>
          </p:cNvSpPr>
          <p:nvPr>
            <p:ph type="title"/>
          </p:nvPr>
        </p:nvSpPr>
        <p:spPr>
          <a:xfrm>
            <a:off x="344740" y="360560"/>
            <a:ext cx="11289525" cy="611396"/>
          </a:xfrm>
        </p:spPr>
        <p:txBody>
          <a:bodyPr>
            <a:normAutofit fontScale="90000"/>
          </a:bodyPr>
          <a:lstStyle/>
          <a:p>
            <a:r>
              <a:rPr lang="en-GB"/>
              <a:t>We </a:t>
            </a:r>
            <a:r>
              <a:rPr lang="en-GB" err="1"/>
              <a:t>zijn</a:t>
            </a:r>
            <a:r>
              <a:rPr lang="en-GB"/>
              <a:t> </a:t>
            </a:r>
            <a:r>
              <a:rPr lang="en-GB" err="1"/>
              <a:t>voorbereid</a:t>
            </a:r>
            <a:r>
              <a:rPr lang="en-GB"/>
              <a:t> op het </a:t>
            </a:r>
            <a:r>
              <a:rPr lang="en-GB" err="1"/>
              <a:t>onbekende</a:t>
            </a:r>
            <a:endParaRPr lang="nl-NL"/>
          </a:p>
        </p:txBody>
      </p:sp>
      <p:sp>
        <p:nvSpPr>
          <p:cNvPr id="2" name="Tekstvak 10">
            <a:extLst>
              <a:ext uri="{FF2B5EF4-FFF2-40B4-BE49-F238E27FC236}">
                <a16:creationId xmlns:a16="http://schemas.microsoft.com/office/drawing/2014/main" id="{63B6034D-32C7-0E0D-9DC4-CC55C358BFAE}"/>
              </a:ext>
            </a:extLst>
          </p:cNvPr>
          <p:cNvSpPr txBox="1"/>
          <p:nvPr/>
        </p:nvSpPr>
        <p:spPr>
          <a:xfrm>
            <a:off x="762117" y="3092350"/>
            <a:ext cx="3196339" cy="1200329"/>
          </a:xfrm>
          <a:prstGeom prst="rect">
            <a:avLst/>
          </a:prstGeom>
          <a:noFill/>
        </p:spPr>
        <p:txBody>
          <a:bodyPr wrap="square" lIns="91440" tIns="45720" rIns="91440" bIns="45720" rtlCol="0" anchor="t">
            <a:spAutoFit/>
          </a:bodyPr>
          <a:lstStyle/>
          <a:p>
            <a:pPr algn="ctr"/>
            <a:r>
              <a:rPr lang="nl-NL">
                <a:latin typeface="+mj-lt"/>
              </a:rPr>
              <a:t>Technische maatregelen bieden bescherming tegen extremen waar het natuurlijk systeem ontoereikend is. </a:t>
            </a:r>
          </a:p>
        </p:txBody>
      </p:sp>
    </p:spTree>
    <p:extLst>
      <p:ext uri="{BB962C8B-B14F-4D97-AF65-F5344CB8AC3E}">
        <p14:creationId xmlns:p14="http://schemas.microsoft.com/office/powerpoint/2010/main" val="58468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DDBCE-5DD1-141F-8E17-E3CF6939DB8B}"/>
              </a:ext>
            </a:extLst>
          </p:cNvPr>
          <p:cNvSpPr>
            <a:spLocks noGrp="1"/>
          </p:cNvSpPr>
          <p:nvPr>
            <p:ph type="title"/>
          </p:nvPr>
        </p:nvSpPr>
        <p:spPr>
          <a:xfrm>
            <a:off x="838199" y="365125"/>
            <a:ext cx="10787743" cy="1325563"/>
          </a:xfrm>
        </p:spPr>
        <p:txBody>
          <a:bodyPr>
            <a:normAutofit fontScale="90000"/>
          </a:bodyPr>
          <a:lstStyle/>
          <a:p>
            <a:r>
              <a:rPr lang="en-GB"/>
              <a:t>Het </a:t>
            </a:r>
            <a:r>
              <a:rPr lang="en-GB" err="1"/>
              <a:t>bouwen</a:t>
            </a:r>
            <a:r>
              <a:rPr lang="en-GB"/>
              <a:t> van </a:t>
            </a:r>
            <a:r>
              <a:rPr lang="en-GB" err="1"/>
              <a:t>een</a:t>
            </a:r>
            <a:r>
              <a:rPr lang="en-GB"/>
              <a:t> </a:t>
            </a:r>
            <a:r>
              <a:rPr lang="en-GB" err="1"/>
              <a:t>piramide</a:t>
            </a:r>
            <a:r>
              <a:rPr lang="en-GB"/>
              <a:t> </a:t>
            </a:r>
            <a:r>
              <a:rPr lang="en-GB" err="1"/>
              <a:t>vereist</a:t>
            </a:r>
            <a:r>
              <a:rPr lang="en-GB"/>
              <a:t> </a:t>
            </a:r>
            <a:r>
              <a:rPr lang="en-GB" err="1"/>
              <a:t>aandacht</a:t>
            </a:r>
            <a:r>
              <a:rPr lang="en-GB"/>
              <a:t> </a:t>
            </a:r>
            <a:r>
              <a:rPr lang="en-GB" err="1"/>
              <a:t>en</a:t>
            </a:r>
            <a:r>
              <a:rPr lang="en-GB"/>
              <a:t> </a:t>
            </a:r>
            <a:r>
              <a:rPr lang="en-GB" err="1"/>
              <a:t>samenwerking</a:t>
            </a:r>
            <a:r>
              <a:rPr lang="en-GB"/>
              <a:t> op alle </a:t>
            </a:r>
            <a:r>
              <a:rPr lang="en-GB" err="1"/>
              <a:t>lagen</a:t>
            </a:r>
            <a:endParaRPr lang="nl-NL"/>
          </a:p>
        </p:txBody>
      </p:sp>
      <p:grpSp>
        <p:nvGrpSpPr>
          <p:cNvPr id="4" name="Groep 3">
            <a:extLst>
              <a:ext uri="{FF2B5EF4-FFF2-40B4-BE49-F238E27FC236}">
                <a16:creationId xmlns:a16="http://schemas.microsoft.com/office/drawing/2014/main" id="{E6DE5885-B80C-83D1-89C8-43C30AC1B451}"/>
              </a:ext>
            </a:extLst>
          </p:cNvPr>
          <p:cNvGrpSpPr/>
          <p:nvPr/>
        </p:nvGrpSpPr>
        <p:grpSpPr>
          <a:xfrm>
            <a:off x="3389807" y="1833516"/>
            <a:ext cx="6321434" cy="4522834"/>
            <a:chOff x="1571625" y="1243639"/>
            <a:chExt cx="5486396" cy="4734662"/>
          </a:xfrm>
        </p:grpSpPr>
        <p:sp>
          <p:nvSpPr>
            <p:cNvPr id="5" name="Gelijkbenige driehoek 10">
              <a:extLst>
                <a:ext uri="{FF2B5EF4-FFF2-40B4-BE49-F238E27FC236}">
                  <a16:creationId xmlns:a16="http://schemas.microsoft.com/office/drawing/2014/main" id="{1811B307-FA4A-A052-FB05-3D2F28DA650A}"/>
                </a:ext>
              </a:extLst>
            </p:cNvPr>
            <p:cNvSpPr/>
            <p:nvPr/>
          </p:nvSpPr>
          <p:spPr>
            <a:xfrm>
              <a:off x="1571625" y="1248649"/>
              <a:ext cx="5486396" cy="4729652"/>
            </a:xfrm>
            <a:prstGeom prst="triangle">
              <a:avLst/>
            </a:prstGeom>
            <a:solidFill>
              <a:srgbClr val="54966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1600"/>
            </a:p>
          </p:txBody>
        </p:sp>
        <p:sp>
          <p:nvSpPr>
            <p:cNvPr id="7" name="Gelijkbenige driehoek 8">
              <a:extLst>
                <a:ext uri="{FF2B5EF4-FFF2-40B4-BE49-F238E27FC236}">
                  <a16:creationId xmlns:a16="http://schemas.microsoft.com/office/drawing/2014/main" id="{5105896D-50A0-5A72-1CAF-B4EE5BFC3EA8}"/>
                </a:ext>
              </a:extLst>
            </p:cNvPr>
            <p:cNvSpPr/>
            <p:nvPr/>
          </p:nvSpPr>
          <p:spPr>
            <a:xfrm>
              <a:off x="2461072" y="1243639"/>
              <a:ext cx="3707502" cy="3196124"/>
            </a:xfrm>
            <a:prstGeom prst="triangle">
              <a:avLst/>
            </a:prstGeom>
            <a:solidFill>
              <a:srgbClr val="F0CA2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600"/>
            </a:p>
          </p:txBody>
        </p:sp>
        <p:sp>
          <p:nvSpPr>
            <p:cNvPr id="9" name="Gelijkbenige driehoek 6">
              <a:extLst>
                <a:ext uri="{FF2B5EF4-FFF2-40B4-BE49-F238E27FC236}">
                  <a16:creationId xmlns:a16="http://schemas.microsoft.com/office/drawing/2014/main" id="{CEF3F973-A3A0-3935-2ED2-A1183D2F56B5}"/>
                </a:ext>
              </a:extLst>
            </p:cNvPr>
            <p:cNvSpPr/>
            <p:nvPr/>
          </p:nvSpPr>
          <p:spPr>
            <a:xfrm>
              <a:off x="3326789" y="1243639"/>
              <a:ext cx="1976068" cy="1703507"/>
            </a:xfrm>
            <a:prstGeom prst="triangle">
              <a:avLst/>
            </a:prstGeom>
            <a:solidFill>
              <a:srgbClr val="F5A62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sz="1600"/>
            </a:p>
          </p:txBody>
        </p:sp>
        <p:sp>
          <p:nvSpPr>
            <p:cNvPr id="11" name="Rechthoek 10">
              <a:extLst>
                <a:ext uri="{FF2B5EF4-FFF2-40B4-BE49-F238E27FC236}">
                  <a16:creationId xmlns:a16="http://schemas.microsoft.com/office/drawing/2014/main" id="{34E58BAD-B4A1-96F3-550D-96BEACD640F8}"/>
                </a:ext>
              </a:extLst>
            </p:cNvPr>
            <p:cNvSpPr/>
            <p:nvPr/>
          </p:nvSpPr>
          <p:spPr>
            <a:xfrm>
              <a:off x="2064978" y="2925788"/>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sp>
          <p:nvSpPr>
            <p:cNvPr id="13" name="Rechthoek 12">
              <a:extLst>
                <a:ext uri="{FF2B5EF4-FFF2-40B4-BE49-F238E27FC236}">
                  <a16:creationId xmlns:a16="http://schemas.microsoft.com/office/drawing/2014/main" id="{A2CACE41-DDD9-91D3-9BCB-F266A43394F1}"/>
                </a:ext>
              </a:extLst>
            </p:cNvPr>
            <p:cNvSpPr/>
            <p:nvPr/>
          </p:nvSpPr>
          <p:spPr>
            <a:xfrm>
              <a:off x="2257423" y="4435132"/>
              <a:ext cx="4103596" cy="1486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sz="1600"/>
            </a:p>
          </p:txBody>
        </p:sp>
      </p:grpSp>
      <p:sp>
        <p:nvSpPr>
          <p:cNvPr id="15" name="Tijdelijke aanduiding voor inhoud 2">
            <a:extLst>
              <a:ext uri="{FF2B5EF4-FFF2-40B4-BE49-F238E27FC236}">
                <a16:creationId xmlns:a16="http://schemas.microsoft.com/office/drawing/2014/main" id="{1A9375ED-628C-579F-BF01-7165D286C38F}"/>
              </a:ext>
            </a:extLst>
          </p:cNvPr>
          <p:cNvSpPr txBox="1">
            <a:spLocks/>
          </p:cNvSpPr>
          <p:nvPr/>
        </p:nvSpPr>
        <p:spPr>
          <a:xfrm>
            <a:off x="5941176" y="2456357"/>
            <a:ext cx="1195285" cy="8235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Handelen bij extremen</a:t>
            </a:r>
            <a:endParaRPr lang="nl-NL" sz="1600" b="1">
              <a:solidFill>
                <a:srgbClr val="FFFFFF"/>
              </a:solidFill>
              <a:latin typeface="Calibri" panose="020F0502020204030204"/>
              <a:cs typeface="Calibri"/>
            </a:endParaRPr>
          </a:p>
        </p:txBody>
      </p:sp>
      <p:sp>
        <p:nvSpPr>
          <p:cNvPr id="17" name="Tijdelijke aanduiding voor inhoud 2">
            <a:extLst>
              <a:ext uri="{FF2B5EF4-FFF2-40B4-BE49-F238E27FC236}">
                <a16:creationId xmlns:a16="http://schemas.microsoft.com/office/drawing/2014/main" id="{198FA873-EAEA-977A-3045-84541E8AAEE1}"/>
              </a:ext>
            </a:extLst>
          </p:cNvPr>
          <p:cNvSpPr txBox="1">
            <a:spLocks/>
          </p:cNvSpPr>
          <p:nvPr/>
        </p:nvSpPr>
        <p:spPr>
          <a:xfrm>
            <a:off x="5469155" y="3597477"/>
            <a:ext cx="2162738" cy="13557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nl-NL" sz="1600" b="1">
                <a:solidFill>
                  <a:srgbClr val="FFFFFF"/>
                </a:solidFill>
                <a:latin typeface="Calibri" panose="020F0502020204030204"/>
              </a:rPr>
              <a:t>Technische maatregelen treffen</a:t>
            </a:r>
          </a:p>
        </p:txBody>
      </p:sp>
      <p:sp>
        <p:nvSpPr>
          <p:cNvPr id="19" name="Tijdelijke aanduiding voor inhoud 2">
            <a:extLst>
              <a:ext uri="{FF2B5EF4-FFF2-40B4-BE49-F238E27FC236}">
                <a16:creationId xmlns:a16="http://schemas.microsoft.com/office/drawing/2014/main" id="{1F49EB62-EE31-5CD9-DA6A-5E6C72D945FA}"/>
              </a:ext>
            </a:extLst>
          </p:cNvPr>
          <p:cNvSpPr txBox="1">
            <a:spLocks/>
          </p:cNvSpPr>
          <p:nvPr/>
        </p:nvSpPr>
        <p:spPr>
          <a:xfrm>
            <a:off x="4599578" y="4996030"/>
            <a:ext cx="3901892" cy="13995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GB" sz="1600" b="1" err="1">
                <a:solidFill>
                  <a:srgbClr val="FFFFFF"/>
                </a:solidFill>
                <a:latin typeface="Calibri" panose="020F0502020204030204"/>
              </a:rPr>
              <a:t>Natuurlijk</a:t>
            </a:r>
            <a:r>
              <a:rPr lang="en-GB" sz="1600" b="1">
                <a:solidFill>
                  <a:srgbClr val="FFFFFF"/>
                </a:solidFill>
                <a:latin typeface="Calibri" panose="020F0502020204030204"/>
              </a:rPr>
              <a:t> </a:t>
            </a:r>
            <a:r>
              <a:rPr lang="en-GB" sz="1600" b="1" err="1">
                <a:solidFill>
                  <a:srgbClr val="FFFFFF"/>
                </a:solidFill>
                <a:latin typeface="Calibri" panose="020F0502020204030204"/>
              </a:rPr>
              <a:t>systeem</a:t>
            </a:r>
            <a:r>
              <a:rPr lang="en-GB" sz="1600" b="1">
                <a:solidFill>
                  <a:srgbClr val="FFFFFF"/>
                </a:solidFill>
                <a:latin typeface="Calibri" panose="020F0502020204030204"/>
              </a:rPr>
              <a:t> </a:t>
            </a:r>
            <a:r>
              <a:rPr lang="en-GB" sz="1600" b="1" err="1">
                <a:solidFill>
                  <a:srgbClr val="FFFFFF"/>
                </a:solidFill>
                <a:latin typeface="Calibri" panose="020F0502020204030204"/>
              </a:rPr>
              <a:t>benutten</a:t>
            </a:r>
            <a:endParaRPr lang="nl-NL" sz="2000" b="1"/>
          </a:p>
        </p:txBody>
      </p:sp>
    </p:spTree>
    <p:extLst>
      <p:ext uri="{BB962C8B-B14F-4D97-AF65-F5344CB8AC3E}">
        <p14:creationId xmlns:p14="http://schemas.microsoft.com/office/powerpoint/2010/main" val="248238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124E5-C9AF-634C-B07E-C287DF1D3AE5}"/>
              </a:ext>
            </a:extLst>
          </p:cNvPr>
          <p:cNvSpPr>
            <a:spLocks noGrp="1"/>
          </p:cNvSpPr>
          <p:nvPr>
            <p:ph type="title"/>
          </p:nvPr>
        </p:nvSpPr>
        <p:spPr>
          <a:xfrm>
            <a:off x="451237" y="1090524"/>
            <a:ext cx="12064036" cy="611396"/>
          </a:xfrm>
        </p:spPr>
        <p:txBody>
          <a:bodyPr>
            <a:normAutofit fontScale="90000"/>
          </a:bodyPr>
          <a:lstStyle/>
          <a:p>
            <a:r>
              <a:rPr lang="nl-NL"/>
              <a:t>Wat is wat?</a:t>
            </a:r>
          </a:p>
        </p:txBody>
      </p:sp>
      <p:sp>
        <p:nvSpPr>
          <p:cNvPr id="6" name="Tijdelijke aanduiding voor dianummer 5">
            <a:extLst>
              <a:ext uri="{FF2B5EF4-FFF2-40B4-BE49-F238E27FC236}">
                <a16:creationId xmlns:a16="http://schemas.microsoft.com/office/drawing/2014/main" id="{4DD00765-0974-024B-830A-A56D76A8AB22}"/>
              </a:ext>
            </a:extLst>
          </p:cNvPr>
          <p:cNvSpPr>
            <a:spLocks noGrp="1"/>
          </p:cNvSpPr>
          <p:nvPr>
            <p:ph type="sldNum" sz="quarter" idx="12"/>
          </p:nvPr>
        </p:nvSpPr>
        <p:spPr/>
        <p:txBody>
          <a:bodyPr/>
          <a:lstStyle/>
          <a:p>
            <a:fld id="{977282E5-113B-394B-9619-65EA674F6B09}" type="slidenum">
              <a:rPr lang="nl-NL" smtClean="0"/>
              <a:pPr/>
              <a:t>9</a:t>
            </a:fld>
            <a:endParaRPr lang="nl-NL"/>
          </a:p>
        </p:txBody>
      </p:sp>
      <p:sp>
        <p:nvSpPr>
          <p:cNvPr id="7" name="Google Shape;232;p25">
            <a:extLst>
              <a:ext uri="{FF2B5EF4-FFF2-40B4-BE49-F238E27FC236}">
                <a16:creationId xmlns:a16="http://schemas.microsoft.com/office/drawing/2014/main" id="{6B047DA4-0EE7-500D-69A5-532987422757}"/>
              </a:ext>
            </a:extLst>
          </p:cNvPr>
          <p:cNvSpPr txBox="1"/>
          <p:nvPr/>
        </p:nvSpPr>
        <p:spPr>
          <a:xfrm>
            <a:off x="1143519" y="1860404"/>
            <a:ext cx="3164400" cy="1849200"/>
          </a:xfrm>
          <a:prstGeom prst="rect">
            <a:avLst/>
          </a:prstGeom>
          <a:noFill/>
          <a:ln>
            <a:noFill/>
          </a:ln>
        </p:spPr>
        <p:txBody>
          <a:bodyPr spcFirstLastPara="1" wrap="square" lIns="91425" tIns="91425" rIns="91425" bIns="91425" anchor="t" anchorCtr="0">
            <a:noAutofit/>
          </a:bodyPr>
          <a:lstStyle/>
          <a:p>
            <a:pPr algn="ctr" defTabSz="914377">
              <a:buClr>
                <a:srgbClr val="000000"/>
              </a:buClr>
              <a:buSzPts val="1100"/>
            </a:pPr>
            <a:r>
              <a:rPr lang="nl-NL" b="1" kern="0">
                <a:solidFill>
                  <a:srgbClr val="F5A623"/>
                </a:solidFill>
                <a:ea typeface="Franklin Gothic"/>
                <a:cs typeface="Franklin Gothic"/>
                <a:sym typeface="Franklin Gothic"/>
              </a:rPr>
              <a:t>Handelen bij extremen</a:t>
            </a:r>
            <a:endParaRPr b="1" kern="0">
              <a:solidFill>
                <a:srgbClr val="F5A623"/>
              </a:solidFill>
              <a:ea typeface="Franklin Gothic"/>
              <a:cs typeface="Franklin Gothic"/>
              <a:sym typeface="Franklin Gothic"/>
            </a:endParaRPr>
          </a:p>
          <a:p>
            <a:pPr algn="ctr" defTabSz="914377">
              <a:buClr>
                <a:srgbClr val="000000"/>
              </a:buClr>
              <a:buSzPts val="1100"/>
            </a:pPr>
            <a:endParaRPr kern="0">
              <a:solidFill>
                <a:srgbClr val="000000"/>
              </a:solidFill>
              <a:ea typeface="Libre Franklin"/>
              <a:cs typeface="Libre Franklin"/>
              <a:sym typeface="Libre Franklin"/>
            </a:endParaRPr>
          </a:p>
          <a:p>
            <a:pPr algn="ctr" defTabSz="914377">
              <a:buClr>
                <a:srgbClr val="000000"/>
              </a:buClr>
              <a:buSzPts val="1800"/>
            </a:pPr>
            <a:endParaRPr kern="0">
              <a:solidFill>
                <a:srgbClr val="000000"/>
              </a:solidFill>
              <a:ea typeface="Libre Franklin"/>
              <a:cs typeface="Libre Franklin"/>
              <a:sym typeface="Libre Franklin"/>
            </a:endParaRPr>
          </a:p>
        </p:txBody>
      </p:sp>
      <p:sp>
        <p:nvSpPr>
          <p:cNvPr id="8" name="Google Shape;233;p25">
            <a:extLst>
              <a:ext uri="{FF2B5EF4-FFF2-40B4-BE49-F238E27FC236}">
                <a16:creationId xmlns:a16="http://schemas.microsoft.com/office/drawing/2014/main" id="{D1A45081-6C7C-ED9A-4677-48B74ECA2270}"/>
              </a:ext>
            </a:extLst>
          </p:cNvPr>
          <p:cNvSpPr txBox="1"/>
          <p:nvPr/>
        </p:nvSpPr>
        <p:spPr>
          <a:xfrm>
            <a:off x="4534889" y="1892154"/>
            <a:ext cx="3164400" cy="1244700"/>
          </a:xfrm>
          <a:prstGeom prst="rect">
            <a:avLst/>
          </a:prstGeom>
          <a:noFill/>
          <a:ln>
            <a:noFill/>
          </a:ln>
        </p:spPr>
        <p:txBody>
          <a:bodyPr spcFirstLastPara="1" wrap="square" lIns="91425" tIns="91425" rIns="91425" bIns="91425" anchor="t" anchorCtr="0">
            <a:noAutofit/>
          </a:bodyPr>
          <a:lstStyle/>
          <a:p>
            <a:pPr algn="ctr" defTabSz="914377">
              <a:buClr>
                <a:srgbClr val="000000"/>
              </a:buClr>
              <a:buSzPts val="1100"/>
            </a:pPr>
            <a:r>
              <a:rPr lang="nl-NL" b="1" kern="0">
                <a:solidFill>
                  <a:srgbClr val="F0CA23"/>
                </a:solidFill>
                <a:ea typeface="Franklin Gothic"/>
                <a:cs typeface="Franklin Gothic"/>
                <a:sym typeface="Franklin Gothic"/>
              </a:rPr>
              <a:t>Technische maatregelen treffen</a:t>
            </a:r>
            <a:endParaRPr b="1" kern="0">
              <a:solidFill>
                <a:srgbClr val="F0CA23"/>
              </a:solidFill>
              <a:ea typeface="Franklin Gothic"/>
              <a:cs typeface="Franklin Gothic"/>
              <a:sym typeface="Franklin Gothic"/>
            </a:endParaRPr>
          </a:p>
        </p:txBody>
      </p:sp>
      <p:sp>
        <p:nvSpPr>
          <p:cNvPr id="9" name="Google Shape;234;p25">
            <a:extLst>
              <a:ext uri="{FF2B5EF4-FFF2-40B4-BE49-F238E27FC236}">
                <a16:creationId xmlns:a16="http://schemas.microsoft.com/office/drawing/2014/main" id="{39D75118-7042-6A40-C37F-105ABA143916}"/>
              </a:ext>
            </a:extLst>
          </p:cNvPr>
          <p:cNvSpPr txBox="1"/>
          <p:nvPr/>
        </p:nvSpPr>
        <p:spPr>
          <a:xfrm>
            <a:off x="7576481" y="1858229"/>
            <a:ext cx="3849600" cy="2570700"/>
          </a:xfrm>
          <a:prstGeom prst="rect">
            <a:avLst/>
          </a:prstGeom>
          <a:noFill/>
          <a:ln>
            <a:noFill/>
          </a:ln>
        </p:spPr>
        <p:txBody>
          <a:bodyPr spcFirstLastPara="1" wrap="square" lIns="91425" tIns="91425" rIns="91425" bIns="91425" anchor="t" anchorCtr="0">
            <a:noAutofit/>
          </a:bodyPr>
          <a:lstStyle/>
          <a:p>
            <a:pPr algn="ctr" defTabSz="914377">
              <a:buClr>
                <a:srgbClr val="000000"/>
              </a:buClr>
              <a:buSzPts val="1100"/>
            </a:pPr>
            <a:r>
              <a:rPr lang="en-GB" b="1" kern="0" err="1">
                <a:solidFill>
                  <a:srgbClr val="549666"/>
                </a:solidFill>
                <a:ea typeface="Franklin Gothic"/>
                <a:cs typeface="Franklin Gothic"/>
                <a:sym typeface="Franklin Gothic"/>
              </a:rPr>
              <a:t>Natuurlijke</a:t>
            </a:r>
            <a:r>
              <a:rPr lang="en-GB" b="1" kern="0">
                <a:solidFill>
                  <a:srgbClr val="549666"/>
                </a:solidFill>
                <a:ea typeface="Franklin Gothic"/>
                <a:cs typeface="Franklin Gothic"/>
                <a:sym typeface="Franklin Gothic"/>
              </a:rPr>
              <a:t> system </a:t>
            </a:r>
            <a:r>
              <a:rPr lang="en-GB" b="1" kern="0" err="1">
                <a:solidFill>
                  <a:srgbClr val="549666"/>
                </a:solidFill>
                <a:ea typeface="Franklin Gothic"/>
                <a:cs typeface="Franklin Gothic"/>
                <a:sym typeface="Franklin Gothic"/>
              </a:rPr>
              <a:t>benutten</a:t>
            </a:r>
            <a:endParaRPr b="1" kern="0">
              <a:solidFill>
                <a:srgbClr val="549666"/>
              </a:solidFill>
              <a:ea typeface="Libre Franklin"/>
              <a:cs typeface="Libre Franklin"/>
              <a:sym typeface="Libre Franklin"/>
            </a:endParaRPr>
          </a:p>
          <a:p>
            <a:pPr algn="ctr" defTabSz="914377">
              <a:buClr>
                <a:srgbClr val="000000"/>
              </a:buClr>
              <a:buSzPts val="1800"/>
            </a:pPr>
            <a:endParaRPr kern="0">
              <a:solidFill>
                <a:srgbClr val="000000"/>
              </a:solidFill>
              <a:ea typeface="Libre Franklin"/>
              <a:cs typeface="Libre Franklin"/>
              <a:sym typeface="Libre Franklin"/>
            </a:endParaRPr>
          </a:p>
        </p:txBody>
      </p:sp>
      <p:pic>
        <p:nvPicPr>
          <p:cNvPr id="10" name="Google Shape;235;p25">
            <a:extLst>
              <a:ext uri="{FF2B5EF4-FFF2-40B4-BE49-F238E27FC236}">
                <a16:creationId xmlns:a16="http://schemas.microsoft.com/office/drawing/2014/main" id="{D8EF54B8-2381-6686-11D3-7344CAB67A94}"/>
              </a:ext>
            </a:extLst>
          </p:cNvPr>
          <p:cNvPicPr preferRelativeResize="0"/>
          <p:nvPr/>
        </p:nvPicPr>
        <p:blipFill rotWithShape="1">
          <a:blip r:embed="rId3">
            <a:alphaModFix/>
          </a:blip>
          <a:srcRect/>
          <a:stretch/>
        </p:blipFill>
        <p:spPr>
          <a:xfrm>
            <a:off x="1618301" y="2578360"/>
            <a:ext cx="2010727" cy="1541179"/>
          </a:xfrm>
          <a:prstGeom prst="rect">
            <a:avLst/>
          </a:prstGeom>
          <a:noFill/>
          <a:ln>
            <a:noFill/>
          </a:ln>
          <a:effectLst>
            <a:outerShdw blurRad="292100" dist="139700" dir="2700000" algn="tl" rotWithShape="0">
              <a:srgbClr val="333333">
                <a:alpha val="64709"/>
              </a:srgbClr>
            </a:outerShdw>
          </a:effectLst>
        </p:spPr>
      </p:pic>
      <p:pic>
        <p:nvPicPr>
          <p:cNvPr id="11" name="Google Shape;236;p25">
            <a:extLst>
              <a:ext uri="{FF2B5EF4-FFF2-40B4-BE49-F238E27FC236}">
                <a16:creationId xmlns:a16="http://schemas.microsoft.com/office/drawing/2014/main" id="{BFF9B848-07D7-667E-F510-1DA183D7E2B8}"/>
              </a:ext>
            </a:extLst>
          </p:cNvPr>
          <p:cNvPicPr preferRelativeResize="0"/>
          <p:nvPr/>
        </p:nvPicPr>
        <p:blipFill rotWithShape="1">
          <a:blip r:embed="rId4">
            <a:alphaModFix/>
          </a:blip>
          <a:srcRect/>
          <a:stretch/>
        </p:blipFill>
        <p:spPr>
          <a:xfrm>
            <a:off x="5038923" y="2578739"/>
            <a:ext cx="2037955" cy="1540800"/>
          </a:xfrm>
          <a:prstGeom prst="rect">
            <a:avLst/>
          </a:prstGeom>
          <a:noFill/>
          <a:ln>
            <a:noFill/>
          </a:ln>
          <a:effectLst>
            <a:outerShdw blurRad="292100" dist="139700" dir="2700000" algn="tl" rotWithShape="0">
              <a:srgbClr val="333333">
                <a:alpha val="64709"/>
              </a:srgbClr>
            </a:outerShdw>
          </a:effectLst>
        </p:spPr>
      </p:pic>
      <p:pic>
        <p:nvPicPr>
          <p:cNvPr id="12" name="Google Shape;237;p25">
            <a:extLst>
              <a:ext uri="{FF2B5EF4-FFF2-40B4-BE49-F238E27FC236}">
                <a16:creationId xmlns:a16="http://schemas.microsoft.com/office/drawing/2014/main" id="{18C090F5-EE33-37C5-87DE-0FFC023415F0}"/>
              </a:ext>
            </a:extLst>
          </p:cNvPr>
          <p:cNvPicPr preferRelativeResize="0"/>
          <p:nvPr/>
        </p:nvPicPr>
        <p:blipFill rotWithShape="1">
          <a:blip r:embed="rId5">
            <a:alphaModFix/>
          </a:blip>
          <a:srcRect/>
          <a:stretch/>
        </p:blipFill>
        <p:spPr>
          <a:xfrm>
            <a:off x="8195317" y="2578739"/>
            <a:ext cx="2037955" cy="1540800"/>
          </a:xfrm>
          <a:prstGeom prst="rect">
            <a:avLst/>
          </a:prstGeom>
          <a:noFill/>
          <a:ln>
            <a:noFill/>
          </a:ln>
          <a:effectLst>
            <a:outerShdw blurRad="292100" dist="139700" dir="2700000" algn="tl" rotWithShape="0">
              <a:srgbClr val="333333">
                <a:alpha val="64709"/>
              </a:srgbClr>
            </a:outerShdw>
          </a:effectLst>
        </p:spPr>
      </p:pic>
      <p:sp>
        <p:nvSpPr>
          <p:cNvPr id="13" name="Google Shape;238;p25">
            <a:extLst>
              <a:ext uri="{FF2B5EF4-FFF2-40B4-BE49-F238E27FC236}">
                <a16:creationId xmlns:a16="http://schemas.microsoft.com/office/drawing/2014/main" id="{AAD69EFF-72EE-D5A9-3D6F-3FD6494BA838}"/>
              </a:ext>
            </a:extLst>
          </p:cNvPr>
          <p:cNvSpPr txBox="1"/>
          <p:nvPr/>
        </p:nvSpPr>
        <p:spPr>
          <a:xfrm>
            <a:off x="3705227" y="2672988"/>
            <a:ext cx="1303800" cy="1277400"/>
          </a:xfrm>
          <a:prstGeom prst="rect">
            <a:avLst/>
          </a:prstGeom>
          <a:noFill/>
          <a:ln>
            <a:noFill/>
          </a:ln>
        </p:spPr>
        <p:txBody>
          <a:bodyPr spcFirstLastPara="1" wrap="square" lIns="91425" tIns="45700" rIns="91425" bIns="45700" anchor="t" anchorCtr="0">
            <a:noAutofit/>
          </a:bodyPr>
          <a:lstStyle/>
          <a:p>
            <a:pPr defTabSz="914377">
              <a:buClr>
                <a:srgbClr val="000000"/>
              </a:buClr>
            </a:pPr>
            <a:r>
              <a:rPr lang="nl-NL" sz="1100" kern="0">
                <a:solidFill>
                  <a:srgbClr val="000000"/>
                </a:solidFill>
                <a:latin typeface="+mj-lt"/>
                <a:ea typeface="Libre Franklin"/>
                <a:cs typeface="Libre Franklin"/>
                <a:sym typeface="Libre Franklin"/>
              </a:rPr>
              <a:t>Waarschuwing</a:t>
            </a:r>
            <a:endParaRPr lang="nl-NL" sz="1100" kern="0">
              <a:solidFill>
                <a:srgbClr val="000000"/>
              </a:solidFill>
              <a:latin typeface="+mj-lt"/>
              <a:ea typeface="Libre Franklin"/>
              <a:cs typeface="Libre Franklin"/>
            </a:endParaRPr>
          </a:p>
          <a:p>
            <a:pPr defTabSz="914377">
              <a:buClr>
                <a:srgbClr val="000000"/>
              </a:buClr>
            </a:pPr>
            <a:endParaRPr lang="nl-NL" sz="1100" kern="0">
              <a:solidFill>
                <a:srgbClr val="000000"/>
              </a:solidFill>
              <a:latin typeface="+mj-lt"/>
              <a:ea typeface="Libre Franklin"/>
              <a:cs typeface="Libre Franklin"/>
            </a:endParaRPr>
          </a:p>
          <a:p>
            <a:pPr defTabSz="914377">
              <a:buClr>
                <a:srgbClr val="000000"/>
              </a:buClr>
            </a:pPr>
            <a:r>
              <a:rPr lang="nl-NL" sz="1100" kern="0">
                <a:solidFill>
                  <a:srgbClr val="000000"/>
                </a:solidFill>
                <a:latin typeface="+mj-lt"/>
                <a:ea typeface="Libre Franklin"/>
                <a:cs typeface="Libre Franklin"/>
                <a:sym typeface="Libre Franklin"/>
              </a:rPr>
              <a:t>Calamiteitenplan</a:t>
            </a:r>
            <a:endParaRPr lang="nl-NL" sz="1100" kern="0">
              <a:solidFill>
                <a:srgbClr val="000000"/>
              </a:solidFill>
              <a:latin typeface="+mj-lt"/>
              <a:ea typeface="Libre Franklin"/>
              <a:cs typeface="Libre Franklin"/>
            </a:endParaRPr>
          </a:p>
          <a:p>
            <a:pPr defTabSz="914377">
              <a:buClr>
                <a:srgbClr val="000000"/>
              </a:buClr>
            </a:pPr>
            <a:endParaRPr lang="nl-NL" sz="1100" kern="0">
              <a:solidFill>
                <a:srgbClr val="000000"/>
              </a:solidFill>
              <a:latin typeface="+mj-lt"/>
              <a:ea typeface="Libre Franklin"/>
              <a:cs typeface="Libre Franklin"/>
            </a:endParaRPr>
          </a:p>
          <a:p>
            <a:pPr defTabSz="914377">
              <a:buClr>
                <a:srgbClr val="000000"/>
              </a:buClr>
            </a:pPr>
            <a:r>
              <a:rPr lang="nl-NL" sz="1100" kern="0">
                <a:solidFill>
                  <a:srgbClr val="000000"/>
                </a:solidFill>
                <a:latin typeface="+mj-lt"/>
                <a:ea typeface="Libre Franklin"/>
                <a:cs typeface="Libre Franklin"/>
                <a:sym typeface="Libre Franklin"/>
              </a:rPr>
              <a:t>Rampenoefening  </a:t>
            </a:r>
            <a:endParaRPr sz="1100" kern="0">
              <a:solidFill>
                <a:srgbClr val="000000"/>
              </a:solidFill>
              <a:latin typeface="+mj-lt"/>
              <a:ea typeface="Calibri"/>
              <a:cs typeface="Calibri"/>
              <a:sym typeface="Calibri"/>
            </a:endParaRPr>
          </a:p>
        </p:txBody>
      </p:sp>
      <p:sp>
        <p:nvSpPr>
          <p:cNvPr id="14" name="Google Shape;239;p25">
            <a:extLst>
              <a:ext uri="{FF2B5EF4-FFF2-40B4-BE49-F238E27FC236}">
                <a16:creationId xmlns:a16="http://schemas.microsoft.com/office/drawing/2014/main" id="{D7436443-C08A-D36F-ACEA-B0BDDDA2970A}"/>
              </a:ext>
            </a:extLst>
          </p:cNvPr>
          <p:cNvSpPr txBox="1"/>
          <p:nvPr/>
        </p:nvSpPr>
        <p:spPr>
          <a:xfrm>
            <a:off x="7174889" y="2663335"/>
            <a:ext cx="1048800" cy="1123500"/>
          </a:xfrm>
          <a:prstGeom prst="rect">
            <a:avLst/>
          </a:prstGeom>
          <a:noFill/>
          <a:ln>
            <a:noFill/>
          </a:ln>
        </p:spPr>
        <p:txBody>
          <a:bodyPr spcFirstLastPara="1" wrap="square" lIns="91425" tIns="45700" rIns="91425" bIns="45700" anchor="t" anchorCtr="0">
            <a:noAutofit/>
          </a:bodyPr>
          <a:lstStyle/>
          <a:p>
            <a:pPr defTabSz="914377">
              <a:buClr>
                <a:srgbClr val="000000"/>
              </a:buClr>
            </a:pPr>
            <a:r>
              <a:rPr lang="en-GB" sz="1100" kern="0">
                <a:solidFill>
                  <a:srgbClr val="000000"/>
                </a:solidFill>
                <a:latin typeface="+mj-lt"/>
                <a:ea typeface="Libre Franklin"/>
                <a:cs typeface="Libre Franklin"/>
                <a:sym typeface="Libre Franklin"/>
              </a:rPr>
              <a:t>Dijken</a:t>
            </a:r>
          </a:p>
          <a:p>
            <a:pPr defTabSz="914377"/>
            <a:endParaRPr lang="en-GB" sz="1100" kern="0">
              <a:solidFill>
                <a:srgbClr val="000000"/>
              </a:solidFill>
              <a:latin typeface="+mj-lt"/>
              <a:cs typeface="Arial"/>
              <a:sym typeface="Libre Franklin"/>
            </a:endParaRPr>
          </a:p>
          <a:p>
            <a:pPr defTabSz="914377">
              <a:buClr>
                <a:srgbClr val="000000"/>
              </a:buClr>
            </a:pPr>
            <a:r>
              <a:rPr lang="nl-NL" sz="1100" kern="0">
                <a:solidFill>
                  <a:srgbClr val="000000"/>
                </a:solidFill>
                <a:latin typeface="+mj-lt"/>
                <a:cs typeface="Arial"/>
                <a:sym typeface="Libre Franklin"/>
              </a:rPr>
              <a:t>Pompen</a:t>
            </a:r>
            <a:r>
              <a:rPr lang="en-GB" sz="1100" kern="0">
                <a:solidFill>
                  <a:srgbClr val="000000"/>
                </a:solidFill>
                <a:latin typeface="+mj-lt"/>
                <a:cs typeface="Arial"/>
                <a:sym typeface="Libre Franklin"/>
              </a:rPr>
              <a:t> </a:t>
            </a:r>
            <a:r>
              <a:rPr lang="en-GB" sz="1100" kern="0" err="1">
                <a:solidFill>
                  <a:srgbClr val="000000"/>
                </a:solidFill>
                <a:latin typeface="+mj-lt"/>
                <a:cs typeface="Arial"/>
                <a:sym typeface="Libre Franklin"/>
              </a:rPr>
              <a:t>en</a:t>
            </a:r>
            <a:r>
              <a:rPr lang="en-GB" sz="1100" kern="0">
                <a:solidFill>
                  <a:srgbClr val="000000"/>
                </a:solidFill>
                <a:latin typeface="+mj-lt"/>
                <a:cs typeface="Arial"/>
                <a:sym typeface="Libre Franklin"/>
              </a:rPr>
              <a:t> </a:t>
            </a:r>
            <a:r>
              <a:rPr lang="en-GB" sz="1100" kern="0" err="1">
                <a:solidFill>
                  <a:srgbClr val="000000"/>
                </a:solidFill>
                <a:latin typeface="+mj-lt"/>
                <a:cs typeface="Arial"/>
                <a:sym typeface="Libre Franklin"/>
              </a:rPr>
              <a:t>gemalen</a:t>
            </a:r>
            <a:endParaRPr sz="1400" kern="0">
              <a:solidFill>
                <a:srgbClr val="000000"/>
              </a:solidFill>
              <a:latin typeface="+mj-lt"/>
              <a:cs typeface="Arial"/>
              <a:sym typeface="Arial"/>
            </a:endParaRPr>
          </a:p>
          <a:p>
            <a:pPr defTabSz="914377">
              <a:buClr>
                <a:srgbClr val="000000"/>
              </a:buClr>
            </a:pPr>
            <a:endParaRPr sz="1200" kern="0">
              <a:solidFill>
                <a:srgbClr val="000000"/>
              </a:solidFill>
              <a:latin typeface="+mj-lt"/>
              <a:ea typeface="Calibri"/>
              <a:cs typeface="Calibri"/>
              <a:sym typeface="Calibri"/>
            </a:endParaRPr>
          </a:p>
        </p:txBody>
      </p:sp>
      <p:sp>
        <p:nvSpPr>
          <p:cNvPr id="15" name="Google Shape;240;p25">
            <a:extLst>
              <a:ext uri="{FF2B5EF4-FFF2-40B4-BE49-F238E27FC236}">
                <a16:creationId xmlns:a16="http://schemas.microsoft.com/office/drawing/2014/main" id="{91CE61BA-969A-D93A-203C-3BAE13D780FC}"/>
              </a:ext>
            </a:extLst>
          </p:cNvPr>
          <p:cNvSpPr txBox="1"/>
          <p:nvPr/>
        </p:nvSpPr>
        <p:spPr>
          <a:xfrm>
            <a:off x="10306448" y="2370839"/>
            <a:ext cx="1702200" cy="1446600"/>
          </a:xfrm>
          <a:prstGeom prst="rect">
            <a:avLst/>
          </a:prstGeom>
          <a:noFill/>
          <a:ln>
            <a:noFill/>
          </a:ln>
        </p:spPr>
        <p:txBody>
          <a:bodyPr spcFirstLastPara="1" wrap="square" lIns="91425" tIns="45700" rIns="91425" bIns="45700" anchor="t" anchorCtr="0">
            <a:noAutofit/>
          </a:bodyPr>
          <a:lstStyle/>
          <a:p>
            <a:pPr defTabSz="914377">
              <a:buClr>
                <a:srgbClr val="000000"/>
              </a:buClr>
            </a:pPr>
            <a:endParaRPr sz="1100" kern="0">
              <a:solidFill>
                <a:srgbClr val="000000"/>
              </a:solidFill>
              <a:latin typeface="+mj-lt"/>
              <a:ea typeface="Libre Franklin"/>
              <a:cs typeface="Libre Franklin"/>
              <a:sym typeface="Libre Franklin"/>
            </a:endParaRPr>
          </a:p>
          <a:p>
            <a:pPr defTabSz="914377">
              <a:buClr>
                <a:srgbClr val="000000"/>
              </a:buClr>
            </a:pPr>
            <a:r>
              <a:rPr lang="nl-NL" sz="1100" kern="0">
                <a:solidFill>
                  <a:srgbClr val="000000"/>
                </a:solidFill>
                <a:latin typeface="+mj-lt"/>
                <a:ea typeface="Libre Franklin"/>
                <a:cs typeface="Libre Franklin"/>
                <a:sym typeface="Libre Franklin"/>
              </a:rPr>
              <a:t>Sponswerking herstellen (infiltreren, beekherstel)</a:t>
            </a:r>
          </a:p>
          <a:p>
            <a:pPr defTabSz="914377">
              <a:buClr>
                <a:srgbClr val="000000"/>
              </a:buClr>
            </a:pPr>
            <a:endParaRPr lang="nl-NL" sz="1100" kern="0">
              <a:solidFill>
                <a:srgbClr val="000000"/>
              </a:solidFill>
              <a:latin typeface="+mj-lt"/>
              <a:cs typeface="Arial"/>
              <a:sym typeface="Libre Franklin"/>
            </a:endParaRPr>
          </a:p>
          <a:p>
            <a:pPr defTabSz="914377">
              <a:buClr>
                <a:srgbClr val="000000"/>
              </a:buClr>
            </a:pPr>
            <a:r>
              <a:rPr lang="nl-NL" sz="1100" kern="0">
                <a:solidFill>
                  <a:srgbClr val="000000"/>
                </a:solidFill>
                <a:latin typeface="+mj-lt"/>
                <a:cs typeface="Arial"/>
                <a:sym typeface="Libre Franklin"/>
              </a:rPr>
              <a:t>Meebewegen (drijvend bouwen, palen, </a:t>
            </a:r>
            <a:r>
              <a:rPr lang="nl-NL" sz="1100" kern="0" err="1">
                <a:solidFill>
                  <a:srgbClr val="000000"/>
                </a:solidFill>
                <a:latin typeface="+mj-lt"/>
                <a:cs typeface="Arial"/>
                <a:sym typeface="Libre Franklin"/>
              </a:rPr>
              <a:t>flood</a:t>
            </a:r>
            <a:r>
              <a:rPr lang="nl-NL" sz="1100" kern="0">
                <a:solidFill>
                  <a:srgbClr val="000000"/>
                </a:solidFill>
                <a:latin typeface="+mj-lt"/>
                <a:cs typeface="Arial"/>
                <a:sym typeface="Libre Franklin"/>
              </a:rPr>
              <a:t> </a:t>
            </a:r>
            <a:r>
              <a:rPr lang="nl-NL" sz="1100" kern="0" err="1">
                <a:solidFill>
                  <a:srgbClr val="000000"/>
                </a:solidFill>
                <a:latin typeface="+mj-lt"/>
                <a:cs typeface="Arial"/>
                <a:sym typeface="Libre Franklin"/>
              </a:rPr>
              <a:t>proof</a:t>
            </a:r>
            <a:r>
              <a:rPr lang="nl-NL" sz="1100" kern="0">
                <a:solidFill>
                  <a:srgbClr val="000000"/>
                </a:solidFill>
                <a:latin typeface="+mj-lt"/>
                <a:cs typeface="Arial"/>
                <a:sym typeface="Libre Franklin"/>
              </a:rPr>
              <a:t>)</a:t>
            </a:r>
          </a:p>
          <a:p>
            <a:pPr defTabSz="914377">
              <a:buClr>
                <a:srgbClr val="000000"/>
              </a:buClr>
            </a:pPr>
            <a:endParaRPr lang="nl-NL" sz="1100" kern="0">
              <a:solidFill>
                <a:srgbClr val="000000"/>
              </a:solidFill>
              <a:latin typeface="+mj-lt"/>
              <a:cs typeface="Arial"/>
              <a:sym typeface="Libre Franklin"/>
            </a:endParaRPr>
          </a:p>
          <a:p>
            <a:pPr defTabSz="914377">
              <a:buClr>
                <a:srgbClr val="000000"/>
              </a:buClr>
            </a:pPr>
            <a:endParaRPr sz="1400" kern="0">
              <a:solidFill>
                <a:srgbClr val="000000"/>
              </a:solidFill>
              <a:latin typeface="+mj-lt"/>
              <a:cs typeface="Arial"/>
              <a:sym typeface="Arial"/>
            </a:endParaRPr>
          </a:p>
        </p:txBody>
      </p:sp>
      <p:sp>
        <p:nvSpPr>
          <p:cNvPr id="16" name="Google Shape;241;p25">
            <a:extLst>
              <a:ext uri="{FF2B5EF4-FFF2-40B4-BE49-F238E27FC236}">
                <a16:creationId xmlns:a16="http://schemas.microsoft.com/office/drawing/2014/main" id="{D92CFBAB-8F0C-3957-F454-9F751C681143}"/>
              </a:ext>
            </a:extLst>
          </p:cNvPr>
          <p:cNvSpPr txBox="1"/>
          <p:nvPr/>
        </p:nvSpPr>
        <p:spPr>
          <a:xfrm>
            <a:off x="59006" y="2909494"/>
            <a:ext cx="1400100" cy="369300"/>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nl-NL" sz="1050" kern="0">
                <a:solidFill>
                  <a:srgbClr val="09CF62"/>
                </a:solidFill>
                <a:latin typeface="+mj-lt"/>
                <a:ea typeface="Franklin Gothic"/>
                <a:cs typeface="Franklin Gothic"/>
                <a:sym typeface="Franklin Gothic"/>
              </a:rPr>
              <a:t>Overstromingen en wateroverlast</a:t>
            </a:r>
            <a:endParaRPr sz="900" kern="0">
              <a:solidFill>
                <a:srgbClr val="000000"/>
              </a:solidFill>
              <a:latin typeface="+mj-lt"/>
              <a:cs typeface="Arial"/>
              <a:sym typeface="Arial"/>
            </a:endParaRPr>
          </a:p>
        </p:txBody>
      </p:sp>
      <p:pic>
        <p:nvPicPr>
          <p:cNvPr id="17" name="Google Shape;242;p25" descr="Wave">
            <a:extLst>
              <a:ext uri="{FF2B5EF4-FFF2-40B4-BE49-F238E27FC236}">
                <a16:creationId xmlns:a16="http://schemas.microsoft.com/office/drawing/2014/main" id="{509963F1-E7AF-A01C-7062-E4A23F81D463}"/>
              </a:ext>
            </a:extLst>
          </p:cNvPr>
          <p:cNvPicPr preferRelativeResize="0"/>
          <p:nvPr/>
        </p:nvPicPr>
        <p:blipFill rotWithShape="1">
          <a:blip r:embed="rId6">
            <a:alphaModFix/>
          </a:blip>
          <a:srcRect/>
          <a:stretch/>
        </p:blipFill>
        <p:spPr>
          <a:xfrm>
            <a:off x="362667" y="3225085"/>
            <a:ext cx="711297" cy="711297"/>
          </a:xfrm>
          <a:prstGeom prst="rect">
            <a:avLst/>
          </a:prstGeom>
          <a:noFill/>
          <a:ln>
            <a:noFill/>
          </a:ln>
        </p:spPr>
      </p:pic>
      <p:sp>
        <p:nvSpPr>
          <p:cNvPr id="18" name="Google Shape;243;p25">
            <a:extLst>
              <a:ext uri="{FF2B5EF4-FFF2-40B4-BE49-F238E27FC236}">
                <a16:creationId xmlns:a16="http://schemas.microsoft.com/office/drawing/2014/main" id="{BE16FB9B-0A1E-FD92-9747-803DF00A608C}"/>
              </a:ext>
            </a:extLst>
          </p:cNvPr>
          <p:cNvSpPr txBox="1"/>
          <p:nvPr/>
        </p:nvSpPr>
        <p:spPr>
          <a:xfrm>
            <a:off x="1855" y="4976419"/>
            <a:ext cx="1400100" cy="369300"/>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nl-NL" sz="1200" kern="0">
                <a:solidFill>
                  <a:srgbClr val="09CF62"/>
                </a:solidFill>
                <a:latin typeface="+mj-lt"/>
                <a:ea typeface="Franklin Gothic"/>
                <a:cs typeface="Franklin Gothic"/>
                <a:sym typeface="Franklin Gothic"/>
              </a:rPr>
              <a:t>Hitte &amp; droogte</a:t>
            </a:r>
            <a:endParaRPr sz="1050" kern="0">
              <a:solidFill>
                <a:srgbClr val="000000"/>
              </a:solidFill>
              <a:latin typeface="+mj-lt"/>
              <a:cs typeface="Arial"/>
              <a:sym typeface="Arial"/>
            </a:endParaRPr>
          </a:p>
        </p:txBody>
      </p:sp>
      <p:pic>
        <p:nvPicPr>
          <p:cNvPr id="19" name="Google Shape;244;p25" descr="High temperature">
            <a:extLst>
              <a:ext uri="{FF2B5EF4-FFF2-40B4-BE49-F238E27FC236}">
                <a16:creationId xmlns:a16="http://schemas.microsoft.com/office/drawing/2014/main" id="{26E4A727-079D-FDAF-09D6-3A7B6DC6069C}"/>
              </a:ext>
            </a:extLst>
          </p:cNvPr>
          <p:cNvPicPr preferRelativeResize="0"/>
          <p:nvPr/>
        </p:nvPicPr>
        <p:blipFill rotWithShape="1">
          <a:blip r:embed="rId7">
            <a:alphaModFix/>
          </a:blip>
          <a:srcRect/>
          <a:stretch/>
        </p:blipFill>
        <p:spPr>
          <a:xfrm>
            <a:off x="397634" y="5491882"/>
            <a:ext cx="536471" cy="536471"/>
          </a:xfrm>
          <a:prstGeom prst="rect">
            <a:avLst/>
          </a:prstGeom>
          <a:noFill/>
          <a:ln>
            <a:noFill/>
          </a:ln>
        </p:spPr>
      </p:pic>
      <p:pic>
        <p:nvPicPr>
          <p:cNvPr id="20" name="Google Shape;245;p25" descr="Dim (Smaller Sun)">
            <a:extLst>
              <a:ext uri="{FF2B5EF4-FFF2-40B4-BE49-F238E27FC236}">
                <a16:creationId xmlns:a16="http://schemas.microsoft.com/office/drawing/2014/main" id="{C8451501-F537-4AED-C6C0-3152FE9DB4B7}"/>
              </a:ext>
            </a:extLst>
          </p:cNvPr>
          <p:cNvPicPr preferRelativeResize="0"/>
          <p:nvPr/>
        </p:nvPicPr>
        <p:blipFill rotWithShape="1">
          <a:blip r:embed="rId8">
            <a:alphaModFix/>
          </a:blip>
          <a:srcRect/>
          <a:stretch/>
        </p:blipFill>
        <p:spPr>
          <a:xfrm>
            <a:off x="579810" y="5211502"/>
            <a:ext cx="694111" cy="694111"/>
          </a:xfrm>
          <a:prstGeom prst="rect">
            <a:avLst/>
          </a:prstGeom>
          <a:noFill/>
          <a:ln>
            <a:noFill/>
          </a:ln>
        </p:spPr>
      </p:pic>
      <p:cxnSp>
        <p:nvCxnSpPr>
          <p:cNvPr id="21" name="Google Shape;246;p25">
            <a:extLst>
              <a:ext uri="{FF2B5EF4-FFF2-40B4-BE49-F238E27FC236}">
                <a16:creationId xmlns:a16="http://schemas.microsoft.com/office/drawing/2014/main" id="{B159D8FD-4D85-5FDD-B4CF-0E4BB47CA2D0}"/>
              </a:ext>
            </a:extLst>
          </p:cNvPr>
          <p:cNvCxnSpPr/>
          <p:nvPr/>
        </p:nvCxnSpPr>
        <p:spPr>
          <a:xfrm>
            <a:off x="307750" y="4406900"/>
            <a:ext cx="11700900" cy="0"/>
          </a:xfrm>
          <a:prstGeom prst="straightConnector1">
            <a:avLst/>
          </a:prstGeom>
          <a:noFill/>
          <a:ln w="28575" cap="flat" cmpd="sng">
            <a:solidFill>
              <a:srgbClr val="09CF62"/>
            </a:solidFill>
            <a:prstDash val="solid"/>
            <a:miter lim="800000"/>
            <a:headEnd type="none" w="sm" len="sm"/>
            <a:tailEnd type="none" w="sm" len="sm"/>
          </a:ln>
        </p:spPr>
      </p:cxnSp>
      <p:sp>
        <p:nvSpPr>
          <p:cNvPr id="22" name="Google Shape;247;p25">
            <a:extLst>
              <a:ext uri="{FF2B5EF4-FFF2-40B4-BE49-F238E27FC236}">
                <a16:creationId xmlns:a16="http://schemas.microsoft.com/office/drawing/2014/main" id="{272F02EC-74AA-6DAA-C407-426E58AC44A0}"/>
              </a:ext>
            </a:extLst>
          </p:cNvPr>
          <p:cNvSpPr txBox="1"/>
          <p:nvPr/>
        </p:nvSpPr>
        <p:spPr>
          <a:xfrm>
            <a:off x="3705227" y="4745675"/>
            <a:ext cx="1303800" cy="1446600"/>
          </a:xfrm>
          <a:prstGeom prst="rect">
            <a:avLst/>
          </a:prstGeom>
          <a:noFill/>
          <a:ln>
            <a:noFill/>
          </a:ln>
        </p:spPr>
        <p:txBody>
          <a:bodyPr spcFirstLastPara="1" wrap="square" lIns="91425" tIns="45700" rIns="91425" bIns="45700" anchor="t" anchorCtr="0">
            <a:noAutofit/>
          </a:bodyPr>
          <a:lstStyle/>
          <a:p>
            <a:pPr defTabSz="914377">
              <a:buClr>
                <a:srgbClr val="000000"/>
              </a:buClr>
            </a:pPr>
            <a:r>
              <a:rPr lang="nl-NL" sz="1100" kern="0">
                <a:solidFill>
                  <a:srgbClr val="000000"/>
                </a:solidFill>
                <a:latin typeface="+mj-lt"/>
                <a:ea typeface="Libre Franklin"/>
                <a:cs typeface="Libre Franklin"/>
                <a:sym typeface="Libre Franklin"/>
              </a:rPr>
              <a:t>Hitteplannen</a:t>
            </a:r>
          </a:p>
          <a:p>
            <a:pPr defTabSz="914377">
              <a:buClr>
                <a:srgbClr val="000000"/>
              </a:buClr>
            </a:pPr>
            <a:endParaRPr lang="nl-NL" sz="1100" kern="0">
              <a:solidFill>
                <a:srgbClr val="000000"/>
              </a:solidFill>
              <a:latin typeface="+mj-lt"/>
              <a:ea typeface="Calibri"/>
              <a:cs typeface="Calibri"/>
              <a:sym typeface="Libre Franklin"/>
            </a:endParaRPr>
          </a:p>
          <a:p>
            <a:pPr defTabSz="914377">
              <a:buClr>
                <a:srgbClr val="000000"/>
              </a:buClr>
            </a:pPr>
            <a:r>
              <a:rPr lang="nl-NL" sz="1100" kern="0">
                <a:solidFill>
                  <a:srgbClr val="000000"/>
                </a:solidFill>
                <a:latin typeface="+mj-lt"/>
                <a:ea typeface="Calibri"/>
                <a:cs typeface="Calibri"/>
                <a:sym typeface="Libre Franklin"/>
              </a:rPr>
              <a:t>Blauwalg waarschuwingen</a:t>
            </a:r>
            <a:endParaRPr sz="1100" kern="0">
              <a:solidFill>
                <a:srgbClr val="000000"/>
              </a:solidFill>
              <a:latin typeface="+mj-lt"/>
              <a:ea typeface="Calibri"/>
              <a:cs typeface="Calibri"/>
              <a:sym typeface="Calibri"/>
            </a:endParaRPr>
          </a:p>
        </p:txBody>
      </p:sp>
      <p:sp>
        <p:nvSpPr>
          <p:cNvPr id="23" name="Google Shape;248;p25">
            <a:extLst>
              <a:ext uri="{FF2B5EF4-FFF2-40B4-BE49-F238E27FC236}">
                <a16:creationId xmlns:a16="http://schemas.microsoft.com/office/drawing/2014/main" id="{52738582-26B8-B9BE-0F72-0E3AE0E33619}"/>
              </a:ext>
            </a:extLst>
          </p:cNvPr>
          <p:cNvSpPr txBox="1"/>
          <p:nvPr/>
        </p:nvSpPr>
        <p:spPr>
          <a:xfrm>
            <a:off x="7174889" y="4736022"/>
            <a:ext cx="1048800" cy="1123500"/>
          </a:xfrm>
          <a:prstGeom prst="rect">
            <a:avLst/>
          </a:prstGeom>
          <a:noFill/>
          <a:ln>
            <a:noFill/>
          </a:ln>
        </p:spPr>
        <p:txBody>
          <a:bodyPr spcFirstLastPara="1" wrap="square" lIns="91425" tIns="45700" rIns="91425" bIns="45700" anchor="t" anchorCtr="0">
            <a:noAutofit/>
          </a:bodyPr>
          <a:lstStyle/>
          <a:p>
            <a:pPr defTabSz="914377">
              <a:buClr>
                <a:srgbClr val="000000"/>
              </a:buClr>
            </a:pPr>
            <a:r>
              <a:rPr lang="nl-NL" sz="1100" kern="0" err="1">
                <a:solidFill>
                  <a:srgbClr val="000000"/>
                </a:solidFill>
                <a:latin typeface="+mj-lt"/>
                <a:ea typeface="Libre Franklin"/>
                <a:cs typeface="Libre Franklin"/>
                <a:sym typeface="Libre Franklin"/>
              </a:rPr>
              <a:t>Air-conditioning</a:t>
            </a:r>
            <a:endParaRPr lang="nl-NL" sz="1100" kern="0">
              <a:solidFill>
                <a:srgbClr val="000000"/>
              </a:solidFill>
              <a:latin typeface="+mj-lt"/>
              <a:ea typeface="Libre Franklin"/>
              <a:cs typeface="Libre Franklin"/>
              <a:sym typeface="Libre Franklin"/>
            </a:endParaRPr>
          </a:p>
          <a:p>
            <a:pPr defTabSz="914377">
              <a:buClr>
                <a:srgbClr val="000000"/>
              </a:buClr>
            </a:pPr>
            <a:endParaRPr lang="nl-NL" sz="1100" kern="0">
              <a:solidFill>
                <a:srgbClr val="000000"/>
              </a:solidFill>
              <a:latin typeface="+mj-lt"/>
              <a:ea typeface="Calibri"/>
              <a:cs typeface="Calibri"/>
              <a:sym typeface="Libre Franklin"/>
            </a:endParaRPr>
          </a:p>
          <a:p>
            <a:pPr defTabSz="914377">
              <a:buClr>
                <a:srgbClr val="000000"/>
              </a:buClr>
            </a:pPr>
            <a:r>
              <a:rPr lang="nl-NL" sz="1100" kern="0">
                <a:solidFill>
                  <a:srgbClr val="000000"/>
                </a:solidFill>
                <a:latin typeface="+mj-lt"/>
                <a:ea typeface="Calibri"/>
                <a:cs typeface="Calibri"/>
                <a:sym typeface="Libre Franklin"/>
              </a:rPr>
              <a:t>Peilbeheer </a:t>
            </a:r>
          </a:p>
          <a:p>
            <a:pPr defTabSz="914377">
              <a:buClr>
                <a:srgbClr val="000000"/>
              </a:buClr>
            </a:pPr>
            <a:endParaRPr lang="nl-NL" sz="1100" kern="0">
              <a:solidFill>
                <a:srgbClr val="000000"/>
              </a:solidFill>
              <a:latin typeface="+mj-lt"/>
              <a:ea typeface="Calibri"/>
              <a:cs typeface="Calibri"/>
              <a:sym typeface="Libre Franklin"/>
            </a:endParaRPr>
          </a:p>
          <a:p>
            <a:pPr defTabSz="914377">
              <a:buClr>
                <a:srgbClr val="000000"/>
              </a:buClr>
            </a:pPr>
            <a:r>
              <a:rPr lang="nl-NL" sz="1100" kern="0">
                <a:solidFill>
                  <a:srgbClr val="000000"/>
                </a:solidFill>
                <a:latin typeface="+mj-lt"/>
                <a:ea typeface="Calibri"/>
                <a:cs typeface="Calibri"/>
                <a:sym typeface="Libre Franklin"/>
              </a:rPr>
              <a:t>Irrigatie</a:t>
            </a:r>
          </a:p>
          <a:p>
            <a:pPr defTabSz="914377">
              <a:buClr>
                <a:srgbClr val="000000"/>
              </a:buClr>
            </a:pPr>
            <a:endParaRPr lang="nl-NL" sz="1100" kern="0">
              <a:solidFill>
                <a:srgbClr val="000000"/>
              </a:solidFill>
              <a:latin typeface="+mj-lt"/>
              <a:ea typeface="Calibri"/>
              <a:cs typeface="Calibri"/>
              <a:sym typeface="Libre Franklin"/>
            </a:endParaRPr>
          </a:p>
          <a:p>
            <a:pPr defTabSz="914377">
              <a:buClr>
                <a:srgbClr val="000000"/>
              </a:buClr>
            </a:pPr>
            <a:r>
              <a:rPr lang="nl-NL" sz="1100" kern="0">
                <a:solidFill>
                  <a:srgbClr val="000000"/>
                </a:solidFill>
                <a:latin typeface="+mj-lt"/>
                <a:ea typeface="Calibri"/>
                <a:cs typeface="Calibri"/>
                <a:sym typeface="Libre Franklin"/>
              </a:rPr>
              <a:t>Doorspoelen</a:t>
            </a:r>
            <a:endParaRPr sz="1200" kern="0">
              <a:solidFill>
                <a:srgbClr val="000000"/>
              </a:solidFill>
              <a:latin typeface="+mj-lt"/>
              <a:ea typeface="Calibri"/>
              <a:cs typeface="Calibri"/>
              <a:sym typeface="Calibri"/>
            </a:endParaRPr>
          </a:p>
        </p:txBody>
      </p:sp>
      <p:sp>
        <p:nvSpPr>
          <p:cNvPr id="24" name="Google Shape;249;p25">
            <a:extLst>
              <a:ext uri="{FF2B5EF4-FFF2-40B4-BE49-F238E27FC236}">
                <a16:creationId xmlns:a16="http://schemas.microsoft.com/office/drawing/2014/main" id="{3DA5B04E-C096-AE95-CF27-C83E8B1B7929}"/>
              </a:ext>
            </a:extLst>
          </p:cNvPr>
          <p:cNvSpPr txBox="1"/>
          <p:nvPr/>
        </p:nvSpPr>
        <p:spPr>
          <a:xfrm>
            <a:off x="10306448" y="4745675"/>
            <a:ext cx="1702200" cy="1615800"/>
          </a:xfrm>
          <a:prstGeom prst="rect">
            <a:avLst/>
          </a:prstGeom>
          <a:noFill/>
          <a:ln>
            <a:noFill/>
          </a:ln>
        </p:spPr>
        <p:txBody>
          <a:bodyPr spcFirstLastPara="1" wrap="square" lIns="91425" tIns="45700" rIns="91425" bIns="45700" anchor="t" anchorCtr="0">
            <a:noAutofit/>
          </a:bodyPr>
          <a:lstStyle/>
          <a:p>
            <a:pPr defTabSz="914377">
              <a:buClr>
                <a:srgbClr val="000000"/>
              </a:buClr>
            </a:pPr>
            <a:r>
              <a:rPr lang="nl-NL" sz="1100" kern="0">
                <a:solidFill>
                  <a:srgbClr val="000000"/>
                </a:solidFill>
                <a:latin typeface="+mj-lt"/>
                <a:ea typeface="Libre Franklin"/>
                <a:cs typeface="Libre Franklin"/>
                <a:sym typeface="Libre Franklin"/>
              </a:rPr>
              <a:t>Groene steden</a:t>
            </a:r>
          </a:p>
          <a:p>
            <a:pPr defTabSz="914377">
              <a:buClr>
                <a:srgbClr val="000000"/>
              </a:buClr>
            </a:pPr>
            <a:endParaRPr lang="nl-NL" sz="1100" kern="0">
              <a:solidFill>
                <a:srgbClr val="000000"/>
              </a:solidFill>
              <a:latin typeface="+mj-lt"/>
              <a:cs typeface="Arial"/>
              <a:sym typeface="Libre Franklin"/>
            </a:endParaRPr>
          </a:p>
          <a:p>
            <a:pPr defTabSz="914377">
              <a:buClr>
                <a:srgbClr val="000000"/>
              </a:buClr>
            </a:pPr>
            <a:r>
              <a:rPr lang="nl-NL" sz="1100" kern="0">
                <a:solidFill>
                  <a:srgbClr val="000000"/>
                </a:solidFill>
                <a:latin typeface="+mj-lt"/>
                <a:cs typeface="Arial"/>
                <a:sym typeface="Libre Franklin"/>
              </a:rPr>
              <a:t>Groene daken</a:t>
            </a:r>
          </a:p>
          <a:p>
            <a:pPr defTabSz="914377">
              <a:buClr>
                <a:srgbClr val="000000"/>
              </a:buClr>
            </a:pPr>
            <a:endParaRPr lang="nl-NL" sz="1100" kern="0">
              <a:solidFill>
                <a:srgbClr val="000000"/>
              </a:solidFill>
              <a:latin typeface="+mj-lt"/>
              <a:cs typeface="Arial"/>
              <a:sym typeface="Libre Franklin"/>
            </a:endParaRPr>
          </a:p>
          <a:p>
            <a:pPr defTabSz="914377">
              <a:buClr>
                <a:srgbClr val="000000"/>
              </a:buClr>
            </a:pPr>
            <a:r>
              <a:rPr lang="nl-NL" sz="1100" kern="0">
                <a:solidFill>
                  <a:srgbClr val="000000"/>
                </a:solidFill>
                <a:latin typeface="+mj-lt"/>
                <a:cs typeface="Arial"/>
                <a:sym typeface="Libre Franklin"/>
              </a:rPr>
              <a:t>Infiltreren en vasthouden</a:t>
            </a:r>
            <a:endParaRPr sz="1400" kern="0">
              <a:solidFill>
                <a:srgbClr val="000000"/>
              </a:solidFill>
              <a:latin typeface="+mj-lt"/>
              <a:cs typeface="Arial"/>
              <a:sym typeface="Arial"/>
            </a:endParaRPr>
          </a:p>
        </p:txBody>
      </p:sp>
      <p:pic>
        <p:nvPicPr>
          <p:cNvPr id="25" name="Google Shape;250;p25">
            <a:extLst>
              <a:ext uri="{FF2B5EF4-FFF2-40B4-BE49-F238E27FC236}">
                <a16:creationId xmlns:a16="http://schemas.microsoft.com/office/drawing/2014/main" id="{10868184-7F25-E310-E6CE-C587DDA157F2}"/>
              </a:ext>
            </a:extLst>
          </p:cNvPr>
          <p:cNvPicPr preferRelativeResize="0"/>
          <p:nvPr/>
        </p:nvPicPr>
        <p:blipFill rotWithShape="1">
          <a:blip r:embed="rId9">
            <a:alphaModFix/>
          </a:blip>
          <a:srcRect/>
          <a:stretch/>
        </p:blipFill>
        <p:spPr>
          <a:xfrm>
            <a:off x="1616627" y="4718637"/>
            <a:ext cx="2012400" cy="1518651"/>
          </a:xfrm>
          <a:prstGeom prst="rect">
            <a:avLst/>
          </a:prstGeom>
          <a:noFill/>
          <a:ln>
            <a:noFill/>
          </a:ln>
          <a:effectLst>
            <a:outerShdw blurRad="292100" dist="139700" dir="2700000" algn="tl" rotWithShape="0">
              <a:srgbClr val="333333">
                <a:alpha val="64709"/>
              </a:srgbClr>
            </a:outerShdw>
          </a:effectLst>
        </p:spPr>
      </p:pic>
      <p:pic>
        <p:nvPicPr>
          <p:cNvPr id="26" name="Google Shape;251;p25">
            <a:extLst>
              <a:ext uri="{FF2B5EF4-FFF2-40B4-BE49-F238E27FC236}">
                <a16:creationId xmlns:a16="http://schemas.microsoft.com/office/drawing/2014/main" id="{96FC5A73-9DFF-1A26-D2C8-29CF60740D75}"/>
              </a:ext>
            </a:extLst>
          </p:cNvPr>
          <p:cNvPicPr preferRelativeResize="0"/>
          <p:nvPr/>
        </p:nvPicPr>
        <p:blipFill rotWithShape="1">
          <a:blip r:embed="rId10">
            <a:alphaModFix/>
          </a:blip>
          <a:srcRect/>
          <a:stretch/>
        </p:blipFill>
        <p:spPr>
          <a:xfrm>
            <a:off x="5109329" y="4745675"/>
            <a:ext cx="2008180" cy="1519200"/>
          </a:xfrm>
          <a:prstGeom prst="rect">
            <a:avLst/>
          </a:prstGeom>
          <a:noFill/>
          <a:ln>
            <a:noFill/>
          </a:ln>
          <a:effectLst>
            <a:outerShdw blurRad="292100" dist="139700" dir="2700000" algn="tl" rotWithShape="0">
              <a:srgbClr val="333333">
                <a:alpha val="64709"/>
              </a:srgbClr>
            </a:outerShdw>
          </a:effectLst>
        </p:spPr>
      </p:pic>
      <p:pic>
        <p:nvPicPr>
          <p:cNvPr id="27" name="Google Shape;252;p25">
            <a:extLst>
              <a:ext uri="{FF2B5EF4-FFF2-40B4-BE49-F238E27FC236}">
                <a16:creationId xmlns:a16="http://schemas.microsoft.com/office/drawing/2014/main" id="{B5C48A08-6FFA-02CD-4DC7-13AC567695F9}"/>
              </a:ext>
            </a:extLst>
          </p:cNvPr>
          <p:cNvPicPr preferRelativeResize="0"/>
          <p:nvPr/>
        </p:nvPicPr>
        <p:blipFill rotWithShape="1">
          <a:blip r:embed="rId11">
            <a:alphaModFix/>
          </a:blip>
          <a:srcRect/>
          <a:stretch/>
        </p:blipFill>
        <p:spPr>
          <a:xfrm>
            <a:off x="8223570" y="4745675"/>
            <a:ext cx="2018097" cy="1519200"/>
          </a:xfrm>
          <a:prstGeom prst="rect">
            <a:avLst/>
          </a:prstGeom>
          <a:noFill/>
          <a:ln>
            <a:noFill/>
          </a:ln>
          <a:effectLst>
            <a:outerShdw blurRad="292100" dist="139700" dir="2700000" algn="tl" rotWithShape="0">
              <a:srgbClr val="333333">
                <a:alpha val="64709"/>
              </a:srgbClr>
            </a:outerShdw>
          </a:effectLst>
        </p:spPr>
      </p:pic>
    </p:spTree>
    <p:extLst>
      <p:ext uri="{BB962C8B-B14F-4D97-AF65-F5344CB8AC3E}">
        <p14:creationId xmlns:p14="http://schemas.microsoft.com/office/powerpoint/2010/main" val="3799298836"/>
      </p:ext>
    </p:extLst>
  </p:cSld>
  <p:clrMapOvr>
    <a:masterClrMapping/>
  </p:clrMapOvr>
</p:sld>
</file>

<file path=ppt/theme/theme1.xml><?xml version="1.0" encoding="utf-8"?>
<a:theme xmlns:a="http://schemas.openxmlformats.org/drawingml/2006/main" name="Kantoorthema">
  <a:themeElements>
    <a:clrScheme name="CAS huisstijl">
      <a:dk1>
        <a:srgbClr val="0A565E"/>
      </a:dk1>
      <a:lt1>
        <a:srgbClr val="F4FBF4"/>
      </a:lt1>
      <a:dk2>
        <a:srgbClr val="0A565E"/>
      </a:dk2>
      <a:lt2>
        <a:srgbClr val="F4FBF4"/>
      </a:lt2>
      <a:accent1>
        <a:srgbClr val="0A565E"/>
      </a:accent1>
      <a:accent2>
        <a:srgbClr val="0C778B"/>
      </a:accent2>
      <a:accent3>
        <a:srgbClr val="C0FFC0"/>
      </a:accent3>
      <a:accent4>
        <a:srgbClr val="F4FBF4"/>
      </a:accent4>
      <a:accent5>
        <a:srgbClr val="FFFFFF"/>
      </a:accent5>
      <a:accent6>
        <a:srgbClr val="FFFFFF"/>
      </a:accent6>
      <a:hlink>
        <a:srgbClr val="0C778B"/>
      </a:hlink>
      <a:folHlink>
        <a:srgbClr val="0C77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CAS Sjabloon - Powerpoint 2" id="{E0644B58-E6DD-490D-A513-9671C96BD9C7}" vid="{E246B734-E107-4829-9020-A4CA49EBDAB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CAS Sjabloon - Powerpoint_vernieuwd</Template>
  <TotalTime>675</TotalTime>
  <Words>1903</Words>
  <Application>Microsoft Office PowerPoint</Application>
  <PresentationFormat>Breedbeeld</PresentationFormat>
  <Paragraphs>189</Paragraphs>
  <Slides>17</Slides>
  <Notes>14</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Arial</vt:lpstr>
      <vt:lpstr>Calibri</vt:lpstr>
      <vt:lpstr>Calibri Light</vt:lpstr>
      <vt:lpstr>Courier New</vt:lpstr>
      <vt:lpstr>Silka</vt:lpstr>
      <vt:lpstr>Silka Medium</vt:lpstr>
      <vt:lpstr>Silka SemiBold</vt:lpstr>
      <vt:lpstr>Wingdings</vt:lpstr>
      <vt:lpstr>Kantoorthema</vt:lpstr>
      <vt:lpstr>1_Kantoorthema</vt:lpstr>
      <vt:lpstr>Adaptatiepiramide  Vallei &amp; Veluwe</vt:lpstr>
      <vt:lpstr>Aanleiding</vt:lpstr>
      <vt:lpstr>Het bouwen van een piramide is eigenlijk nooit af</vt:lpstr>
      <vt:lpstr>Als regio streven we naar een gezamenlijk doel </vt:lpstr>
      <vt:lpstr>We versterken het natuurlijk systeem</vt:lpstr>
      <vt:lpstr>We zorgen dat onze gebieden klimaatbestendig worden ingericht</vt:lpstr>
      <vt:lpstr>We zijn voorbereid op het onbekende</vt:lpstr>
      <vt:lpstr>Het bouwen van een piramide vereist aandacht en samenwerking op alle lagen</vt:lpstr>
      <vt:lpstr>Wat is wat?</vt:lpstr>
      <vt:lpstr>Inperken van het natuurlijk systeem maakt kwetsbaar en vereist technisch ingrijpen</vt:lpstr>
      <vt:lpstr>Ons systeem kan instabiel worden, wanneer we alles op elke plek toelaten</vt:lpstr>
      <vt:lpstr>Bouw samen aan de adaptatiepiramide van Vallei &amp; Veluwe</vt:lpstr>
      <vt:lpstr>Op weg naar een stevige piramide: waar sta je nu en waar wil je heen?</vt:lpstr>
      <vt:lpstr>Breng jouw steentje in beeld met onderstaande tabel</vt:lpstr>
      <vt:lpstr>PowerPoint-presentatie</vt:lpstr>
      <vt:lpstr>Tenslotte</vt:lpstr>
      <vt:lpstr>Colofon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Klimaatverandering en Vallei en Eem</dc:title>
  <dc:creator>hasse goosen</dc:creator>
  <cp:lastModifiedBy>Lisette Klok</cp:lastModifiedBy>
  <cp:revision>4</cp:revision>
  <dcterms:created xsi:type="dcterms:W3CDTF">2023-08-31T12:12:45Z</dcterms:created>
  <dcterms:modified xsi:type="dcterms:W3CDTF">2023-11-13T16:06:44Z</dcterms:modified>
</cp:coreProperties>
</file>