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74" r:id="rId2"/>
    <p:sldId id="256" r:id="rId3"/>
    <p:sldId id="388" r:id="rId4"/>
    <p:sldId id="392" r:id="rId5"/>
    <p:sldId id="398" r:id="rId6"/>
    <p:sldId id="380" r:id="rId7"/>
    <p:sldId id="394" r:id="rId8"/>
    <p:sldId id="389" r:id="rId9"/>
    <p:sldId id="396" r:id="rId10"/>
    <p:sldId id="400" r:id="rId11"/>
    <p:sldId id="397" r:id="rId12"/>
    <p:sldId id="385" r:id="rId13"/>
    <p:sldId id="25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90D090BA-23E1-CD4E-9FD9-E04EDBF0253D}">
          <p14:sldIdLst>
            <p14:sldId id="374"/>
            <p14:sldId id="256"/>
            <p14:sldId id="388"/>
            <p14:sldId id="392"/>
            <p14:sldId id="398"/>
            <p14:sldId id="380"/>
            <p14:sldId id="394"/>
            <p14:sldId id="389"/>
            <p14:sldId id="396"/>
            <p14:sldId id="400"/>
            <p14:sldId id="397"/>
            <p14:sldId id="38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16C"/>
    <a:srgbClr val="E75E21"/>
    <a:srgbClr val="E43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8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A3C7-F1D9-45A5-868E-5760BB1E5F82}" type="datetimeFigureOut">
              <a:rPr lang="nl-NL" smtClean="0"/>
              <a:t>15-11-2023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EE84-1ABF-46F9-9FAB-BE60EC36B89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1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DBC02-C224-6E4D-9BDE-73D5213A171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3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86DDD-0193-4F26-BAF8-1C6EC135E1B3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12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LB09/LB08/LB10/LB12/LB13/LB14/LB15 </a:t>
            </a:r>
          </a:p>
          <a:p>
            <a:r>
              <a:rPr lang="en-US" sz="1200" dirty="0"/>
              <a:t>LB07/LB08/LB12 </a:t>
            </a:r>
          </a:p>
          <a:p>
            <a:r>
              <a:rPr lang="en-US" sz="1200" dirty="0"/>
              <a:t>LB02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86DDD-0193-4F26-BAF8-1C6EC135E1B3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400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spag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1557338"/>
            <a:ext cx="5943600" cy="175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indent="0" algn="l" eaLnBrk="1" hangingPunct="1">
              <a:buNone/>
            </a:pPr>
            <a:r>
              <a:rPr lang="nl-NL">
                <a:solidFill>
                  <a:schemeClr val="bg1"/>
                </a:solidFill>
                <a:ea typeface="ＭＳ Ｐゴシック" charset="0"/>
              </a:rPr>
              <a:t>Klikken om de ondertitelstijl van het model te bewerken</a:t>
            </a:r>
            <a:endParaRPr lang="nl-NL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0947D6D-F8C9-E24E-ADF9-1A5E47DD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4435"/>
            <a:ext cx="8229600" cy="8334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831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 userDrawn="1"/>
        </p:nvSpPr>
        <p:spPr>
          <a:xfrm>
            <a:off x="468313" y="1916832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nl-NL" dirty="0">
                <a:solidFill>
                  <a:schemeClr val="bg1"/>
                </a:solidFill>
                <a:latin typeface="Verdana"/>
                <a:ea typeface="ＭＳ Ｐゴシック" charset="0"/>
                <a:cs typeface="ＭＳ Ｐゴシック" charset="0"/>
              </a:rPr>
              <a:t>Alles helder…</a:t>
            </a:r>
          </a:p>
        </p:txBody>
      </p:sp>
    </p:spTree>
    <p:extLst>
      <p:ext uri="{BB962C8B-B14F-4D97-AF65-F5344CB8AC3E}">
        <p14:creationId xmlns:p14="http://schemas.microsoft.com/office/powerpoint/2010/main" val="301360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B7B67-E4A0-F742-A78F-205EDFFC8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9" y="1604797"/>
            <a:ext cx="8820472" cy="762000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  <p:pic>
        <p:nvPicPr>
          <p:cNvPr id="9" name="Afbeelding 3" descr="Logo_WVV_RGB_300DPI_70%.jpg">
            <a:extLst>
              <a:ext uri="{FF2B5EF4-FFF2-40B4-BE49-F238E27FC236}">
                <a16:creationId xmlns:a16="http://schemas.microsoft.com/office/drawing/2014/main" id="{D2E9C88A-8F64-6748-A067-4631405A7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9" y="5876937"/>
            <a:ext cx="1510903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2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33832" y="1293813"/>
            <a:ext cx="8250700" cy="4394200"/>
          </a:xfrm>
        </p:spPr>
        <p:txBody>
          <a:bodyPr/>
          <a:lstStyle>
            <a:lvl1pPr>
              <a:defRPr>
                <a:latin typeface="Verdana"/>
              </a:defRPr>
            </a:lvl1pPr>
            <a:lvl2pPr>
              <a:defRPr>
                <a:latin typeface="Verdana"/>
              </a:defRPr>
            </a:lvl2pPr>
            <a:lvl3pPr>
              <a:defRPr>
                <a:latin typeface="Verdana"/>
              </a:defRPr>
            </a:lvl3pPr>
            <a:lvl4pPr>
              <a:defRPr>
                <a:latin typeface="Verdana"/>
              </a:defRPr>
            </a:lvl4pPr>
            <a:lvl5pPr>
              <a:defRPr>
                <a:latin typeface="Verdana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83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17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</a:defRPr>
            </a:lvl1pPr>
            <a:lvl2pPr>
              <a:defRPr>
                <a:latin typeface="Verdana"/>
              </a:defRPr>
            </a:lvl2pPr>
            <a:lvl3pPr>
              <a:defRPr>
                <a:latin typeface="Verdana"/>
              </a:defRPr>
            </a:lvl3pPr>
            <a:lvl4pPr>
              <a:defRPr>
                <a:latin typeface="Verdana"/>
              </a:defRPr>
            </a:lvl4pPr>
            <a:lvl5pPr>
              <a:defRPr>
                <a:latin typeface="Verdana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290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17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23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17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000500" cy="3733800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>
                <a:latin typeface="Verdana"/>
              </a:defRPr>
            </a:lvl2pPr>
            <a:lvl3pPr>
              <a:defRPr sz="2000">
                <a:latin typeface="Verdana"/>
              </a:defRPr>
            </a:lvl3pPr>
            <a:lvl4pPr>
              <a:defRPr sz="1800">
                <a:latin typeface="Verdana"/>
              </a:defRPr>
            </a:lvl4pPr>
            <a:lvl5pPr>
              <a:defRPr sz="1800"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2057400"/>
            <a:ext cx="4000500" cy="3733800"/>
          </a:xfrm>
        </p:spPr>
        <p:txBody>
          <a:bodyPr/>
          <a:lstStyle>
            <a:lvl1pPr>
              <a:defRPr sz="2800">
                <a:latin typeface="Verdana"/>
              </a:defRPr>
            </a:lvl1pPr>
            <a:lvl2pPr>
              <a:defRPr sz="2400">
                <a:latin typeface="Verdana"/>
              </a:defRPr>
            </a:lvl2pPr>
            <a:lvl3pPr>
              <a:defRPr sz="2000">
                <a:latin typeface="Verdana"/>
              </a:defRPr>
            </a:lvl3pPr>
            <a:lvl4pPr>
              <a:defRPr sz="1800">
                <a:latin typeface="Verdana"/>
              </a:defRPr>
            </a:lvl4pPr>
            <a:lvl5pPr>
              <a:defRPr sz="1800">
                <a:latin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452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25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>
                <a:latin typeface="Verdana"/>
              </a:defRPr>
            </a:lvl2pPr>
            <a:lvl3pPr>
              <a:defRPr sz="1800">
                <a:latin typeface="Verdana"/>
              </a:defRPr>
            </a:lvl3pPr>
            <a:lvl4pPr>
              <a:defRPr sz="1600">
                <a:latin typeface="Verdana"/>
              </a:defRPr>
            </a:lvl4pPr>
            <a:lvl5pP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/>
              </a:defRPr>
            </a:lvl1pPr>
            <a:lvl2pPr>
              <a:defRPr sz="2000">
                <a:latin typeface="Verdana"/>
              </a:defRPr>
            </a:lvl2pPr>
            <a:lvl3pPr>
              <a:defRPr sz="1800">
                <a:latin typeface="Verdana"/>
              </a:defRPr>
            </a:lvl3pPr>
            <a:lvl4pPr>
              <a:defRPr sz="1600">
                <a:latin typeface="Verdana"/>
              </a:defRPr>
            </a:lvl4pPr>
            <a:lvl5pPr>
              <a:defRPr sz="1600">
                <a:latin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3626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042988"/>
            <a:ext cx="5111750" cy="5083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042988"/>
            <a:ext cx="3008313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0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31875"/>
            <a:ext cx="5486400" cy="3695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28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825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</a:defRPr>
            </a:lvl1pPr>
            <a:lvl2pPr>
              <a:defRPr>
                <a:latin typeface="Verdana"/>
              </a:defRPr>
            </a:lvl2pPr>
            <a:lvl3pPr>
              <a:defRPr>
                <a:latin typeface="Verdana"/>
              </a:defRPr>
            </a:lvl3pPr>
            <a:lvl4pPr>
              <a:defRPr>
                <a:latin typeface="Verdana"/>
              </a:defRPr>
            </a:lvl4pPr>
            <a:lvl5pPr>
              <a:defRPr>
                <a:latin typeface="Verdana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288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057400"/>
            <a:ext cx="815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3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A1B153-4777-F044-A4A8-4FDE5C2934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05973" y="6003061"/>
            <a:ext cx="1325106" cy="494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61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i="0">
          <a:solidFill>
            <a:schemeClr val="tx2"/>
          </a:solidFill>
          <a:latin typeface="Verdan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•"/>
        <a:defRPr 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rotect-de.mimecast.com/s/eAVnCGR10RfgZPGHKYrHV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4">
            <a:extLst>
              <a:ext uri="{FF2B5EF4-FFF2-40B4-BE49-F238E27FC236}">
                <a16:creationId xmlns:a16="http://schemas.microsoft.com/office/drawing/2014/main" id="{39B2A7AC-937D-586C-5AD6-9DDED1543C3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r>
              <a:rPr lang="nl-NL" dirty="0"/>
              <a:t>Spreker: Ewa van Kooten, Hydroloog WSVV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D6B5BD-74C4-7B53-BCA4-5E9CA160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2400" dirty="0"/>
              <a:t>NBW Toetsing:</a:t>
            </a:r>
            <a:br>
              <a:rPr lang="nl-NL" sz="2400" dirty="0"/>
            </a:br>
            <a:r>
              <a:rPr lang="nl-NL" sz="2400" dirty="0"/>
              <a:t>wateroverlast Valleikanaal</a:t>
            </a:r>
            <a:br>
              <a:rPr lang="nl-NL" sz="2400" dirty="0"/>
            </a:br>
            <a:endParaRPr lang="nl-NL" dirty="0"/>
          </a:p>
        </p:txBody>
      </p:sp>
      <p:pic>
        <p:nvPicPr>
          <p:cNvPr id="4" name="Afbeelding 3" descr="Afbeelding met buitenshuis, winter, hemel, kleding&#10;&#10;Automatisch gegenereerde beschrijving">
            <a:extLst>
              <a:ext uri="{FF2B5EF4-FFF2-40B4-BE49-F238E27FC236}">
                <a16:creationId xmlns:a16="http://schemas.microsoft.com/office/drawing/2014/main" id="{F78C57D4-1491-D07E-FD2F-ED189BA7E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29" y="2698031"/>
            <a:ext cx="3339937" cy="270234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3E46B2-47D4-DCEE-72B9-6ACF7187F8BC}"/>
              </a:ext>
            </a:extLst>
          </p:cNvPr>
          <p:cNvSpPr txBox="1"/>
          <p:nvPr/>
        </p:nvSpPr>
        <p:spPr>
          <a:xfrm>
            <a:off x="587229" y="5455515"/>
            <a:ext cx="2634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Stuw Roffelaar Valleikanaal</a:t>
            </a:r>
          </a:p>
        </p:txBody>
      </p:sp>
      <p:pic>
        <p:nvPicPr>
          <p:cNvPr id="7" name="Afbeelding 1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E57146DC-0AD8-E789-9F9C-0AB2255B2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4008" r="17802" b="4504"/>
          <a:stretch/>
        </p:blipFill>
        <p:spPr bwMode="auto">
          <a:xfrm>
            <a:off x="3965785" y="2703674"/>
            <a:ext cx="2812519" cy="269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F44FA3A-890A-B1F2-855D-972FB36322AC}"/>
              </a:ext>
            </a:extLst>
          </p:cNvPr>
          <p:cNvSpPr txBox="1"/>
          <p:nvPr/>
        </p:nvSpPr>
        <p:spPr>
          <a:xfrm>
            <a:off x="4061670" y="5449860"/>
            <a:ext cx="26341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Modelgebied Valleikanaal</a:t>
            </a:r>
          </a:p>
        </p:txBody>
      </p:sp>
    </p:spTree>
    <p:extLst>
      <p:ext uri="{BB962C8B-B14F-4D97-AF65-F5344CB8AC3E}">
        <p14:creationId xmlns:p14="http://schemas.microsoft.com/office/powerpoint/2010/main" val="243982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B49D-30B0-7316-D0DE-CAB21BBF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gaat er mis:  2 versies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2127E-2412-E7C0-0CC7-4A04417C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305" y="778072"/>
            <a:ext cx="8479248" cy="3628216"/>
          </a:xfrm>
        </p:spPr>
        <p:txBody>
          <a:bodyPr/>
          <a:lstStyle/>
          <a:p>
            <a:r>
              <a:rPr lang="nl-NL" sz="1400" dirty="0"/>
              <a:t>Probleem: </a:t>
            </a:r>
          </a:p>
          <a:p>
            <a:r>
              <a:rPr lang="nl-NL" sz="1100" b="0" dirty="0"/>
              <a:t>Knelpunt lijkt oorzaak vaak te weinig inzicht in stedelijk systeem, zelfs na verbetering</a:t>
            </a:r>
          </a:p>
          <a:p>
            <a:endParaRPr lang="nl-NL" sz="1100" dirty="0"/>
          </a:p>
          <a:p>
            <a:r>
              <a:rPr lang="nl-NL" sz="1400" dirty="0"/>
              <a:t>Risico 1 = Extra investering:</a:t>
            </a:r>
          </a:p>
          <a:p>
            <a:r>
              <a:rPr lang="nl-NL" sz="1100" b="0" dirty="0"/>
              <a:t>Knelpunt zit in werkelijkheid ergens anders -&gt; worden op verkeerde locatie oplossingen getroffen</a:t>
            </a:r>
          </a:p>
          <a:p>
            <a:r>
              <a:rPr lang="nl-NL" sz="1100" b="0" dirty="0"/>
              <a:t>Knelpunt wordt nader onderzocht -&gt; modellering moet opnieuw orden gedaan</a:t>
            </a:r>
          </a:p>
          <a:p>
            <a:endParaRPr lang="nl-NL" dirty="0"/>
          </a:p>
          <a:p>
            <a:r>
              <a:rPr lang="nl-NL" sz="1400" dirty="0"/>
              <a:t>Risico 2 = overlast:</a:t>
            </a:r>
          </a:p>
          <a:p>
            <a:r>
              <a:rPr lang="nl-NL" sz="1100" b="0" dirty="0"/>
              <a:t>Knelpunt wordt weggezet als modelfout -&gt; geen oplossingen getroffen terwijl dit nodig is</a:t>
            </a:r>
          </a:p>
          <a:p>
            <a:endParaRPr lang="nl-NL" sz="11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748C062-9B64-927B-4FA0-30EE19BCC8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2235" t="13647" r="10344"/>
          <a:stretch/>
        </p:blipFill>
        <p:spPr>
          <a:xfrm>
            <a:off x="547305" y="4857955"/>
            <a:ext cx="2536009" cy="1834960"/>
          </a:xfr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4B79EF63-1021-3E33-452F-A37698CD9F87}"/>
              </a:ext>
            </a:extLst>
          </p:cNvPr>
          <p:cNvSpPr/>
          <p:nvPr/>
        </p:nvSpPr>
        <p:spPr bwMode="auto">
          <a:xfrm>
            <a:off x="1279176" y="5680853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6E582EDE-A55F-7176-30AA-583100698C8A}"/>
              </a:ext>
            </a:extLst>
          </p:cNvPr>
          <p:cNvSpPr/>
          <p:nvPr/>
        </p:nvSpPr>
        <p:spPr bwMode="auto">
          <a:xfrm>
            <a:off x="3083313" y="5146516"/>
            <a:ext cx="2780591" cy="7631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Verbeteringen: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400" dirty="0">
                <a:solidFill>
                  <a:srgbClr val="000000"/>
                </a:solidFill>
              </a:rPr>
              <a:t>- </a:t>
            </a: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meer overstorten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 kleiner gemengd stelsel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78919C19-1B81-CFD4-963B-FED7FD5C8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4" t="8018" r="25844" b="11418"/>
          <a:stretch/>
        </p:blipFill>
        <p:spPr>
          <a:xfrm>
            <a:off x="5938643" y="4711822"/>
            <a:ext cx="2536009" cy="1938061"/>
          </a:xfrm>
          <a:prstGeom prst="rect">
            <a:avLst/>
          </a:prstGeom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83809315-9CD8-21FE-919F-5C1484C2A9BD}"/>
              </a:ext>
            </a:extLst>
          </p:cNvPr>
          <p:cNvSpPr/>
          <p:nvPr/>
        </p:nvSpPr>
        <p:spPr bwMode="auto">
          <a:xfrm>
            <a:off x="6088601" y="5480656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71B5BFC0-EEDE-7C82-56F7-F261A59E3AF5}"/>
              </a:ext>
            </a:extLst>
          </p:cNvPr>
          <p:cNvSpPr/>
          <p:nvPr/>
        </p:nvSpPr>
        <p:spPr bwMode="auto">
          <a:xfrm>
            <a:off x="6921499" y="5985069"/>
            <a:ext cx="100668" cy="948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5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B49D-30B0-7316-D0DE-CAB21BBF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Oplossingen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A3C85F3F-7EBB-19D8-90F1-5E0E6913E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22789"/>
            <a:ext cx="8153400" cy="4868411"/>
          </a:xfrm>
        </p:spPr>
        <p:txBody>
          <a:bodyPr/>
          <a:lstStyle/>
          <a:p>
            <a:pPr marL="0" indent="0"/>
            <a:r>
              <a:rPr lang="nl-NL" dirty="0"/>
              <a:t>Nauwer samenwerken: Inbreng van kennis stedelijk watersysteem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Voorbeeld met Veenendaal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r>
              <a:rPr lang="nl-NL" dirty="0"/>
              <a:t>Data in GWSW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Voorbeeld Scherpenzeel en Woudenberg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dirty="0"/>
          </a:p>
          <a:p>
            <a:pPr marL="0" indent="0"/>
            <a:endParaRPr lang="nl-NL" dirty="0"/>
          </a:p>
          <a:p>
            <a:pPr marL="0" indent="0"/>
            <a:r>
              <a:rPr lang="nl-NL" dirty="0"/>
              <a:t>Aanleveren shapefiles: overstorten en type rioolgebieden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B58F75-5991-3CAF-4076-1FF36DEE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15" y="2759439"/>
            <a:ext cx="3020037" cy="16856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F675C3-A495-98F7-C553-E2D24026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6" y="5098303"/>
            <a:ext cx="5993233" cy="159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98080-7A51-20C6-8B4F-1CB66C7E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7983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l-NL" sz="3000" dirty="0"/>
              <a:t>Vervolg</a:t>
            </a:r>
            <a:r>
              <a:rPr lang="en-US" sz="3000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849589-640F-CAAC-FC22-63CC06C4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382087"/>
            <a:ext cx="6988554" cy="409382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r>
              <a:rPr lang="nl-NL" sz="5600" b="1" dirty="0"/>
              <a:t>Procesmatig</a:t>
            </a:r>
          </a:p>
          <a:p>
            <a:pPr marL="42863"/>
            <a:r>
              <a:rPr lang="nl-NL" sz="5600" dirty="0"/>
              <a:t>Verbinden met </a:t>
            </a:r>
          </a:p>
          <a:p>
            <a:pPr marL="557213" lvl="1" indent="-171450">
              <a:buFont typeface="Arial" panose="020B0604020202020204" pitchFamily="34" charset="0"/>
              <a:buChar char="•"/>
            </a:pPr>
            <a:r>
              <a:rPr lang="nl-NL" sz="5600" dirty="0">
                <a:latin typeface="Verdana"/>
                <a:cs typeface="+mn-cs"/>
              </a:rPr>
              <a:t>Gemeenten, bedrijven en bewoners</a:t>
            </a:r>
          </a:p>
          <a:p>
            <a:pPr marL="557213" lvl="1" indent="-171450">
              <a:buFont typeface="Arial" panose="020B0604020202020204" pitchFamily="34" charset="0"/>
              <a:buChar char="•"/>
            </a:pPr>
            <a:r>
              <a:rPr lang="nl-NL" sz="5600" dirty="0">
                <a:latin typeface="Verdana"/>
                <a:cs typeface="+mn-cs"/>
              </a:rPr>
              <a:t>andere thema’s (NPLG, stikstof, KRW, klimaat)</a:t>
            </a:r>
          </a:p>
          <a:p>
            <a:pPr marL="557213" lvl="1" indent="-171450">
              <a:buFont typeface="Arial" panose="020B0604020202020204" pitchFamily="34" charset="0"/>
              <a:buChar char="•"/>
            </a:pPr>
            <a:r>
              <a:rPr lang="nl-NL" sz="5600" dirty="0">
                <a:latin typeface="Verdana"/>
                <a:cs typeface="+mn-cs"/>
              </a:rPr>
              <a:t>Ontwikkelingen stedelijk gebied</a:t>
            </a:r>
          </a:p>
          <a:p>
            <a:pPr marL="557213" lvl="1" indent="-171450">
              <a:buFont typeface="Arial" panose="020B0604020202020204" pitchFamily="34" charset="0"/>
              <a:buChar char="•"/>
            </a:pPr>
            <a:endParaRPr lang="nl-NL" sz="5600" dirty="0">
              <a:latin typeface="Verdana"/>
              <a:cs typeface="+mn-cs"/>
            </a:endParaRPr>
          </a:p>
          <a:p>
            <a:pPr marL="557213" lvl="1" indent="-171450">
              <a:buFont typeface="Arial" panose="020B0604020202020204" pitchFamily="34" charset="0"/>
              <a:buChar char="•"/>
            </a:pPr>
            <a:endParaRPr lang="nl-NL" sz="5600" b="1" u="sng" dirty="0">
              <a:latin typeface="Verdana"/>
              <a:cs typeface="+mn-cs"/>
            </a:endParaRPr>
          </a:p>
          <a:p>
            <a:pPr marL="42863"/>
            <a:r>
              <a:rPr lang="nl-NL" sz="5600" b="1" dirty="0"/>
              <a:t>“Voorbij de norm” kijken</a:t>
            </a:r>
            <a:endParaRPr lang="nl-NL" sz="5200" b="1" u="sng" dirty="0"/>
          </a:p>
          <a:p>
            <a:pPr marL="557213" lvl="1" indent="-171450">
              <a:buFont typeface="Arial" panose="020B0604020202020204" pitchFamily="34" charset="0"/>
              <a:buChar char="•"/>
            </a:pPr>
            <a:r>
              <a:rPr lang="nl-NL" sz="5600" dirty="0">
                <a:latin typeface="Verdana"/>
                <a:cs typeface="+mn-cs"/>
              </a:rPr>
              <a:t>Combineren met watersysteemanalyse en droogte - Eemland</a:t>
            </a:r>
          </a:p>
          <a:p>
            <a:pPr marL="557213" lvl="1" indent="-171450">
              <a:buFont typeface="Arial" panose="020B0604020202020204" pitchFamily="34" charset="0"/>
              <a:buChar char="•"/>
            </a:pPr>
            <a:r>
              <a:rPr lang="nl-NL" sz="5600" dirty="0">
                <a:latin typeface="Verdana"/>
                <a:cs typeface="+mn-cs"/>
              </a:rPr>
              <a:t>Helemaal voorkomen is niet mogelijk.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endParaRPr lang="en-US" sz="5600" dirty="0"/>
          </a:p>
          <a:p>
            <a:pPr marL="214313" indent="-1714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9987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84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6F6FB5-6A6F-75CE-7612-CD6B1C37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19" y="86263"/>
            <a:ext cx="7886700" cy="111089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nl-NL" sz="3000" dirty="0"/>
              <a:t>Toetsing op wateroverlast: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0E39FCD-2F6F-681F-3F7B-126D62736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286" y="1042970"/>
            <a:ext cx="2993226" cy="3204511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7175" indent="-171450">
              <a:buFont typeface="Arial" panose="020B0604020202020204" pitchFamily="34" charset="0"/>
              <a:buChar char="•"/>
            </a:pPr>
            <a:r>
              <a:rPr lang="nl-NL" sz="1200" dirty="0"/>
              <a:t>Wateroverlast door inundatie vanuit watergangen - toetsing</a:t>
            </a:r>
            <a:r>
              <a:rPr lang="en-US" sz="1200" dirty="0"/>
              <a:t> per </a:t>
            </a:r>
            <a:r>
              <a:rPr lang="nl-NL" sz="1200" dirty="0"/>
              <a:t>deelgebied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nl-NL" sz="1200" dirty="0"/>
              <a:t>Werknormen NBW (2003), verankerd in Waterwet, vertaald naar provinciale normen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endParaRPr lang="nl-NL" sz="1200" dirty="0"/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nl-NL" sz="1200" dirty="0"/>
              <a:t>Systeem uiterlijk in 2027 op orde (NBW afspraak) 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en-US" sz="1200" dirty="0"/>
              <a:t>D-Hydro </a:t>
            </a:r>
            <a:r>
              <a:rPr lang="nl-NL" sz="1200" dirty="0"/>
              <a:t>als</a:t>
            </a:r>
            <a:r>
              <a:rPr lang="en-US" sz="1200" dirty="0"/>
              <a:t> instrument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nl-NL" sz="1200" dirty="0"/>
              <a:t>Uiteindelijke doel is een integrale beoordeling </a:t>
            </a:r>
          </a:p>
        </p:txBody>
      </p:sp>
      <p:pic>
        <p:nvPicPr>
          <p:cNvPr id="17" name="Afbeelding 16" descr="Afbeelding met kaart&#10;&#10;Automatisch gegenereerde beschrijving">
            <a:extLst>
              <a:ext uri="{FF2B5EF4-FFF2-40B4-BE49-F238E27FC236}">
                <a16:creationId xmlns:a16="http://schemas.microsoft.com/office/drawing/2014/main" id="{628966F6-DAFB-26E9-C57B-51FADB4625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" r="2" b="2"/>
          <a:stretch/>
        </p:blipFill>
        <p:spPr>
          <a:xfrm>
            <a:off x="3893346" y="2242597"/>
            <a:ext cx="4622003" cy="3204508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D7465385-A16D-8779-8E76-A9814BCC9DCC}"/>
              </a:ext>
            </a:extLst>
          </p:cNvPr>
          <p:cNvSpPr/>
          <p:nvPr/>
        </p:nvSpPr>
        <p:spPr>
          <a:xfrm rot="19706383">
            <a:off x="5197041" y="4087754"/>
            <a:ext cx="827020" cy="127388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bg1"/>
                </a:solidFill>
              </a:rPr>
              <a:t>Vallei-kanaal 2022- 2023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6210226-0286-D65E-DAE6-89297CA23F44}"/>
              </a:ext>
            </a:extLst>
          </p:cNvPr>
          <p:cNvSpPr/>
          <p:nvPr/>
        </p:nvSpPr>
        <p:spPr>
          <a:xfrm rot="19706383">
            <a:off x="4677383" y="3497528"/>
            <a:ext cx="1033902" cy="83516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>
                <a:solidFill>
                  <a:schemeClr val="bg1"/>
                </a:solidFill>
              </a:rPr>
              <a:t>Eemland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050" dirty="0">
                <a:solidFill>
                  <a:schemeClr val="bg1"/>
                </a:solidFill>
              </a:rPr>
              <a:t>2023-2024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2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6F6FB5-6A6F-75CE-7612-CD6B1C37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12347"/>
            <a:ext cx="7886700" cy="111089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 dirty="0"/>
              <a:t>Het NBW </a:t>
            </a:r>
            <a:r>
              <a:rPr lang="nl-NL" sz="3000" dirty="0"/>
              <a:t>proces</a:t>
            </a:r>
            <a:r>
              <a:rPr lang="en-US" sz="3000" dirty="0"/>
              <a:t>: Valleikanaal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7AFAD3A-FD51-5A43-6E5C-147BD1D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56" y="1030161"/>
            <a:ext cx="6672263" cy="3747546"/>
          </a:xfrm>
          <a:prstGeom prst="rect">
            <a:avLst/>
          </a:prstGeom>
        </p:spPr>
      </p:pic>
      <p:pic>
        <p:nvPicPr>
          <p:cNvPr id="13" name="Graphic 12" descr="Stopwatch silhouet">
            <a:extLst>
              <a:ext uri="{FF2B5EF4-FFF2-40B4-BE49-F238E27FC236}">
                <a16:creationId xmlns:a16="http://schemas.microsoft.com/office/drawing/2014/main" id="{2196481E-332B-8BB1-3CAE-EC1BC022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356" y="3456653"/>
            <a:ext cx="685800" cy="685800"/>
          </a:xfrm>
          <a:prstGeom prst="rect">
            <a:avLst/>
          </a:prstGeom>
        </p:spPr>
      </p:pic>
      <p:pic>
        <p:nvPicPr>
          <p:cNvPr id="15" name="Graphic 14" descr="Duim omhoog silhouet">
            <a:extLst>
              <a:ext uri="{FF2B5EF4-FFF2-40B4-BE49-F238E27FC236}">
                <a16:creationId xmlns:a16="http://schemas.microsoft.com/office/drawing/2014/main" id="{E6E35F56-0F95-70BF-7E0A-5A1E40026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4711" y="1643065"/>
            <a:ext cx="685800" cy="685800"/>
          </a:xfrm>
          <a:prstGeom prst="rect">
            <a:avLst/>
          </a:prstGeom>
        </p:spPr>
      </p:pic>
      <p:pic>
        <p:nvPicPr>
          <p:cNvPr id="2" name="Graphic 1" descr="Duim omhoog silhouet">
            <a:extLst>
              <a:ext uri="{FF2B5EF4-FFF2-40B4-BE49-F238E27FC236}">
                <a16:creationId xmlns:a16="http://schemas.microsoft.com/office/drawing/2014/main" id="{A32A0366-1447-EBA7-352D-4D425038EC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066" y="2561034"/>
            <a:ext cx="685800" cy="6858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D25475C-71A5-86C2-A05A-EDE253715B63}"/>
              </a:ext>
            </a:extLst>
          </p:cNvPr>
          <p:cNvSpPr txBox="1"/>
          <p:nvPr/>
        </p:nvSpPr>
        <p:spPr>
          <a:xfrm>
            <a:off x="1250156" y="5033394"/>
            <a:ext cx="642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Extra : </a:t>
            </a:r>
          </a:p>
          <a:p>
            <a:r>
              <a:rPr lang="nl-NL" dirty="0"/>
              <a:t>Analyse afkoppelen Gemeente Veenendaal </a:t>
            </a:r>
          </a:p>
        </p:txBody>
      </p:sp>
      <p:pic>
        <p:nvPicPr>
          <p:cNvPr id="4" name="Graphic 3" descr="Stopwatch silhouet">
            <a:extLst>
              <a:ext uri="{FF2B5EF4-FFF2-40B4-BE49-F238E27FC236}">
                <a16:creationId xmlns:a16="http://schemas.microsoft.com/office/drawing/2014/main" id="{A9BB0B22-3E54-7394-672E-C39EF0EE8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066" y="510599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2825F-C0A5-E9E0-529C-CFEBA28F1AAC}"/>
              </a:ext>
            </a:extLst>
          </p:cNvPr>
          <p:cNvSpPr txBox="1">
            <a:spLocks/>
          </p:cNvSpPr>
          <p:nvPr/>
        </p:nvSpPr>
        <p:spPr>
          <a:xfrm>
            <a:off x="723193" y="118510"/>
            <a:ext cx="7886700" cy="9798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50"/>
              </a:spcAft>
            </a:pPr>
            <a:r>
              <a:rPr lang="nl-NL" sz="3000" dirty="0">
                <a:solidFill>
                  <a:schemeClr val="bg1"/>
                </a:solidFill>
              </a:rPr>
              <a:t>Toetsing</a:t>
            </a:r>
            <a:r>
              <a:rPr lang="en-US" sz="3000" dirty="0">
                <a:solidFill>
                  <a:schemeClr val="bg1"/>
                </a:solidFill>
              </a:rPr>
              <a:t> op </a:t>
            </a:r>
            <a:r>
              <a:rPr lang="nl-NL" sz="3000" dirty="0">
                <a:solidFill>
                  <a:schemeClr val="bg1"/>
                </a:solidFill>
              </a:rPr>
              <a:t>wateroverlast</a:t>
            </a:r>
            <a:r>
              <a:rPr lang="en-US" sz="3000" dirty="0">
                <a:solidFill>
                  <a:schemeClr val="bg1"/>
                </a:solidFill>
              </a:rPr>
              <a:t>: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A124B-34C0-DDB0-A8DB-2152BB4CB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246" y="1768026"/>
            <a:ext cx="3114581" cy="3227598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42863"/>
            <a:r>
              <a:rPr lang="nl-NL" sz="1425" dirty="0"/>
              <a:t>Uitgangspunten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nl-NL" sz="1425" dirty="0"/>
              <a:t>Situatie nu: neerslag in 2030 met doorkijk naar 2050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nl-NL" sz="1425" dirty="0"/>
              <a:t>1D-2D modelbenadering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nl-NL" sz="1425" dirty="0"/>
              <a:t>Hoogtemodel en watergangen (A en gedeelte B)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nl-NL" sz="1425" dirty="0"/>
              <a:t>Landgebruik met stedelijk gebied</a:t>
            </a:r>
          </a:p>
          <a:p>
            <a:pPr marL="214313" indent="-171450">
              <a:buFont typeface="Arial" panose="020B0604020202020204" pitchFamily="34" charset="0"/>
              <a:buChar char="•"/>
            </a:pPr>
            <a:r>
              <a:rPr lang="nl-NL" sz="1425" dirty="0"/>
              <a:t>Normen vormen basisbescherming </a:t>
            </a:r>
          </a:p>
        </p:txBody>
      </p:sp>
      <p:graphicFrame>
        <p:nvGraphicFramePr>
          <p:cNvPr id="6" name="Tabel 4">
            <a:extLst>
              <a:ext uri="{FF2B5EF4-FFF2-40B4-BE49-F238E27FC236}">
                <a16:creationId xmlns:a16="http://schemas.microsoft.com/office/drawing/2014/main" id="{9E8F70EF-C7C6-A350-D0C9-BEFEF34B5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41064"/>
              </p:ext>
            </p:extLst>
          </p:nvPr>
        </p:nvGraphicFramePr>
        <p:xfrm>
          <a:off x="516266" y="4847546"/>
          <a:ext cx="286231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819">
                  <a:extLst>
                    <a:ext uri="{9D8B030D-6E8A-4147-A177-3AD203B41FA5}">
                      <a16:colId xmlns:a16="http://schemas.microsoft.com/office/drawing/2014/main" val="2596929254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2166232744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nl-NL" sz="1200" dirty="0"/>
                        <a:t>Normklasse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Norm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7809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dirty="0"/>
                        <a:t>Natuur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1521757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/>
                        <a:t>Grasland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1:10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83349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nl-NL" sz="1200" dirty="0"/>
                        <a:t>Bebouwd gebied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/>
                        <a:t>1:100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4029143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F829C753-4D42-1A4C-EB78-65BB4A8D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6" y="1766352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1800" dirty="0"/>
          </a:p>
        </p:txBody>
      </p:sp>
      <p:pic>
        <p:nvPicPr>
          <p:cNvPr id="1028" name="Afbeelding 1" descr="Afbeelding met kaart, tekst, atlas&#10;&#10;Automatisch gegenereerde beschrijving">
            <a:extLst>
              <a:ext uri="{FF2B5EF4-FFF2-40B4-BE49-F238E27FC236}">
                <a16:creationId xmlns:a16="http://schemas.microsoft.com/office/drawing/2014/main" id="{3C18FD60-2A12-6D49-EF3E-285396A61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7" t="1861" r="2154" b="4504"/>
          <a:stretch/>
        </p:blipFill>
        <p:spPr bwMode="auto">
          <a:xfrm>
            <a:off x="3613474" y="1692586"/>
            <a:ext cx="3429001" cy="270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06FA98C6-0C81-3CC0-7E77-9A9DB5B4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422" y="4411727"/>
            <a:ext cx="428625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nl-NL" altLang="nl-NL" sz="600" i="1" dirty="0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F</a:t>
            </a:r>
            <a:r>
              <a:rPr lang="nl-NL" altLang="nl-NL" sz="600" i="1" dirty="0" bmk="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iguur </a:t>
            </a:r>
            <a:r>
              <a:rPr lang="nl-NL" altLang="nl-NL" sz="600" i="1" dirty="0" bmk="_Ref144799071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1</a:t>
            </a:r>
            <a:r>
              <a:rPr lang="nl-NL" altLang="nl-NL" sz="600" i="1" dirty="0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: Modelgebied, watergangen en randvoorwaarden</a:t>
            </a:r>
            <a:endParaRPr lang="nl-NL" altLang="nl-NL" sz="1350" dirty="0">
              <a:latin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968EBD-D433-C848-66A2-84AD0DE1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768" y="3090011"/>
            <a:ext cx="2624289" cy="2867449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8F1DE714-64B0-060D-E980-B3E88C78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768" y="5780022"/>
            <a:ext cx="428625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nl-NL" altLang="nl-NL" sz="600" i="1" dirty="0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F</a:t>
            </a:r>
            <a:r>
              <a:rPr lang="nl-NL" altLang="nl-NL" sz="600" i="1" dirty="0" bmk="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iguur 2</a:t>
            </a:r>
            <a:r>
              <a:rPr lang="nl-NL" altLang="nl-NL" sz="600" i="1" dirty="0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: Toetsgebied met Normeringskaart</a:t>
            </a:r>
            <a:endParaRPr lang="nl-NL" altLang="nl-NL" sz="1350" dirty="0">
              <a:latin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B7DC63-6E5E-A712-C98A-B50C20DBB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1" y="3061407"/>
            <a:ext cx="869156" cy="5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4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2825F-C0A5-E9E0-529C-CFEBA28F1AAC}"/>
              </a:ext>
            </a:extLst>
          </p:cNvPr>
          <p:cNvSpPr txBox="1">
            <a:spLocks/>
          </p:cNvSpPr>
          <p:nvPr/>
        </p:nvSpPr>
        <p:spPr>
          <a:xfrm>
            <a:off x="723193" y="0"/>
            <a:ext cx="7886700" cy="9798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50"/>
              </a:spcAft>
            </a:pPr>
            <a:r>
              <a:rPr lang="nl-NL" sz="3000" dirty="0">
                <a:solidFill>
                  <a:schemeClr val="bg1"/>
                </a:solidFill>
              </a:rPr>
              <a:t>Analyse afkoppelen Gemeente Veenendaal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A124B-34C0-DDB0-A8DB-2152BB4CB2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832" y="1293813"/>
            <a:ext cx="8250700" cy="504826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2863"/>
            <a:r>
              <a:rPr lang="nl-NL" sz="1425" b="1" dirty="0"/>
              <a:t>Nog in uitvoering in klimaattoets van Veenendaal </a:t>
            </a:r>
          </a:p>
          <a:p>
            <a:pPr marL="42863"/>
            <a:r>
              <a:rPr lang="nl-NL" sz="1425" dirty="0"/>
              <a:t>Reden: zelfde adviesbureau en extra verfijning mogelijk.</a:t>
            </a:r>
          </a:p>
          <a:p>
            <a:pPr marL="42863"/>
            <a:endParaRPr lang="nl-NL" sz="1425" dirty="0"/>
          </a:p>
          <a:p>
            <a:pPr marL="0" indent="0"/>
            <a:r>
              <a:rPr lang="nl-NL" sz="1425" dirty="0"/>
              <a:t>Veenendaal heeft meegedaan aan stand-ups en knelpuntenbeoordeling</a:t>
            </a:r>
          </a:p>
          <a:p>
            <a:pPr marL="0" indent="0"/>
            <a:endParaRPr lang="nl-NL" sz="1425" dirty="0"/>
          </a:p>
          <a:p>
            <a:pPr marL="0" indent="0"/>
            <a:r>
              <a:rPr lang="nl-NL" sz="1425" b="1" dirty="0"/>
              <a:t>Voordelen &amp; lessen:</a:t>
            </a:r>
          </a:p>
          <a:p>
            <a:pPr marL="42863">
              <a:buFont typeface="Arial" panose="020B0604020202020204" pitchFamily="34" charset="0"/>
              <a:buChar char="•"/>
            </a:pPr>
            <a:r>
              <a:rPr lang="nl-NL" sz="1425" dirty="0"/>
              <a:t>Inbreng van inzicht in stedelijk systeem die wij als WSVV missen</a:t>
            </a:r>
          </a:p>
          <a:p>
            <a:pPr marL="42863">
              <a:buFont typeface="Arial" panose="020B0604020202020204" pitchFamily="34" charset="0"/>
              <a:buChar char="•"/>
            </a:pPr>
            <a:r>
              <a:rPr lang="nl-NL" sz="1425" dirty="0"/>
              <a:t>Beter beeld van de consequenties van aannames m.b.t. stedelijk watersysteem </a:t>
            </a:r>
          </a:p>
          <a:p>
            <a:pPr marL="42863">
              <a:buFont typeface="Arial" panose="020B0604020202020204" pitchFamily="34" charset="0"/>
              <a:buChar char="•"/>
            </a:pPr>
            <a:r>
              <a:rPr lang="nl-NL" sz="1425" dirty="0"/>
              <a:t>Fouten uit model kunnen halen voor de uiteindelijke toetsing.</a:t>
            </a:r>
          </a:p>
          <a:p>
            <a:pPr marL="0" indent="0"/>
            <a:endParaRPr lang="nl-NL" sz="1425" dirty="0"/>
          </a:p>
          <a:p>
            <a:pPr marL="0" indent="0"/>
            <a:r>
              <a:rPr lang="nl-NL" sz="1425" b="1" dirty="0"/>
              <a:t>Afkoppelen binnen het watersysteem Valleikanaal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25" dirty="0"/>
              <a:t>Effluent RWZI al op het watersysteem Valleikanaal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25" dirty="0"/>
              <a:t>Afkoppelen: vertraagd en verspreid water over systeem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829C753-4D42-1A4C-EB78-65BB4A8D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6" y="1766352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71953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2825F-C0A5-E9E0-529C-CFEBA28F1AAC}"/>
              </a:ext>
            </a:extLst>
          </p:cNvPr>
          <p:cNvSpPr txBox="1">
            <a:spLocks/>
          </p:cNvSpPr>
          <p:nvPr/>
        </p:nvSpPr>
        <p:spPr>
          <a:xfrm>
            <a:off x="628650" y="242178"/>
            <a:ext cx="7886700" cy="9798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50"/>
              </a:spcAft>
            </a:pPr>
            <a:r>
              <a:rPr lang="nl-NL" sz="3000" dirty="0">
                <a:solidFill>
                  <a:schemeClr val="bg1"/>
                </a:solidFill>
              </a:rPr>
              <a:t>Resultaten toetsing in webviewer (t/m 2024):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7A124B-34C0-DDB0-A8DB-2152BB4CB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247" y="1115736"/>
            <a:ext cx="8212858" cy="1174458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sz="1350" dirty="0">
                <a:latin typeface="Calibri" panose="020F0502020204030204" pitchFamily="34" charset="0"/>
                <a:ea typeface="Calibri" panose="020F0502020204030204" pitchFamily="34" charset="0"/>
              </a:rPr>
              <a:t>Jullie kunnen de viewer bekijken via deze nieuwe link: </a:t>
            </a:r>
            <a:r>
              <a:rPr lang="nl-NL" sz="135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https://protect-de.mimecast.com/s/eAVnCGR10RfgZPGHKYrHV/</a:t>
            </a:r>
            <a:endParaRPr lang="nl-NL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350" dirty="0">
                <a:latin typeface="Calibri" panose="020F0502020204030204" pitchFamily="34" charset="0"/>
                <a:ea typeface="Calibri" panose="020F0502020204030204" pitchFamily="34" charset="0"/>
              </a:rPr>
              <a:t>Nodig inloggegevens: nasturen via mail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829C753-4D42-1A4C-EB78-65BB4A8D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6" y="1766352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1800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F1DE714-64B0-060D-E980-B3E88C78C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6138610"/>
            <a:ext cx="4286250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nl-NL" altLang="nl-NL" sz="600" i="1" dirty="0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F</a:t>
            </a:r>
            <a:r>
              <a:rPr lang="nl-NL" altLang="nl-NL" sz="600" i="1" dirty="0" bmk="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iguur 2</a:t>
            </a:r>
            <a:r>
              <a:rPr lang="nl-NL" altLang="nl-NL" sz="600" i="1" dirty="0">
                <a:solidFill>
                  <a:srgbClr val="0076BD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: gedeelte van Toetsgebied met Normeringskaart</a:t>
            </a:r>
            <a:endParaRPr lang="nl-NL" altLang="nl-NL" sz="1350" dirty="0">
              <a:latin typeface="Arial" panose="020B060402020202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3BCF9BD-9275-3C26-A379-AA968846E6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4247" y="2290193"/>
            <a:ext cx="7365570" cy="37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4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A97AB-CF92-18AD-769F-CAB9759B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Knelpunten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77B2C42-7532-1B8D-9414-45901411C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124" y="1318088"/>
            <a:ext cx="3868340" cy="617934"/>
          </a:xfrm>
          <a:solidFill>
            <a:srgbClr val="E75E21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Stedelijk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BC02C9-C237-A3E0-9C1D-7DC3CEB8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124" y="1936022"/>
            <a:ext cx="3868339" cy="4190141"/>
          </a:xfrm>
          <a:ln>
            <a:solidFill>
              <a:schemeClr val="bg2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nl-NL" dirty="0"/>
              <a:t>Zijn er veel</a:t>
            </a:r>
          </a:p>
          <a:p>
            <a:r>
              <a:rPr lang="nl-NL" dirty="0"/>
              <a:t>niet allemaal herkend</a:t>
            </a:r>
          </a:p>
          <a:p>
            <a:pPr marL="0" indent="0"/>
            <a:endParaRPr lang="nl-NL" dirty="0"/>
          </a:p>
          <a:p>
            <a:pPr marL="0" indent="0"/>
            <a:r>
              <a:rPr lang="nl-NL" u="sng" dirty="0"/>
              <a:t>Oorzaak:</a:t>
            </a:r>
          </a:p>
          <a:p>
            <a:r>
              <a:rPr lang="nl-NL" dirty="0"/>
              <a:t>Data niet altijd op orde </a:t>
            </a:r>
          </a:p>
          <a:p>
            <a:r>
              <a:rPr lang="nl-NL" dirty="0"/>
              <a:t>o.a. ontbrekend inzicht in rioolgebieden/overstorten </a:t>
            </a:r>
          </a:p>
          <a:p>
            <a:endParaRPr lang="nl-NL" dirty="0"/>
          </a:p>
          <a:p>
            <a:pPr marL="0" indent="0"/>
            <a:r>
              <a:rPr lang="nl-NL" u="sng" dirty="0"/>
              <a:t>Vervolg:</a:t>
            </a:r>
          </a:p>
          <a:p>
            <a:r>
              <a:rPr lang="nl-NL" dirty="0"/>
              <a:t>Knelpunten nader bekijken</a:t>
            </a:r>
          </a:p>
          <a:p>
            <a:r>
              <a:rPr lang="nl-NL" dirty="0"/>
              <a:t>O.a. in gesprek Ede en Leusden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8F6207-308A-880D-F1C5-0CD9C99F4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318088"/>
            <a:ext cx="3887391" cy="617934"/>
          </a:xfrm>
          <a:solidFill>
            <a:srgbClr val="5FA16C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nl-NL" dirty="0"/>
              <a:t>Landelijk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93096E1-6FFA-B53F-03F0-51FB1CF3C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936022"/>
            <a:ext cx="3887391" cy="4190141"/>
          </a:xfrm>
          <a:ln>
            <a:solidFill>
              <a:schemeClr val="bg2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nl-NL" dirty="0"/>
              <a:t>Voornamelijk in het zuiden </a:t>
            </a:r>
          </a:p>
          <a:p>
            <a:r>
              <a:rPr lang="nl-NL" dirty="0"/>
              <a:t>Meeste wel herkend of nog nader beoordelen</a:t>
            </a:r>
          </a:p>
          <a:p>
            <a:pPr marL="0" indent="0"/>
            <a:endParaRPr lang="nl-NL" dirty="0"/>
          </a:p>
          <a:p>
            <a:pPr marL="0" indent="0"/>
            <a:r>
              <a:rPr lang="nl-NL" u="sng" dirty="0"/>
              <a:t>Oorzaak:</a:t>
            </a:r>
          </a:p>
          <a:p>
            <a:r>
              <a:rPr lang="nl-NL" dirty="0"/>
              <a:t>Verschillende</a:t>
            </a:r>
          </a:p>
          <a:p>
            <a:r>
              <a:rPr lang="nl-NL" dirty="0"/>
              <a:t>o.a. omvang duikers</a:t>
            </a:r>
          </a:p>
          <a:p>
            <a:pPr marL="0" indent="0"/>
            <a:endParaRPr lang="nl-NL" u="sng" dirty="0"/>
          </a:p>
          <a:p>
            <a:pPr marL="0" indent="0"/>
            <a:endParaRPr lang="nl-NL" u="sng" dirty="0"/>
          </a:p>
          <a:p>
            <a:pPr marL="0" indent="0"/>
            <a:r>
              <a:rPr lang="nl-NL" u="sng" dirty="0"/>
              <a:t>Vervolg:</a:t>
            </a:r>
          </a:p>
          <a:p>
            <a:r>
              <a:rPr lang="nl-NL" dirty="0"/>
              <a:t>Knelpunten nader bekijken. </a:t>
            </a:r>
          </a:p>
          <a:p>
            <a:r>
              <a:rPr lang="nl-NL" dirty="0"/>
              <a:t>O.a. samen met gebied team/projecten </a:t>
            </a:r>
          </a:p>
          <a:p>
            <a:pPr marL="0" indent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31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22825F-C0A5-E9E0-529C-CFEBA28F1AAC}"/>
              </a:ext>
            </a:extLst>
          </p:cNvPr>
          <p:cNvSpPr txBox="1">
            <a:spLocks/>
          </p:cNvSpPr>
          <p:nvPr/>
        </p:nvSpPr>
        <p:spPr>
          <a:xfrm>
            <a:off x="628650" y="151262"/>
            <a:ext cx="7886700" cy="9798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nl-NL" sz="3000" dirty="0">
                <a:solidFill>
                  <a:schemeClr val="bg1"/>
                </a:solidFill>
              </a:rPr>
              <a:t>Toetsing</a:t>
            </a:r>
            <a:r>
              <a:rPr lang="en-US" sz="3000" dirty="0">
                <a:solidFill>
                  <a:schemeClr val="bg1"/>
                </a:solidFill>
              </a:rPr>
              <a:t> op </a:t>
            </a:r>
            <a:r>
              <a:rPr lang="nl-NL" sz="3000" dirty="0">
                <a:solidFill>
                  <a:schemeClr val="bg1"/>
                </a:solidFill>
              </a:rPr>
              <a:t>wateroverlast</a:t>
            </a:r>
            <a:r>
              <a:rPr lang="en-US" sz="3000" dirty="0">
                <a:solidFill>
                  <a:schemeClr val="bg1"/>
                </a:solidFill>
              </a:rPr>
              <a:t>: </a:t>
            </a:r>
            <a:r>
              <a:rPr lang="nl-NL" sz="3000" b="1" dirty="0">
                <a:solidFill>
                  <a:schemeClr val="bg1"/>
                </a:solidFill>
              </a:rPr>
              <a:t>stedelijk</a:t>
            </a:r>
            <a:r>
              <a:rPr lang="en-US" sz="3000" b="1" dirty="0">
                <a:solidFill>
                  <a:schemeClr val="bg1"/>
                </a:solidFill>
              </a:rPr>
              <a:t> water</a:t>
            </a:r>
            <a:br>
              <a:rPr lang="en-US" sz="3000" b="1" dirty="0">
                <a:solidFill>
                  <a:schemeClr val="bg1"/>
                </a:solidFill>
              </a:rPr>
            </a:b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E31D3E8D-F728-3D08-40E7-43BA758A7B83}"/>
              </a:ext>
            </a:extLst>
          </p:cNvPr>
          <p:cNvSpPr txBox="1">
            <a:spLocks/>
          </p:cNvSpPr>
          <p:nvPr/>
        </p:nvSpPr>
        <p:spPr>
          <a:xfrm>
            <a:off x="475106" y="1426128"/>
            <a:ext cx="3325369" cy="39481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571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900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/>
            </a:lvl9pPr>
          </a:lstStyle>
          <a:p>
            <a:r>
              <a:rPr lang="nl-NL" sz="1500" b="1" dirty="0"/>
              <a:t>Wat hebben we nodig per Gemeente?</a:t>
            </a:r>
          </a:p>
          <a:p>
            <a:pPr marL="300038" indent="-257175">
              <a:buFont typeface="Wingdings" panose="05000000000000000000" pitchFamily="2" charset="2"/>
              <a:buChar char="§"/>
            </a:pPr>
            <a:r>
              <a:rPr lang="nl-NL" sz="1500" dirty="0"/>
              <a:t>Rioleringsgebieden met type stelsel </a:t>
            </a:r>
          </a:p>
          <a:p>
            <a:pPr marL="300038" indent="-257175">
              <a:buFont typeface="Wingdings" panose="05000000000000000000" pitchFamily="2" charset="2"/>
              <a:buChar char="§"/>
            </a:pPr>
            <a:r>
              <a:rPr lang="nl-NL" sz="1500" dirty="0"/>
              <a:t>Overstortlocaties</a:t>
            </a:r>
          </a:p>
          <a:p>
            <a:pPr marL="300038" indent="-257175">
              <a:buFont typeface="Wingdings" panose="05000000000000000000" pitchFamily="2" charset="2"/>
              <a:buChar char="§"/>
            </a:pPr>
            <a:endParaRPr lang="nl-NL" sz="1500" dirty="0"/>
          </a:p>
          <a:p>
            <a:pPr marL="300038" indent="-257175">
              <a:buFont typeface="Wingdings" panose="05000000000000000000" pitchFamily="2" charset="2"/>
              <a:buChar char="§"/>
            </a:pPr>
            <a:r>
              <a:rPr lang="nl-NL" sz="1500" dirty="0"/>
              <a:t>Optioneel 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nl-NL" sz="1500" dirty="0"/>
              <a:t>Fractie per overstort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nl-NL" sz="1500" dirty="0"/>
              <a:t>Pompovercapaciteit,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nl-NL" sz="1500" dirty="0"/>
              <a:t>Berging in stelsel</a:t>
            </a:r>
          </a:p>
          <a:p>
            <a:endParaRPr lang="nl-NL" sz="1350" b="1" dirty="0"/>
          </a:p>
          <a:p>
            <a:r>
              <a:rPr lang="nl-NL" sz="1350" b="1" dirty="0"/>
              <a:t>Wat hebben we niet nodig?</a:t>
            </a:r>
          </a:p>
          <a:p>
            <a:pPr marL="257175" indent="-214313">
              <a:buFont typeface="Wingdings" panose="05000000000000000000" pitchFamily="2" charset="2"/>
              <a:buChar char="§"/>
            </a:pPr>
            <a:r>
              <a:rPr lang="nl-NL" sz="1350" dirty="0"/>
              <a:t>PDFjes </a:t>
            </a:r>
            <a:r>
              <a:rPr lang="nl-NL" sz="1350" dirty="0">
                <a:sym typeface="Wingdings" panose="05000000000000000000" pitchFamily="2" charset="2"/>
              </a:rPr>
              <a:t></a:t>
            </a:r>
            <a:endParaRPr lang="nl-NL" sz="1350" dirty="0"/>
          </a:p>
          <a:p>
            <a:endParaRPr lang="en-US" sz="1425" dirty="0"/>
          </a:p>
          <a:p>
            <a:endParaRPr lang="en-US" sz="1425" dirty="0"/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73B762E-3CDD-7372-8F3E-209B7459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99" y="2146645"/>
            <a:ext cx="4289027" cy="321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B49D-30B0-7316-D0DE-CAB21BBF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gaat er mis:  voorbeeld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32127E-2412-E7C0-0CC7-4A04417C3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8" y="825501"/>
            <a:ext cx="8569355" cy="2409825"/>
          </a:xfrm>
        </p:spPr>
        <p:txBody>
          <a:bodyPr/>
          <a:lstStyle/>
          <a:p>
            <a:r>
              <a:rPr lang="nl-NL" sz="1400" dirty="0"/>
              <a:t>Input data: </a:t>
            </a:r>
            <a:r>
              <a:rPr lang="nl-NL" sz="1100" b="0" dirty="0"/>
              <a:t>Paars = Rioolgebieden gemengd stelsel, Vierkant = Overstorten</a:t>
            </a:r>
          </a:p>
          <a:p>
            <a:endParaRPr lang="nl-NL" sz="1100" dirty="0"/>
          </a:p>
          <a:p>
            <a:r>
              <a:rPr lang="nl-NL" sz="1400" dirty="0"/>
              <a:t>Neerslag op verhard:</a:t>
            </a:r>
          </a:p>
          <a:p>
            <a:r>
              <a:rPr lang="nl-NL" sz="1100" b="0" dirty="0"/>
              <a:t>Gemengd: RWZI (POC 0,7mm/h) &amp; Oppervlakte water via overstort</a:t>
            </a:r>
          </a:p>
          <a:p>
            <a:r>
              <a:rPr lang="nl-NL" sz="1100" b="0" dirty="0"/>
              <a:t>Afgekoppeld: Loost op dichtstbijzijnde watergang </a:t>
            </a:r>
          </a:p>
          <a:p>
            <a:endParaRPr lang="nl-NL" sz="1100" dirty="0"/>
          </a:p>
          <a:p>
            <a:endParaRPr lang="nl-NL" sz="1100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748C062-9B64-927B-4FA0-30EE19BCC8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2235" t="13647" r="10344"/>
          <a:stretch/>
        </p:blipFill>
        <p:spPr>
          <a:xfrm>
            <a:off x="547305" y="4857955"/>
            <a:ext cx="2536009" cy="1834960"/>
          </a:xfr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87292922-4D78-9B63-DF96-79FA26843194}"/>
              </a:ext>
            </a:extLst>
          </p:cNvPr>
          <p:cNvSpPr/>
          <p:nvPr/>
        </p:nvSpPr>
        <p:spPr bwMode="auto">
          <a:xfrm>
            <a:off x="1351953" y="3915936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72D3584-B979-E6B9-B2FB-8E960701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5" y="2831472"/>
            <a:ext cx="2536009" cy="2049651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4B79EF63-1021-3E33-452F-A37698CD9F87}"/>
              </a:ext>
            </a:extLst>
          </p:cNvPr>
          <p:cNvSpPr/>
          <p:nvPr/>
        </p:nvSpPr>
        <p:spPr bwMode="auto">
          <a:xfrm>
            <a:off x="1279176" y="5680853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0303796-18A5-101E-AA49-A2D11433233D}"/>
              </a:ext>
            </a:extLst>
          </p:cNvPr>
          <p:cNvSpPr/>
          <p:nvPr/>
        </p:nvSpPr>
        <p:spPr bwMode="auto">
          <a:xfrm>
            <a:off x="1279176" y="3516617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6E582EDE-A55F-7176-30AA-583100698C8A}"/>
              </a:ext>
            </a:extLst>
          </p:cNvPr>
          <p:cNvSpPr/>
          <p:nvPr/>
        </p:nvSpPr>
        <p:spPr bwMode="auto">
          <a:xfrm>
            <a:off x="3083314" y="4203146"/>
            <a:ext cx="2419864" cy="76313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Verbeteringen: </a:t>
            </a:r>
            <a:r>
              <a:rPr lang="nl-NL" sz="1400" dirty="0">
                <a:solidFill>
                  <a:srgbClr val="000000"/>
                </a:solidFill>
              </a:rPr>
              <a:t>- </a:t>
            </a: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meer overstorten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- kleiner gemengd stelsel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4B5D9E26-10B8-EA64-C151-C4BD1FCE1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178" y="2848913"/>
            <a:ext cx="2536009" cy="1962871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8919C19-1B81-CFD4-963B-FED7FD5C81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34" t="8018" r="25844" b="11418"/>
          <a:stretch/>
        </p:blipFill>
        <p:spPr>
          <a:xfrm>
            <a:off x="5503177" y="4759251"/>
            <a:ext cx="2536009" cy="1938061"/>
          </a:xfrm>
          <a:prstGeom prst="rect">
            <a:avLst/>
          </a:prstGeom>
        </p:spPr>
      </p:pic>
      <p:sp>
        <p:nvSpPr>
          <p:cNvPr id="27" name="Rechthoek 26">
            <a:extLst>
              <a:ext uri="{FF2B5EF4-FFF2-40B4-BE49-F238E27FC236}">
                <a16:creationId xmlns:a16="http://schemas.microsoft.com/office/drawing/2014/main" id="{0CFAAFEE-16D9-C316-A633-09D2745A2A90}"/>
              </a:ext>
            </a:extLst>
          </p:cNvPr>
          <p:cNvSpPr/>
          <p:nvPr/>
        </p:nvSpPr>
        <p:spPr bwMode="auto">
          <a:xfrm>
            <a:off x="6305580" y="3469187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83809315-9CD8-21FE-919F-5C1484C2A9BD}"/>
              </a:ext>
            </a:extLst>
          </p:cNvPr>
          <p:cNvSpPr/>
          <p:nvPr/>
        </p:nvSpPr>
        <p:spPr bwMode="auto">
          <a:xfrm>
            <a:off x="6088601" y="5480656"/>
            <a:ext cx="100668" cy="9485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0512B2AA-8243-E8ED-2B80-2BE4BD8C71A4}"/>
              </a:ext>
            </a:extLst>
          </p:cNvPr>
          <p:cNvSpPr/>
          <p:nvPr/>
        </p:nvSpPr>
        <p:spPr bwMode="auto">
          <a:xfrm>
            <a:off x="6903731" y="3735489"/>
            <a:ext cx="100668" cy="948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71B5BFC0-EEDE-7C82-56F7-F261A59E3AF5}"/>
              </a:ext>
            </a:extLst>
          </p:cNvPr>
          <p:cNvSpPr/>
          <p:nvPr/>
        </p:nvSpPr>
        <p:spPr bwMode="auto">
          <a:xfrm>
            <a:off x="6921499" y="5985069"/>
            <a:ext cx="100668" cy="948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9736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presentatieWVV">
  <a:themeElements>
    <a:clrScheme name="Office-thema 1">
      <a:dk1>
        <a:srgbClr val="000097"/>
      </a:dk1>
      <a:lt1>
        <a:srgbClr val="FFFFFF"/>
      </a:lt1>
      <a:dk2>
        <a:srgbClr val="FFFFFF"/>
      </a:dk2>
      <a:lt2>
        <a:srgbClr val="000020"/>
      </a:lt2>
      <a:accent1>
        <a:srgbClr val="C0C0E4"/>
      </a:accent1>
      <a:accent2>
        <a:srgbClr val="CC3219"/>
      </a:accent2>
      <a:accent3>
        <a:srgbClr val="FFFFFF"/>
      </a:accent3>
      <a:accent4>
        <a:srgbClr val="000080"/>
      </a:accent4>
      <a:accent5>
        <a:srgbClr val="DCDCEF"/>
      </a:accent5>
      <a:accent6>
        <a:srgbClr val="B92C16"/>
      </a:accent6>
      <a:hlink>
        <a:srgbClr val="009A54"/>
      </a:hlink>
      <a:folHlink>
        <a:srgbClr val="9C94CA"/>
      </a:folHlink>
    </a:clrScheme>
    <a:fontScheme name="Office-them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-thema 1">
        <a:dk1>
          <a:srgbClr val="000097"/>
        </a:dk1>
        <a:lt1>
          <a:srgbClr val="FFFFFF"/>
        </a:lt1>
        <a:dk2>
          <a:srgbClr val="FFFFFF"/>
        </a:dk2>
        <a:lt2>
          <a:srgbClr val="000020"/>
        </a:lt2>
        <a:accent1>
          <a:srgbClr val="C0C0E4"/>
        </a:accent1>
        <a:accent2>
          <a:srgbClr val="CC3219"/>
        </a:accent2>
        <a:accent3>
          <a:srgbClr val="FFFFFF"/>
        </a:accent3>
        <a:accent4>
          <a:srgbClr val="000080"/>
        </a:accent4>
        <a:accent5>
          <a:srgbClr val="DCDCEF"/>
        </a:accent5>
        <a:accent6>
          <a:srgbClr val="B92C16"/>
        </a:accent6>
        <a:hlink>
          <a:srgbClr val="009A54"/>
        </a:hlink>
        <a:folHlink>
          <a:srgbClr val="9C94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nieuw.pptx" id="{3D56BA3C-25D4-46E0-B650-028CCA0C85DB}" vid="{D61EEFA4-6905-4314-B992-1AEE8958779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Basispresentatie WVV</Template>
  <TotalTime>0</TotalTime>
  <Words>606</Words>
  <Application>Microsoft Office PowerPoint</Application>
  <PresentationFormat>Diavoorstelling (4:3)</PresentationFormat>
  <Paragraphs>140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BasispresentatieWVV</vt:lpstr>
      <vt:lpstr>NBW Toetsing: wateroverlast Valleikanaal </vt:lpstr>
      <vt:lpstr>Toetsing op wateroverlast: </vt:lpstr>
      <vt:lpstr>Het NBW proces: Valleikanaal </vt:lpstr>
      <vt:lpstr>PowerPoint-presentatie</vt:lpstr>
      <vt:lpstr>PowerPoint-presentatie</vt:lpstr>
      <vt:lpstr>PowerPoint-presentatie</vt:lpstr>
      <vt:lpstr>Knelpunten</vt:lpstr>
      <vt:lpstr>PowerPoint-presentatie</vt:lpstr>
      <vt:lpstr>Wat gaat er mis:  voorbeeld</vt:lpstr>
      <vt:lpstr>Wat gaat er mis:  2 versies</vt:lpstr>
      <vt:lpstr>Oplossingen</vt:lpstr>
      <vt:lpstr>Vervolg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Kooten, Ewa van</dc:creator>
  <cp:lastModifiedBy>Kooten, Ewa van</cp:lastModifiedBy>
  <cp:revision>6</cp:revision>
  <dcterms:created xsi:type="dcterms:W3CDTF">2023-11-14T13:27:16Z</dcterms:created>
  <dcterms:modified xsi:type="dcterms:W3CDTF">2023-11-15T10:35:40Z</dcterms:modified>
</cp:coreProperties>
</file>