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63" r:id="rId8"/>
    <p:sldId id="258" r:id="rId9"/>
    <p:sldId id="259" r:id="rId10"/>
    <p:sldId id="261" r:id="rId11"/>
    <p:sldId id="262" r:id="rId12"/>
    <p:sldId id="260" r:id="rId13"/>
    <p:sldId id="266" r:id="rId14"/>
    <p:sldId id="267" r:id="rId15"/>
    <p:sldId id="264" r:id="rId16"/>
    <p:sldId id="265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C888E-1FCE-4FFF-850A-F8167CF57D27}" v="56" dt="2024-05-28T11:54:41.094"/>
    <p1510:client id="{4236F2A0-65BB-41AB-BFFF-B5330F8B823C}" v="220" dt="2024-05-28T12:02:22.945"/>
    <p1510:client id="{667CDAE9-7FB7-4F7C-BF86-A8D66948C942}" v="2" dt="2024-05-30T08:10:48.223"/>
    <p1510:client id="{7798ADFB-4554-4ADF-89F2-95CE925EE5C6}" v="98" dt="2024-05-28T12:18:21.095"/>
    <p1510:client id="{96D55093-AD7F-48C1-B91C-47C2E48EDD11}" v="174" dt="2024-05-28T12:13:13.731"/>
    <p1510:client id="{F2F80EC2-DC05-42A6-8C90-7DE39ECAC434}" v="2" dt="2024-05-28T13:55:08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447D8E-C5A0-0886-F3E3-40689F322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48A4585-A9DA-5840-B256-0C352EBF0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C3771-8B04-B777-7673-B9E8981A5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7CEB-D6E4-4228-9A05-5902186EA886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0397C7-6AA3-48CA-0AFE-2780DEE0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5A93DB-6B48-E366-66AF-3423441D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5C50-3E6D-42B3-953C-888A07DD2A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12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C5A22-99A2-96D5-E510-4BCB48E3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F263EA2-0AB8-0AE0-85A6-84F77AA85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E914A7-4E32-A4B1-D40C-2421B869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7CEB-D6E4-4228-9A05-5902186EA886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4BFB3B-BE14-B5D6-8F6D-1232BE2B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843464-A206-5602-63FA-FF55CB9CF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5C50-3E6D-42B3-953C-888A07DD2A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05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D7D4DD6-C9DF-895F-9D79-01288CE04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57E6EB5-53F7-52C9-20F6-CECBDCFEA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75322C-D552-477D-1943-CE30169F8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7CEB-D6E4-4228-9A05-5902186EA886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DD0858-D448-2384-3CA5-188ACB48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342462-2051-CAE4-44EB-02E6C89E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5C50-3E6D-42B3-953C-888A07DD2A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28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91FA8-B588-8BF6-803E-EA839404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165E66-4220-245E-343C-4E2A36F2C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58EAD1-3353-FB7E-81C7-BA0018703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7CEB-D6E4-4228-9A05-5902186EA886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39CF48-3E7C-DC56-4BC5-C91CA8A7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81EDA0-B073-DDEE-F10F-4DBE3DA35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5C50-3E6D-42B3-953C-888A07DD2A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2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7E1F8-8EA8-471A-A7A2-86760ECA4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12F320-2063-98E1-EBF6-8256C3873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465075-046B-247F-19AD-2FB6CC9E0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7CEB-D6E4-4228-9A05-5902186EA886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5FE3F0-F84A-5DD6-0504-441163C0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8EBBD9-1445-A9D7-C9BF-B013EC00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5C50-3E6D-42B3-953C-888A07DD2A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78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C5143-044A-3E17-B1C1-E883DD2A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38E6ED-E643-7A48-31D8-1526EDAFA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4C3445A-8F6E-53B0-41CB-9FB558022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BF6B718-264E-4AA6-27A1-85BF7AE86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7CEB-D6E4-4228-9A05-5902186EA886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8913CED-FE3D-86E5-D82D-C508013A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7AC19A-864C-CF0A-7565-20337AF7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5C50-3E6D-42B3-953C-888A07DD2A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4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3FA78-9E05-9701-E04A-94D7C8D7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C7189B-056D-40C4-B353-EE84109A0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D6A12D-26B4-4A2F-4942-37A19C9BF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19E4304-2DD2-F825-4DAE-0810E6B08A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C3DE095-CC3C-46ED-60A6-30274F15E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9D44DD5-AC09-02AA-3CFE-BD8E6FD8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7CEB-D6E4-4228-9A05-5902186EA886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163E57E-D179-5393-64E1-6839273A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FFEC8AD-9B97-5C6C-E628-B0026033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5C50-3E6D-42B3-953C-888A07DD2A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4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D8B6D-0D42-5554-EB1D-4DA6708BA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A2CE28A-E9D2-921D-36E2-5B2B9ECC5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7CEB-D6E4-4228-9A05-5902186EA886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2E850C-D326-78BB-01EF-77EBE0475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BDE102-95D5-F55C-8B22-A36C49C7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5C50-3E6D-42B3-953C-888A07DD2A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76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F62DF0-3F11-00F2-F255-12E5198E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7CEB-D6E4-4228-9A05-5902186EA886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3DCAFC5-8BC9-2B34-AF9C-FE3676A58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3A4B63-1E09-1170-D623-5250AC31A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5C50-3E6D-42B3-953C-888A07DD2A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503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BE580-17AA-34E5-C058-2BA68A7E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EAF105-C51C-67F4-84CC-9CA118DA7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5F5C665-4470-2182-4284-837FBA8A6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76A235-105B-1F80-A54E-980DD3EA0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7CEB-D6E4-4228-9A05-5902186EA886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F64BC4-C84F-602D-88CC-AC4011F7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F364869-1B95-92E0-A1F6-0AF279B7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5C50-3E6D-42B3-953C-888A07DD2A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91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AE312-EAAC-3826-A4D6-642B3D93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01FADD-B4B6-FF45-3111-CF20E26D1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F702B3-A28C-D71F-53F3-68E1A32C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8EFDC1-AA7F-D276-55FD-00F24E1ED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7CEB-D6E4-4228-9A05-5902186EA886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FF1FAA-79B7-9357-C564-EA04EB27D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5D6591-2AA0-6053-4EA9-AC95B4D2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5C50-3E6D-42B3-953C-888A07DD2A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940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156C292-13D8-29A4-CFF9-3652E182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366551-23DB-99F6-308D-342C6A557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A38AC1-3A03-F362-EC6D-98485F6A8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C77CEB-D6E4-4228-9A05-5902186EA886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98998E-F98D-C9D2-2F50-232820FE9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5ED65F-DA3E-C486-B5C5-3E8B99337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D75C50-3E6D-42B3-953C-888A07DD2A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88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FD7ECC-B8D4-1B3C-CAAA-BC49E7402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1" r="35364" b="202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1E1FBA-6276-6DF9-B59A-78B0E180C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3700"/>
              <a:t>Werklandschappen van de toekomst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3FBD9AF-7731-36B9-2F26-AC5A0C90A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nl-NL" sz="2000"/>
              <a:t>Traject provincie Utrecht 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57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1B401F-3FD8-629F-98D5-1624AE27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 Bedrijventerreinen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0BF75C-F182-9C2F-4EFA-65F63F07A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Samenwerken met gemeente</a:t>
            </a:r>
            <a:endParaRPr lang="en-US" dirty="0"/>
          </a:p>
          <a:p>
            <a:r>
              <a:rPr lang="nl-NL" dirty="0"/>
              <a:t>Financiële bijdrage voor deelname aan het programma (voor uitvoering van maatregelen)</a:t>
            </a:r>
          </a:p>
          <a:p>
            <a:r>
              <a:rPr lang="nl-NL" dirty="0"/>
              <a:t>Aanmelden voor deelname aan het programma</a:t>
            </a:r>
          </a:p>
          <a:p>
            <a:r>
              <a:rPr lang="nl-NL" dirty="0"/>
              <a:t>Uitvoeren van maatregelen gelinkt aan het programma, afhankelijk van rol (LL, AT of zwermaanpak)</a:t>
            </a:r>
          </a:p>
          <a:p>
            <a:endParaRPr lang="nl-NL" dirty="0"/>
          </a:p>
          <a:p>
            <a:r>
              <a:rPr lang="nl-NL" dirty="0"/>
              <a:t>Tip: Duurzaamheidsvisie is een pré!</a:t>
            </a:r>
          </a:p>
          <a:p>
            <a:endParaRPr lang="nl-NL" dirty="0"/>
          </a:p>
          <a:p>
            <a:endParaRPr lang="nl-NL"/>
          </a:p>
          <a:p>
            <a:pPr marL="457200" lvl="1" indent="0">
              <a:buNone/>
            </a:pPr>
            <a:endParaRPr lang="nl-NL"/>
          </a:p>
        </p:txBody>
      </p:sp>
      <p:sp>
        <p:nvSpPr>
          <p:cNvPr id="4" name="Pijl: links 3">
            <a:extLst>
              <a:ext uri="{FF2B5EF4-FFF2-40B4-BE49-F238E27FC236}">
                <a16:creationId xmlns:a16="http://schemas.microsoft.com/office/drawing/2014/main" id="{A53D3149-924E-BD9A-19F5-90942D473758}"/>
              </a:ext>
            </a:extLst>
          </p:cNvPr>
          <p:cNvSpPr/>
          <p:nvPr/>
        </p:nvSpPr>
        <p:spPr>
          <a:xfrm flipH="1">
            <a:off x="-51734" y="5163243"/>
            <a:ext cx="892630" cy="44631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: links 4">
            <a:extLst>
              <a:ext uri="{FF2B5EF4-FFF2-40B4-BE49-F238E27FC236}">
                <a16:creationId xmlns:a16="http://schemas.microsoft.com/office/drawing/2014/main" id="{C3F4B2B7-5830-EC51-31CA-BD83C811DC21}"/>
              </a:ext>
            </a:extLst>
          </p:cNvPr>
          <p:cNvSpPr/>
          <p:nvPr/>
        </p:nvSpPr>
        <p:spPr>
          <a:xfrm flipH="1">
            <a:off x="-57268" y="1822494"/>
            <a:ext cx="892630" cy="44631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: links 5">
            <a:extLst>
              <a:ext uri="{FF2B5EF4-FFF2-40B4-BE49-F238E27FC236}">
                <a16:creationId xmlns:a16="http://schemas.microsoft.com/office/drawing/2014/main" id="{B3CA2F72-C03C-B904-BEE5-B94ABDD43417}"/>
              </a:ext>
            </a:extLst>
          </p:cNvPr>
          <p:cNvSpPr/>
          <p:nvPr/>
        </p:nvSpPr>
        <p:spPr>
          <a:xfrm flipH="1">
            <a:off x="-53591" y="3287479"/>
            <a:ext cx="892630" cy="44631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32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8D7C03C5-E065-A829-7B55-59017B426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318" y="362224"/>
            <a:ext cx="9753379" cy="6386553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4D8B94-D02E-2E57-55A2-77885B3D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721980" cy="370652"/>
          </a:xfrm>
        </p:spPr>
        <p:txBody>
          <a:bodyPr>
            <a:normAutofit fontScale="90000"/>
          </a:bodyPr>
          <a:lstStyle/>
          <a:p>
            <a:r>
              <a:rPr lang="nl-NL" dirty="0"/>
              <a:t>Planning </a:t>
            </a:r>
          </a:p>
        </p:txBody>
      </p:sp>
    </p:spTree>
    <p:extLst>
      <p:ext uri="{BB962C8B-B14F-4D97-AF65-F5344CB8AC3E}">
        <p14:creationId xmlns:p14="http://schemas.microsoft.com/office/powerpoint/2010/main" val="206059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2C5A5D-5881-9522-585F-67FF2D08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FAQ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69A820-EC99-3B00-C194-EC94F55D9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Vastheid Groeifonds</a:t>
            </a:r>
          </a:p>
          <a:p>
            <a:r>
              <a:rPr lang="nl-NL" dirty="0"/>
              <a:t>Staatssteuntoets</a:t>
            </a:r>
          </a:p>
          <a:p>
            <a:r>
              <a:rPr lang="nl-NL" dirty="0"/>
              <a:t>Deelname voorgaand traject</a:t>
            </a:r>
          </a:p>
          <a:p>
            <a:r>
              <a:rPr lang="nl-NL" dirty="0"/>
              <a:t>Communicatie</a:t>
            </a:r>
          </a:p>
          <a:p>
            <a:r>
              <a:rPr lang="nl-NL" dirty="0"/>
              <a:t>Betrokkenheid PU na tekenen Green Deal</a:t>
            </a:r>
          </a:p>
          <a:p>
            <a:r>
              <a:rPr lang="nl-NL" dirty="0"/>
              <a:t>Voucherregeling</a:t>
            </a:r>
          </a:p>
          <a:p>
            <a:r>
              <a:rPr lang="nl-NL" dirty="0"/>
              <a:t>SPUK/ subsidies</a:t>
            </a:r>
          </a:p>
        </p:txBody>
      </p:sp>
    </p:spTree>
    <p:extLst>
      <p:ext uri="{BB962C8B-B14F-4D97-AF65-F5344CB8AC3E}">
        <p14:creationId xmlns:p14="http://schemas.microsoft.com/office/powerpoint/2010/main" val="39771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50B09-8B8E-A6B1-B575-B0FA61284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is het?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528F508-8E28-A4CF-7A22-F7D1219F2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416" y="1785941"/>
            <a:ext cx="3118879" cy="4430705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9C73200-1059-C428-5798-B45473E53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487" y="3030034"/>
            <a:ext cx="4199642" cy="79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5D78413E-930E-0936-590D-B332CF625DF5}"/>
              </a:ext>
            </a:extLst>
          </p:cNvPr>
          <p:cNvSpPr/>
          <p:nvPr/>
        </p:nvSpPr>
        <p:spPr>
          <a:xfrm>
            <a:off x="5556929" y="828457"/>
            <a:ext cx="2438400" cy="1764145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Het programma</a:t>
            </a:r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73358E85-CDE7-BAF2-71EC-A8BBDC566AED}"/>
              </a:ext>
            </a:extLst>
          </p:cNvPr>
          <p:cNvSpPr/>
          <p:nvPr/>
        </p:nvSpPr>
        <p:spPr>
          <a:xfrm flipH="1" flipV="1">
            <a:off x="1390564" y="3867650"/>
            <a:ext cx="2541356" cy="1764144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5B91258-3DE7-F857-1AE1-C323D1DD0C9B}"/>
              </a:ext>
            </a:extLst>
          </p:cNvPr>
          <p:cNvSpPr txBox="1"/>
          <p:nvPr/>
        </p:nvSpPr>
        <p:spPr>
          <a:xfrm>
            <a:off x="1911434" y="4546354"/>
            <a:ext cx="149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De stichting</a:t>
            </a:r>
          </a:p>
        </p:txBody>
      </p:sp>
      <p:sp>
        <p:nvSpPr>
          <p:cNvPr id="9" name="Gedachtewolkje: wolk 8">
            <a:extLst>
              <a:ext uri="{FF2B5EF4-FFF2-40B4-BE49-F238E27FC236}">
                <a16:creationId xmlns:a16="http://schemas.microsoft.com/office/drawing/2014/main" id="{D13F74C8-9AD7-7B49-1FC8-D522622C9712}"/>
              </a:ext>
            </a:extLst>
          </p:cNvPr>
          <p:cNvSpPr/>
          <p:nvPr/>
        </p:nvSpPr>
        <p:spPr>
          <a:xfrm>
            <a:off x="6590201" y="2397544"/>
            <a:ext cx="2306911" cy="1225296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/>
              <a:t>Het voorgaande traject</a:t>
            </a:r>
          </a:p>
        </p:txBody>
      </p:sp>
    </p:spTree>
    <p:extLst>
      <p:ext uri="{BB962C8B-B14F-4D97-AF65-F5344CB8AC3E}">
        <p14:creationId xmlns:p14="http://schemas.microsoft.com/office/powerpoint/2010/main" val="393030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47038C-822D-638F-8B5D-733CF3720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11874"/>
            <a:ext cx="6125964" cy="1906863"/>
          </a:xfrm>
        </p:spPr>
        <p:txBody>
          <a:bodyPr anchor="b">
            <a:normAutofit/>
          </a:bodyPr>
          <a:lstStyle/>
          <a:p>
            <a:r>
              <a:rPr lang="nl-NL"/>
              <a:t>Klimaatadaptatie en vergroening leidend</a:t>
            </a:r>
          </a:p>
        </p:txBody>
      </p:sp>
      <p:pic>
        <p:nvPicPr>
          <p:cNvPr id="3078" name="Picture 6" descr="Steenbreek en Zuid-Holland publiceren 'Groene gezonde bedrijventerreinen'">
            <a:extLst>
              <a:ext uri="{FF2B5EF4-FFF2-40B4-BE49-F238E27FC236}">
                <a16:creationId xmlns:a16="http://schemas.microsoft.com/office/drawing/2014/main" id="{8B9390D2-3278-9076-60AF-8C7243524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r="8140" b="2"/>
          <a:stretch/>
        </p:blipFill>
        <p:spPr bwMode="auto"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roene, inspirerende bedrijventerreinen - WUR">
            <a:extLst>
              <a:ext uri="{FF2B5EF4-FFF2-40B4-BE49-F238E27FC236}">
                <a16:creationId xmlns:a16="http://schemas.microsoft.com/office/drawing/2014/main" id="{C532A196-7035-080E-57B8-36B5CC587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r="14529" b="-3"/>
          <a:stretch/>
        </p:blipFill>
        <p:spPr bwMode="auto">
          <a:xfrm>
            <a:off x="5789591" y="2278582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 beeld: Groene gezonde bedrijventerreinen - Stichting Steenbreek">
            <a:extLst>
              <a:ext uri="{FF2B5EF4-FFF2-40B4-BE49-F238E27FC236}">
                <a16:creationId xmlns:a16="http://schemas.microsoft.com/office/drawing/2014/main" id="{BA26AB94-DC2E-E25F-A3C5-D5C4F195B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r="13185" b="-1"/>
          <a:stretch/>
        </p:blipFill>
        <p:spPr bwMode="auto"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en overzicht van de bedrijventerreinen in Eindhoven - Gare du Nord">
            <a:extLst>
              <a:ext uri="{FF2B5EF4-FFF2-40B4-BE49-F238E27FC236}">
                <a16:creationId xmlns:a16="http://schemas.microsoft.com/office/drawing/2014/main" id="{BF54F428-33C7-AB10-0325-0A7ACED64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107" y="2317236"/>
            <a:ext cx="5789591" cy="385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jl: rechts 3">
            <a:extLst>
              <a:ext uri="{FF2B5EF4-FFF2-40B4-BE49-F238E27FC236}">
                <a16:creationId xmlns:a16="http://schemas.microsoft.com/office/drawing/2014/main" id="{522099EF-71D9-E1EA-A314-1D0FD716C3DB}"/>
              </a:ext>
            </a:extLst>
          </p:cNvPr>
          <p:cNvSpPr/>
          <p:nvPr/>
        </p:nvSpPr>
        <p:spPr>
          <a:xfrm>
            <a:off x="4528457" y="3429000"/>
            <a:ext cx="1099457" cy="1511021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93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DC4FF-9ACC-F38B-724D-0256DE4E5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stichting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7A976C-E679-CE43-34EC-3945579CE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/>
              <a:t>Initiatief van IVN</a:t>
            </a:r>
          </a:p>
          <a:p>
            <a:r>
              <a:rPr lang="nl-NL"/>
              <a:t>Opgericht ten behoeve van subsidieaanvraag Groeifonds</a:t>
            </a:r>
          </a:p>
          <a:p>
            <a:r>
              <a:rPr lang="nl-NL">
                <a:highlight>
                  <a:srgbClr val="FFFF00"/>
                </a:highlight>
              </a:rPr>
              <a:t>Uitvoerende partij!</a:t>
            </a:r>
          </a:p>
          <a:p>
            <a:r>
              <a:rPr lang="nl-NL"/>
              <a:t>Partners </a:t>
            </a:r>
            <a:r>
              <a:rPr lang="nl-NL" err="1"/>
              <a:t>oa</a:t>
            </a:r>
            <a:r>
              <a:rPr lang="nl-NL"/>
              <a:t> STEC groep, UVA, REBEL, Ministerie </a:t>
            </a:r>
            <a:r>
              <a:rPr lang="nl-NL" err="1"/>
              <a:t>IenW</a:t>
            </a:r>
            <a:r>
              <a:rPr lang="nl-NL"/>
              <a:t>/BZK, en andere marktpartijen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/>
              <a:t>Bestuur:</a:t>
            </a:r>
          </a:p>
          <a:p>
            <a:pPr lvl="1"/>
            <a:r>
              <a:rPr lang="nl-NL" b="0" i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-sans"/>
              </a:rPr>
              <a:t>Jelle de Jong, directeur WWF-Netherlands (Wereld Natuur Fonds)</a:t>
            </a:r>
          </a:p>
          <a:p>
            <a:pPr lvl="1"/>
            <a:r>
              <a:rPr lang="nl-NL" b="0" i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-sans"/>
              </a:rPr>
              <a:t>Mieke </a:t>
            </a:r>
            <a:r>
              <a:rPr lang="nl-NL" b="0" i="0" err="1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-sans"/>
              </a:rPr>
              <a:t>Ansems</a:t>
            </a:r>
            <a:r>
              <a:rPr lang="nl-NL" b="0" i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-sans"/>
              </a:rPr>
              <a:t>, Partner Bureau Malieveld / Public </a:t>
            </a:r>
            <a:r>
              <a:rPr lang="nl-NL" b="0" i="0" err="1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-sans"/>
              </a:rPr>
              <a:t>Affairs</a:t>
            </a:r>
            <a:r>
              <a:rPr lang="nl-NL" b="0" i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-sans"/>
              </a:rPr>
              <a:t> &amp; Communicatie (voormalig directeur communicatie &amp; marketing VNO-NCW en MKB-Nederland</a:t>
            </a:r>
          </a:p>
          <a:p>
            <a:pPr lvl="1"/>
            <a:r>
              <a:rPr lang="nl-NL" b="0" i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-sans"/>
              </a:rPr>
              <a:t>Marc van Rosmalen, directeur Koninklijke VHG</a:t>
            </a:r>
          </a:p>
          <a:p>
            <a:pPr lvl="1"/>
            <a:r>
              <a:rPr lang="nl-NL" b="0" i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-sans"/>
              </a:rPr>
              <a:t>Fred Schoorl, zelfstandig adviseur bij Arcadia c.s. (voormalig directeur BNA</a:t>
            </a:r>
          </a:p>
          <a:p>
            <a:endParaRPr lang="nl-NL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EFB39F5-ECAD-D2E9-1B59-AA26AC0DB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179" y="561259"/>
            <a:ext cx="4199642" cy="79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52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4DCE5-1998-2185-8151-5A77F403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Het 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AF1C17-EB43-2400-7075-994B0C20B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nl-NL" dirty="0"/>
              <a:t>9-jarig traject om de duurzaamheidstransitie van bedrijventerreinen te faciliteren en te… versnellen!</a:t>
            </a:r>
          </a:p>
          <a:p>
            <a:endParaRPr lang="nl-NL"/>
          </a:p>
          <a:p>
            <a:endParaRPr lang="nl-NL"/>
          </a:p>
          <a:p>
            <a:endParaRPr lang="nl-NL"/>
          </a:p>
          <a:p>
            <a:r>
              <a:rPr lang="nl-NL" dirty="0"/>
              <a:t>In drie fasen (2023-2032)</a:t>
            </a:r>
          </a:p>
          <a:p>
            <a:pPr lvl="1"/>
            <a:r>
              <a:rPr lang="nl-NL" dirty="0"/>
              <a:t>Eerste fase 2023-2027: </a:t>
            </a:r>
            <a:r>
              <a:rPr lang="nl-N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Living Lab</a:t>
            </a:r>
            <a:r>
              <a:rPr lang="nl-NL" dirty="0"/>
              <a:t> en </a:t>
            </a:r>
            <a:r>
              <a:rPr lang="nl-NL" dirty="0">
                <a:solidFill>
                  <a:schemeClr val="accent6"/>
                </a:solidFill>
              </a:rPr>
              <a:t>Ambassadeursterreinen</a:t>
            </a:r>
          </a:p>
          <a:p>
            <a:pPr lvl="1"/>
            <a:r>
              <a:rPr lang="nl-NL" dirty="0"/>
              <a:t>Opzetten 1 living lab</a:t>
            </a:r>
          </a:p>
          <a:p>
            <a:pPr lvl="1"/>
            <a:r>
              <a:rPr lang="nl-NL" dirty="0"/>
              <a:t>2 ambassadeursterreinen</a:t>
            </a:r>
          </a:p>
          <a:p>
            <a:pPr lvl="1"/>
            <a:r>
              <a:rPr lang="nl-NL" dirty="0"/>
              <a:t>Onderzoeken en monitoring</a:t>
            </a:r>
          </a:p>
          <a:p>
            <a:pPr lvl="1"/>
            <a:r>
              <a:rPr lang="nl-NL" dirty="0"/>
              <a:t>Begin zwermaanpak</a:t>
            </a:r>
            <a:br>
              <a:rPr lang="nl-NL" dirty="0"/>
            </a:br>
            <a:endParaRPr lang="nl-NL"/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nl-NL" sz="1900" dirty="0">
                <a:latin typeface="Arial"/>
                <a:cs typeface="Arial"/>
              </a:rPr>
              <a:t>Tweede fase 2028-2030: Zwermaanpak 15-150 </a:t>
            </a:r>
            <a:r>
              <a:rPr lang="nl-NL" sz="1900" dirty="0">
                <a:solidFill>
                  <a:schemeClr val="accent3"/>
                </a:solidFill>
                <a:latin typeface="Arial"/>
                <a:cs typeface="Arial"/>
              </a:rPr>
              <a:t>werklandschappen</a:t>
            </a:r>
            <a:endParaRPr lang="en-US" sz="1900" dirty="0">
              <a:solidFill>
                <a:schemeClr val="accent3"/>
              </a:solidFill>
              <a:latin typeface="Arial"/>
              <a:cs typeface="Arial"/>
            </a:endParaRPr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nl-NL" sz="1900" dirty="0">
                <a:latin typeface="Arial"/>
                <a:cs typeface="Arial"/>
              </a:rPr>
              <a:t>Derde fase 2031-2032: Zwermaanpak 150-1000 </a:t>
            </a:r>
            <a:r>
              <a:rPr lang="nl-NL" sz="1900" dirty="0">
                <a:solidFill>
                  <a:schemeClr val="accent3"/>
                </a:solidFill>
                <a:latin typeface="Arial"/>
                <a:cs typeface="Arial"/>
              </a:rPr>
              <a:t>werklandschappen</a:t>
            </a:r>
            <a:endParaRPr lang="nl-NL" dirty="0">
              <a:solidFill>
                <a:schemeClr val="accent3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572F5BA-B71B-32F7-90C3-3799DDEF9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087" y="561259"/>
            <a:ext cx="4199642" cy="79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Fabriek silhouet">
            <a:extLst>
              <a:ext uri="{FF2B5EF4-FFF2-40B4-BE49-F238E27FC236}">
                <a16:creationId xmlns:a16="http://schemas.microsoft.com/office/drawing/2014/main" id="{596DC0A0-60B6-3F8C-24BB-918D8F574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1491" y="2471479"/>
            <a:ext cx="914400" cy="914400"/>
          </a:xfrm>
          <a:prstGeom prst="rect">
            <a:avLst/>
          </a:prstGeom>
        </p:spPr>
      </p:pic>
      <p:pic>
        <p:nvPicPr>
          <p:cNvPr id="8" name="Graphic 7" descr="Fabriek met effen opvulling">
            <a:extLst>
              <a:ext uri="{FF2B5EF4-FFF2-40B4-BE49-F238E27FC236}">
                <a16:creationId xmlns:a16="http://schemas.microsoft.com/office/drawing/2014/main" id="{00B6B7DE-91FC-FB71-2AF9-6E12A4F517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72768" y="2678544"/>
            <a:ext cx="914400" cy="914400"/>
          </a:xfrm>
          <a:prstGeom prst="rect">
            <a:avLst/>
          </a:prstGeom>
        </p:spPr>
      </p:pic>
      <p:sp>
        <p:nvSpPr>
          <p:cNvPr id="9" name="Pijl: rechts 8">
            <a:extLst>
              <a:ext uri="{FF2B5EF4-FFF2-40B4-BE49-F238E27FC236}">
                <a16:creationId xmlns:a16="http://schemas.microsoft.com/office/drawing/2014/main" id="{F17D7CFD-134C-3CD1-AF39-DF03BEDBA5E1}"/>
              </a:ext>
            </a:extLst>
          </p:cNvPr>
          <p:cNvSpPr/>
          <p:nvPr/>
        </p:nvSpPr>
        <p:spPr>
          <a:xfrm>
            <a:off x="3285282" y="2884137"/>
            <a:ext cx="4697430" cy="50292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 descr="Fabriek met effen opvulling">
            <a:extLst>
              <a:ext uri="{FF2B5EF4-FFF2-40B4-BE49-F238E27FC236}">
                <a16:creationId xmlns:a16="http://schemas.microsoft.com/office/drawing/2014/main" id="{89B72810-7CB0-2333-D187-AB352CA53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06720" y="3054096"/>
            <a:ext cx="914400" cy="914400"/>
          </a:xfrm>
          <a:prstGeom prst="rect">
            <a:avLst/>
          </a:prstGeom>
        </p:spPr>
      </p:pic>
      <p:pic>
        <p:nvPicPr>
          <p:cNvPr id="11" name="Graphic 10" descr="Fabriek met effen opvulling">
            <a:extLst>
              <a:ext uri="{FF2B5EF4-FFF2-40B4-BE49-F238E27FC236}">
                <a16:creationId xmlns:a16="http://schemas.microsoft.com/office/drawing/2014/main" id="{6ABAE8A4-B3AA-8F78-A9BD-2490672CD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98884" y="2409120"/>
            <a:ext cx="914400" cy="914400"/>
          </a:xfrm>
          <a:prstGeom prst="rect">
            <a:avLst/>
          </a:prstGeom>
        </p:spPr>
      </p:pic>
      <p:pic>
        <p:nvPicPr>
          <p:cNvPr id="12" name="Graphic 11" descr="Fabriek met effen opvulling">
            <a:extLst>
              <a:ext uri="{FF2B5EF4-FFF2-40B4-BE49-F238E27FC236}">
                <a16:creationId xmlns:a16="http://schemas.microsoft.com/office/drawing/2014/main" id="{85B6021C-DCCC-6207-FAF1-8757BAFE31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32836" y="2597603"/>
            <a:ext cx="914400" cy="914400"/>
          </a:xfrm>
          <a:prstGeom prst="rect">
            <a:avLst/>
          </a:prstGeom>
        </p:spPr>
      </p:pic>
      <p:pic>
        <p:nvPicPr>
          <p:cNvPr id="13" name="Graphic 12" descr="Fabriek met effen opvulling">
            <a:extLst>
              <a:ext uri="{FF2B5EF4-FFF2-40B4-BE49-F238E27FC236}">
                <a16:creationId xmlns:a16="http://schemas.microsoft.com/office/drawing/2014/main" id="{711E6A31-57F9-706B-A257-251738902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44552" y="1911450"/>
            <a:ext cx="914400" cy="914400"/>
          </a:xfrm>
          <a:prstGeom prst="rect">
            <a:avLst/>
          </a:prstGeom>
        </p:spPr>
      </p:pic>
      <p:pic>
        <p:nvPicPr>
          <p:cNvPr id="14" name="Graphic 13" descr="Fabriek met effen opvulling">
            <a:extLst>
              <a:ext uri="{FF2B5EF4-FFF2-40B4-BE49-F238E27FC236}">
                <a16:creationId xmlns:a16="http://schemas.microsoft.com/office/drawing/2014/main" id="{4A273102-CEEE-BD67-BD2F-73EAB28A6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3284" y="3369581"/>
            <a:ext cx="914400" cy="914400"/>
          </a:xfrm>
          <a:prstGeom prst="rect">
            <a:avLst/>
          </a:prstGeom>
        </p:spPr>
      </p:pic>
      <p:pic>
        <p:nvPicPr>
          <p:cNvPr id="15" name="Graphic 14" descr="Fabriek silhouet">
            <a:extLst>
              <a:ext uri="{FF2B5EF4-FFF2-40B4-BE49-F238E27FC236}">
                <a16:creationId xmlns:a16="http://schemas.microsoft.com/office/drawing/2014/main" id="{A6A82B6E-364F-59F9-93E5-A4D3A0AAF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5172" y="2819200"/>
            <a:ext cx="914400" cy="914400"/>
          </a:xfrm>
          <a:prstGeom prst="rect">
            <a:avLst/>
          </a:prstGeom>
        </p:spPr>
      </p:pic>
      <p:pic>
        <p:nvPicPr>
          <p:cNvPr id="16" name="Graphic 15" descr="Fabriek silhouet">
            <a:extLst>
              <a:ext uri="{FF2B5EF4-FFF2-40B4-BE49-F238E27FC236}">
                <a16:creationId xmlns:a16="http://schemas.microsoft.com/office/drawing/2014/main" id="{F439C4F9-F060-9460-ADA5-B23BB581EA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92219" y="23972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0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0BB1F-C9C0-4055-49E7-2AD0472B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08714" cy="1325563"/>
          </a:xfrm>
        </p:spPr>
        <p:txBody>
          <a:bodyPr/>
          <a:lstStyle/>
          <a:p>
            <a:r>
              <a:rPr lang="nl-NL"/>
              <a:t>Living Lab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B2FB97-9307-05A7-F0C2-E091B9E6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1743" cy="4351338"/>
          </a:xfrm>
        </p:spPr>
        <p:txBody>
          <a:bodyPr/>
          <a:lstStyle/>
          <a:p>
            <a:r>
              <a:rPr lang="nl-NL"/>
              <a:t>Groot bedrijventerrein (+2000 werknemers)</a:t>
            </a:r>
          </a:p>
          <a:p>
            <a:r>
              <a:rPr lang="nl-NL"/>
              <a:t>Onderzoeken en monitoring</a:t>
            </a:r>
          </a:p>
          <a:p>
            <a:r>
              <a:rPr lang="nl-NL"/>
              <a:t>Koplopers op </a:t>
            </a:r>
            <a:r>
              <a:rPr lang="nl-NL" err="1"/>
              <a:t>klimaatadaptatie</a:t>
            </a:r>
            <a:endParaRPr lang="nl-NL"/>
          </a:p>
          <a:p>
            <a:r>
              <a:rPr lang="nl-NL"/>
              <a:t>Uitvoeren en testen KA maatregelen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D123969-DB75-0084-4C6A-BCC76572C8C5}"/>
              </a:ext>
            </a:extLst>
          </p:cNvPr>
          <p:cNvSpPr txBox="1">
            <a:spLocks/>
          </p:cNvSpPr>
          <p:nvPr/>
        </p:nvSpPr>
        <p:spPr>
          <a:xfrm>
            <a:off x="5812972" y="365124"/>
            <a:ext cx="51598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Ambassadeursterrein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A61B0965-A79E-BCCC-B424-66BB3BB83C5B}"/>
              </a:ext>
            </a:extLst>
          </p:cNvPr>
          <p:cNvSpPr txBox="1">
            <a:spLocks/>
          </p:cNvSpPr>
          <p:nvPr/>
        </p:nvSpPr>
        <p:spPr>
          <a:xfrm>
            <a:off x="6531428" y="1690688"/>
            <a:ext cx="46917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trike="sngStrike"/>
              <a:t>Groot bedrijventerrein (+2000 werknemers)</a:t>
            </a:r>
          </a:p>
          <a:p>
            <a:r>
              <a:rPr lang="nl-NL" strike="sngStrike"/>
              <a:t>Onderzoeken en monitoring</a:t>
            </a:r>
          </a:p>
          <a:p>
            <a:r>
              <a:rPr lang="nl-NL"/>
              <a:t>Grote slag te slaan qua KA</a:t>
            </a:r>
          </a:p>
          <a:p>
            <a:r>
              <a:rPr lang="nl-NL"/>
              <a:t>Uitvoeren en testen KA maatregelen</a:t>
            </a:r>
          </a:p>
          <a:p>
            <a:r>
              <a:rPr lang="nl-NL"/>
              <a:t>Ambassadeursfunctie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77F1AAE-A999-46CB-920E-44FE81AC3685}"/>
              </a:ext>
            </a:extLst>
          </p:cNvPr>
          <p:cNvSpPr txBox="1"/>
          <p:nvPr/>
        </p:nvSpPr>
        <p:spPr>
          <a:xfrm>
            <a:off x="2068285" y="5136775"/>
            <a:ext cx="1948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/>
              <a:t>1 x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586D34B-1A49-8643-4230-26B17ED792C1}"/>
              </a:ext>
            </a:extLst>
          </p:cNvPr>
          <p:cNvSpPr txBox="1"/>
          <p:nvPr/>
        </p:nvSpPr>
        <p:spPr>
          <a:xfrm>
            <a:off x="7794171" y="5068967"/>
            <a:ext cx="1948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/>
              <a:t>2 x</a:t>
            </a:r>
          </a:p>
        </p:txBody>
      </p:sp>
      <p:pic>
        <p:nvPicPr>
          <p:cNvPr id="10" name="Graphic 9" descr="Onderzoek met effen opvulling">
            <a:extLst>
              <a:ext uri="{FF2B5EF4-FFF2-40B4-BE49-F238E27FC236}">
                <a16:creationId xmlns:a16="http://schemas.microsoft.com/office/drawing/2014/main" id="{4C792AF4-BA2B-DA61-529A-5217BCD58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5457" y="570706"/>
            <a:ext cx="914400" cy="914400"/>
          </a:xfrm>
          <a:prstGeom prst="rect">
            <a:avLst/>
          </a:prstGeom>
        </p:spPr>
      </p:pic>
      <p:pic>
        <p:nvPicPr>
          <p:cNvPr id="12" name="Graphic 11" descr="Megafoon 1 met effen opvulling">
            <a:extLst>
              <a:ext uri="{FF2B5EF4-FFF2-40B4-BE49-F238E27FC236}">
                <a16:creationId xmlns:a16="http://schemas.microsoft.com/office/drawing/2014/main" id="{64BB3197-C6C5-BA52-63B8-2AAE3D695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60528" y="434633"/>
            <a:ext cx="1186544" cy="118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4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14165-AC39-49DD-4690-68CFA6446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Zwermaanpak (2026~2030)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99ED68-8D70-6B50-4D9A-C1EF270DF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D.m.v. vouchers (25 x €15.000)</a:t>
            </a:r>
          </a:p>
          <a:p>
            <a:r>
              <a:rPr lang="nl-NL" dirty="0"/>
              <a:t>D.m.v. </a:t>
            </a:r>
            <a:r>
              <a:rPr lang="nl-NL" dirty="0" err="1"/>
              <a:t>CoP</a:t>
            </a:r>
            <a:endParaRPr lang="nl-NL" dirty="0"/>
          </a:p>
          <a:p>
            <a:r>
              <a:rPr lang="nl-NL" dirty="0"/>
              <a:t>Inzet ambassadeursterreinen</a:t>
            </a:r>
          </a:p>
          <a:p>
            <a:r>
              <a:rPr lang="nl-NL" dirty="0"/>
              <a:t>Afstemming met bestaande regelingen zoals SPUK en bestaande subsidies</a:t>
            </a:r>
          </a:p>
        </p:txBody>
      </p:sp>
      <p:pic>
        <p:nvPicPr>
          <p:cNvPr id="5" name="Graphic 4" descr="Fabriek met effen opvulling">
            <a:extLst>
              <a:ext uri="{FF2B5EF4-FFF2-40B4-BE49-F238E27FC236}">
                <a16:creationId xmlns:a16="http://schemas.microsoft.com/office/drawing/2014/main" id="{5E955261-5B6D-1323-3679-B7753F236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4742" y="6025557"/>
            <a:ext cx="914400" cy="914400"/>
          </a:xfrm>
          <a:prstGeom prst="rect">
            <a:avLst/>
          </a:prstGeom>
        </p:spPr>
      </p:pic>
      <p:pic>
        <p:nvPicPr>
          <p:cNvPr id="7" name="Graphic 6" descr="Fabriek met effen opvulling">
            <a:extLst>
              <a:ext uri="{FF2B5EF4-FFF2-40B4-BE49-F238E27FC236}">
                <a16:creationId xmlns:a16="http://schemas.microsoft.com/office/drawing/2014/main" id="{315B475D-A72D-E7A9-B872-D96BF38CB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8694" y="6401109"/>
            <a:ext cx="914400" cy="914400"/>
          </a:xfrm>
          <a:prstGeom prst="rect">
            <a:avLst/>
          </a:prstGeom>
        </p:spPr>
      </p:pic>
      <p:pic>
        <p:nvPicPr>
          <p:cNvPr id="9" name="Graphic 8" descr="Fabriek met effen opvulling">
            <a:extLst>
              <a:ext uri="{FF2B5EF4-FFF2-40B4-BE49-F238E27FC236}">
                <a16:creationId xmlns:a16="http://schemas.microsoft.com/office/drawing/2014/main" id="{FAB3B7A9-690F-4BD5-0E0C-94EA78D39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0858" y="5756133"/>
            <a:ext cx="914400" cy="914400"/>
          </a:xfrm>
          <a:prstGeom prst="rect">
            <a:avLst/>
          </a:prstGeom>
        </p:spPr>
      </p:pic>
      <p:pic>
        <p:nvPicPr>
          <p:cNvPr id="11" name="Graphic 10" descr="Fabriek met effen opvulling">
            <a:extLst>
              <a:ext uri="{FF2B5EF4-FFF2-40B4-BE49-F238E27FC236}">
                <a16:creationId xmlns:a16="http://schemas.microsoft.com/office/drawing/2014/main" id="{4F791421-DBBD-4D93-174E-E4E5CFC66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4810" y="5944616"/>
            <a:ext cx="914400" cy="914400"/>
          </a:xfrm>
          <a:prstGeom prst="rect">
            <a:avLst/>
          </a:prstGeom>
        </p:spPr>
      </p:pic>
      <p:pic>
        <p:nvPicPr>
          <p:cNvPr id="13" name="Graphic 12" descr="Fabriek met effen opvulling">
            <a:extLst>
              <a:ext uri="{FF2B5EF4-FFF2-40B4-BE49-F238E27FC236}">
                <a16:creationId xmlns:a16="http://schemas.microsoft.com/office/drawing/2014/main" id="{3F91A2E9-BA98-4D31-6B67-19A5A62BD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6526" y="5258463"/>
            <a:ext cx="914400" cy="914400"/>
          </a:xfrm>
          <a:prstGeom prst="rect">
            <a:avLst/>
          </a:prstGeom>
        </p:spPr>
      </p:pic>
      <p:pic>
        <p:nvPicPr>
          <p:cNvPr id="15" name="Graphic 14" descr="Fabriek met effen opvulling">
            <a:extLst>
              <a:ext uri="{FF2B5EF4-FFF2-40B4-BE49-F238E27FC236}">
                <a16:creationId xmlns:a16="http://schemas.microsoft.com/office/drawing/2014/main" id="{B6099B1B-78EB-BB7C-7E2C-A3C90A66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5258" y="6716594"/>
            <a:ext cx="914400" cy="914400"/>
          </a:xfrm>
          <a:prstGeom prst="rect">
            <a:avLst/>
          </a:prstGeom>
        </p:spPr>
      </p:pic>
      <p:pic>
        <p:nvPicPr>
          <p:cNvPr id="17" name="Graphic 16" descr="Fabriek met effen opvulling">
            <a:extLst>
              <a:ext uri="{FF2B5EF4-FFF2-40B4-BE49-F238E27FC236}">
                <a16:creationId xmlns:a16="http://schemas.microsoft.com/office/drawing/2014/main" id="{3FB6CEBE-680A-D2B8-E419-4A1BB58BB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0591" y="4569076"/>
            <a:ext cx="914400" cy="914400"/>
          </a:xfrm>
          <a:prstGeom prst="rect">
            <a:avLst/>
          </a:prstGeom>
        </p:spPr>
      </p:pic>
      <p:pic>
        <p:nvPicPr>
          <p:cNvPr id="19" name="Graphic 18" descr="Fabriek met effen opvulling">
            <a:extLst>
              <a:ext uri="{FF2B5EF4-FFF2-40B4-BE49-F238E27FC236}">
                <a16:creationId xmlns:a16="http://schemas.microsoft.com/office/drawing/2014/main" id="{E9040228-EA99-A819-513D-C5BDE2012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4543" y="4944628"/>
            <a:ext cx="914400" cy="914400"/>
          </a:xfrm>
          <a:prstGeom prst="rect">
            <a:avLst/>
          </a:prstGeom>
        </p:spPr>
      </p:pic>
      <p:pic>
        <p:nvPicPr>
          <p:cNvPr id="21" name="Graphic 20" descr="Fabriek met effen opvulling">
            <a:extLst>
              <a:ext uri="{FF2B5EF4-FFF2-40B4-BE49-F238E27FC236}">
                <a16:creationId xmlns:a16="http://schemas.microsoft.com/office/drawing/2014/main" id="{B52CAAC9-6887-926C-5BB0-FDEE56D2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6707" y="4299652"/>
            <a:ext cx="914400" cy="914400"/>
          </a:xfrm>
          <a:prstGeom prst="rect">
            <a:avLst/>
          </a:prstGeom>
        </p:spPr>
      </p:pic>
      <p:pic>
        <p:nvPicPr>
          <p:cNvPr id="23" name="Graphic 22" descr="Fabriek met effen opvulling">
            <a:extLst>
              <a:ext uri="{FF2B5EF4-FFF2-40B4-BE49-F238E27FC236}">
                <a16:creationId xmlns:a16="http://schemas.microsoft.com/office/drawing/2014/main" id="{55B4FBF1-0F4C-DAC8-F0B5-D351E2EDC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0659" y="4488135"/>
            <a:ext cx="914400" cy="914400"/>
          </a:xfrm>
          <a:prstGeom prst="rect">
            <a:avLst/>
          </a:prstGeom>
        </p:spPr>
      </p:pic>
      <p:pic>
        <p:nvPicPr>
          <p:cNvPr id="25" name="Graphic 24" descr="Fabriek met effen opvulling">
            <a:extLst>
              <a:ext uri="{FF2B5EF4-FFF2-40B4-BE49-F238E27FC236}">
                <a16:creationId xmlns:a16="http://schemas.microsoft.com/office/drawing/2014/main" id="{B779CD8F-082B-C576-6533-038BDFDA5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2375" y="3801982"/>
            <a:ext cx="914400" cy="914400"/>
          </a:xfrm>
          <a:prstGeom prst="rect">
            <a:avLst/>
          </a:prstGeom>
        </p:spPr>
      </p:pic>
      <p:pic>
        <p:nvPicPr>
          <p:cNvPr id="27" name="Graphic 26" descr="Fabriek met effen opvulling">
            <a:extLst>
              <a:ext uri="{FF2B5EF4-FFF2-40B4-BE49-F238E27FC236}">
                <a16:creationId xmlns:a16="http://schemas.microsoft.com/office/drawing/2014/main" id="{F36D46AC-F40E-EC23-404D-EE70F5166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107" y="5260113"/>
            <a:ext cx="914400" cy="914400"/>
          </a:xfrm>
          <a:prstGeom prst="rect">
            <a:avLst/>
          </a:prstGeom>
        </p:spPr>
      </p:pic>
      <p:pic>
        <p:nvPicPr>
          <p:cNvPr id="29" name="Graphic 28" descr="Fabriek met effen opvulling">
            <a:extLst>
              <a:ext uri="{FF2B5EF4-FFF2-40B4-BE49-F238E27FC236}">
                <a16:creationId xmlns:a16="http://schemas.microsoft.com/office/drawing/2014/main" id="{0BF41DE2-3813-1A27-532A-9D46742AD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3730" y="6575355"/>
            <a:ext cx="914400" cy="914400"/>
          </a:xfrm>
          <a:prstGeom prst="rect">
            <a:avLst/>
          </a:prstGeom>
        </p:spPr>
      </p:pic>
      <p:pic>
        <p:nvPicPr>
          <p:cNvPr id="31" name="Graphic 30" descr="Fabriek met effen opvulling">
            <a:extLst>
              <a:ext uri="{FF2B5EF4-FFF2-40B4-BE49-F238E27FC236}">
                <a16:creationId xmlns:a16="http://schemas.microsoft.com/office/drawing/2014/main" id="{A209E88F-4F85-F441-853B-4F691D51D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4644" y="4259793"/>
            <a:ext cx="914400" cy="914400"/>
          </a:xfrm>
          <a:prstGeom prst="rect">
            <a:avLst/>
          </a:prstGeom>
        </p:spPr>
      </p:pic>
      <p:pic>
        <p:nvPicPr>
          <p:cNvPr id="33" name="Graphic 32" descr="Fabriek met effen opvulling">
            <a:extLst>
              <a:ext uri="{FF2B5EF4-FFF2-40B4-BE49-F238E27FC236}">
                <a16:creationId xmlns:a16="http://schemas.microsoft.com/office/drawing/2014/main" id="{D4C09F0A-5FA5-BB3F-4385-603F099B7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9846" y="6305931"/>
            <a:ext cx="914400" cy="914400"/>
          </a:xfrm>
          <a:prstGeom prst="rect">
            <a:avLst/>
          </a:prstGeom>
        </p:spPr>
      </p:pic>
      <p:pic>
        <p:nvPicPr>
          <p:cNvPr id="35" name="Graphic 34" descr="Fabriek met effen opvulling">
            <a:extLst>
              <a:ext uri="{FF2B5EF4-FFF2-40B4-BE49-F238E27FC236}">
                <a16:creationId xmlns:a16="http://schemas.microsoft.com/office/drawing/2014/main" id="{26C450B3-AC08-119D-6E08-2BCADAF09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83798" y="6494414"/>
            <a:ext cx="914400" cy="914400"/>
          </a:xfrm>
          <a:prstGeom prst="rect">
            <a:avLst/>
          </a:prstGeom>
        </p:spPr>
      </p:pic>
      <p:pic>
        <p:nvPicPr>
          <p:cNvPr id="37" name="Graphic 36" descr="Fabriek met effen opvulling">
            <a:extLst>
              <a:ext uri="{FF2B5EF4-FFF2-40B4-BE49-F238E27FC236}">
                <a16:creationId xmlns:a16="http://schemas.microsoft.com/office/drawing/2014/main" id="{D82642FE-D4D5-A200-C578-574282D26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95514" y="5808261"/>
            <a:ext cx="914400" cy="914400"/>
          </a:xfrm>
          <a:prstGeom prst="rect">
            <a:avLst/>
          </a:prstGeom>
        </p:spPr>
      </p:pic>
      <p:pic>
        <p:nvPicPr>
          <p:cNvPr id="39" name="Graphic 38" descr="Fabriek met effen opvulling">
            <a:extLst>
              <a:ext uri="{FF2B5EF4-FFF2-40B4-BE49-F238E27FC236}">
                <a16:creationId xmlns:a16="http://schemas.microsoft.com/office/drawing/2014/main" id="{C634E7AD-5F0D-24CF-8780-887D14AC9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1588" y="5713455"/>
            <a:ext cx="914400" cy="914400"/>
          </a:xfrm>
          <a:prstGeom prst="rect">
            <a:avLst/>
          </a:prstGeom>
        </p:spPr>
      </p:pic>
      <p:pic>
        <p:nvPicPr>
          <p:cNvPr id="40" name="Graphic 39" descr="Fabriek met effen opvulling">
            <a:extLst>
              <a:ext uri="{FF2B5EF4-FFF2-40B4-BE49-F238E27FC236}">
                <a16:creationId xmlns:a16="http://schemas.microsoft.com/office/drawing/2014/main" id="{A0E0C69C-9DCC-C4ED-3F5B-8FC87A8D2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4922" y="3092679"/>
            <a:ext cx="914400" cy="914400"/>
          </a:xfrm>
          <a:prstGeom prst="rect">
            <a:avLst/>
          </a:prstGeom>
        </p:spPr>
      </p:pic>
      <p:pic>
        <p:nvPicPr>
          <p:cNvPr id="41" name="Graphic 40" descr="Fabriek met effen opvulling">
            <a:extLst>
              <a:ext uri="{FF2B5EF4-FFF2-40B4-BE49-F238E27FC236}">
                <a16:creationId xmlns:a16="http://schemas.microsoft.com/office/drawing/2014/main" id="{EEFC8C01-2F56-A337-E953-B2863C685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4241" y="5263556"/>
            <a:ext cx="914400" cy="914400"/>
          </a:xfrm>
          <a:prstGeom prst="rect">
            <a:avLst/>
          </a:prstGeom>
        </p:spPr>
      </p:pic>
      <p:pic>
        <p:nvPicPr>
          <p:cNvPr id="42" name="Graphic 41" descr="Fabriek met effen opvulling">
            <a:extLst>
              <a:ext uri="{FF2B5EF4-FFF2-40B4-BE49-F238E27FC236}">
                <a16:creationId xmlns:a16="http://schemas.microsoft.com/office/drawing/2014/main" id="{98A90615-06C2-927C-7029-35820DBB7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9215" y="6152630"/>
            <a:ext cx="914400" cy="914400"/>
          </a:xfrm>
          <a:prstGeom prst="rect">
            <a:avLst/>
          </a:prstGeom>
        </p:spPr>
      </p:pic>
      <p:pic>
        <p:nvPicPr>
          <p:cNvPr id="43" name="Graphic 42" descr="Fabriek met effen opvulling">
            <a:extLst>
              <a:ext uri="{FF2B5EF4-FFF2-40B4-BE49-F238E27FC236}">
                <a16:creationId xmlns:a16="http://schemas.microsoft.com/office/drawing/2014/main" id="{36C8DADE-63A4-173B-875F-B054A3600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7027" y="5605028"/>
            <a:ext cx="914400" cy="914400"/>
          </a:xfrm>
          <a:prstGeom prst="rect">
            <a:avLst/>
          </a:prstGeom>
        </p:spPr>
      </p:pic>
      <p:pic>
        <p:nvPicPr>
          <p:cNvPr id="44" name="Graphic 43" descr="Fabriek met effen opvulling">
            <a:extLst>
              <a:ext uri="{FF2B5EF4-FFF2-40B4-BE49-F238E27FC236}">
                <a16:creationId xmlns:a16="http://schemas.microsoft.com/office/drawing/2014/main" id="{2586634B-92F7-DFB5-3B8C-8795870E7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5779" y="6468115"/>
            <a:ext cx="914400" cy="914400"/>
          </a:xfrm>
          <a:prstGeom prst="rect">
            <a:avLst/>
          </a:prstGeom>
        </p:spPr>
      </p:pic>
      <p:pic>
        <p:nvPicPr>
          <p:cNvPr id="45" name="Graphic 44" descr="Fabriek met effen opvulling">
            <a:extLst>
              <a:ext uri="{FF2B5EF4-FFF2-40B4-BE49-F238E27FC236}">
                <a16:creationId xmlns:a16="http://schemas.microsoft.com/office/drawing/2014/main" id="{E381E986-DF18-D154-5944-1281E1D9A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4251" y="6326876"/>
            <a:ext cx="914400" cy="914400"/>
          </a:xfrm>
          <a:prstGeom prst="rect">
            <a:avLst/>
          </a:prstGeom>
        </p:spPr>
      </p:pic>
      <p:pic>
        <p:nvPicPr>
          <p:cNvPr id="46" name="Graphic 45" descr="Fabriek met effen opvulling">
            <a:extLst>
              <a:ext uri="{FF2B5EF4-FFF2-40B4-BE49-F238E27FC236}">
                <a16:creationId xmlns:a16="http://schemas.microsoft.com/office/drawing/2014/main" id="{5241711D-C152-4219-D7C8-7EA9EA66A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0367" y="6057452"/>
            <a:ext cx="914400" cy="914400"/>
          </a:xfrm>
          <a:prstGeom prst="rect">
            <a:avLst/>
          </a:prstGeom>
        </p:spPr>
      </p:pic>
      <p:pic>
        <p:nvPicPr>
          <p:cNvPr id="47" name="Graphic 46" descr="Fabriek met effen opvulling">
            <a:extLst>
              <a:ext uri="{FF2B5EF4-FFF2-40B4-BE49-F238E27FC236}">
                <a16:creationId xmlns:a16="http://schemas.microsoft.com/office/drawing/2014/main" id="{A51B756C-2498-82B1-A6C5-AB76E801E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74981" y="6240904"/>
            <a:ext cx="914400" cy="914400"/>
          </a:xfrm>
          <a:prstGeom prst="rect">
            <a:avLst/>
          </a:prstGeom>
        </p:spPr>
      </p:pic>
      <p:pic>
        <p:nvPicPr>
          <p:cNvPr id="48" name="Graphic 47" descr="Fabriek met effen opvulling">
            <a:extLst>
              <a:ext uri="{FF2B5EF4-FFF2-40B4-BE49-F238E27FC236}">
                <a16:creationId xmlns:a16="http://schemas.microsoft.com/office/drawing/2014/main" id="{2B3F5D0C-159E-0554-CF24-AC5DF6B2D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9650" y="4843979"/>
            <a:ext cx="914400" cy="914400"/>
          </a:xfrm>
          <a:prstGeom prst="rect">
            <a:avLst/>
          </a:prstGeom>
        </p:spPr>
      </p:pic>
      <p:pic>
        <p:nvPicPr>
          <p:cNvPr id="49" name="Graphic 48" descr="Fabriek met effen opvulling">
            <a:extLst>
              <a:ext uri="{FF2B5EF4-FFF2-40B4-BE49-F238E27FC236}">
                <a16:creationId xmlns:a16="http://schemas.microsoft.com/office/drawing/2014/main" id="{E5E06B00-0EC1-FDC4-E018-32D965FCA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1097" y="5971481"/>
            <a:ext cx="914400" cy="914400"/>
          </a:xfrm>
          <a:prstGeom prst="rect">
            <a:avLst/>
          </a:prstGeom>
        </p:spPr>
      </p:pic>
      <p:pic>
        <p:nvPicPr>
          <p:cNvPr id="50" name="Graphic 49" descr="Fabriek met effen opvulling">
            <a:extLst>
              <a:ext uri="{FF2B5EF4-FFF2-40B4-BE49-F238E27FC236}">
                <a16:creationId xmlns:a16="http://schemas.microsoft.com/office/drawing/2014/main" id="{1E1C04D1-AA4B-523F-EF0B-5EAC87BCB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5049" y="6159963"/>
            <a:ext cx="914400" cy="914400"/>
          </a:xfrm>
          <a:prstGeom prst="rect">
            <a:avLst/>
          </a:prstGeom>
        </p:spPr>
      </p:pic>
      <p:pic>
        <p:nvPicPr>
          <p:cNvPr id="51" name="Graphic 50" descr="Fabriek met effen opvulling">
            <a:extLst>
              <a:ext uri="{FF2B5EF4-FFF2-40B4-BE49-F238E27FC236}">
                <a16:creationId xmlns:a16="http://schemas.microsoft.com/office/drawing/2014/main" id="{F145D82E-329D-8818-ED10-60C700BE1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5954" y="5416224"/>
            <a:ext cx="914400" cy="914400"/>
          </a:xfrm>
          <a:prstGeom prst="rect">
            <a:avLst/>
          </a:prstGeom>
        </p:spPr>
      </p:pic>
      <p:pic>
        <p:nvPicPr>
          <p:cNvPr id="52" name="Graphic 51" descr="Fabriek met effen opvulling">
            <a:extLst>
              <a:ext uri="{FF2B5EF4-FFF2-40B4-BE49-F238E27FC236}">
                <a16:creationId xmlns:a16="http://schemas.microsoft.com/office/drawing/2014/main" id="{984048CC-5CE6-B80D-EABD-484E51F98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34208" y="5332963"/>
            <a:ext cx="914400" cy="914400"/>
          </a:xfrm>
          <a:prstGeom prst="rect">
            <a:avLst/>
          </a:prstGeom>
        </p:spPr>
      </p:pic>
      <p:pic>
        <p:nvPicPr>
          <p:cNvPr id="53" name="Graphic 52" descr="Fabriek met effen opvulling">
            <a:extLst>
              <a:ext uri="{FF2B5EF4-FFF2-40B4-BE49-F238E27FC236}">
                <a16:creationId xmlns:a16="http://schemas.microsoft.com/office/drawing/2014/main" id="{B1F6FD43-0360-998B-3091-C7DEB2E5D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0085" y="6521278"/>
            <a:ext cx="914400" cy="914400"/>
          </a:xfrm>
          <a:prstGeom prst="rect">
            <a:avLst/>
          </a:prstGeom>
        </p:spPr>
      </p:pic>
      <p:pic>
        <p:nvPicPr>
          <p:cNvPr id="54" name="Graphic 53" descr="Fabriek met effen opvulling">
            <a:extLst>
              <a:ext uri="{FF2B5EF4-FFF2-40B4-BE49-F238E27FC236}">
                <a16:creationId xmlns:a16="http://schemas.microsoft.com/office/drawing/2014/main" id="{FFFEE08A-7CE6-CA0F-C78E-B29BB9814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45428" y="6113414"/>
            <a:ext cx="914400" cy="914400"/>
          </a:xfrm>
          <a:prstGeom prst="rect">
            <a:avLst/>
          </a:prstGeom>
        </p:spPr>
      </p:pic>
      <p:pic>
        <p:nvPicPr>
          <p:cNvPr id="55" name="Graphic 54" descr="Fabriek met effen opvulling">
            <a:extLst>
              <a:ext uri="{FF2B5EF4-FFF2-40B4-BE49-F238E27FC236}">
                <a16:creationId xmlns:a16="http://schemas.microsoft.com/office/drawing/2014/main" id="{9ED6AD5A-3689-B2E7-699F-EB66E75F4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5753" y="6023609"/>
            <a:ext cx="914400" cy="914400"/>
          </a:xfrm>
          <a:prstGeom prst="rect">
            <a:avLst/>
          </a:prstGeom>
        </p:spPr>
      </p:pic>
      <p:pic>
        <p:nvPicPr>
          <p:cNvPr id="56" name="Graphic 55" descr="Fabriek met effen opvulling">
            <a:extLst>
              <a:ext uri="{FF2B5EF4-FFF2-40B4-BE49-F238E27FC236}">
                <a16:creationId xmlns:a16="http://schemas.microsoft.com/office/drawing/2014/main" id="{199492B6-197E-9357-4C17-391F169C6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1827" y="59288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3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1B401F-3FD8-629F-98D5-1624AE27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 provincie Utrecht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0BF75C-F182-9C2F-4EFA-65F63F07A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dirty="0"/>
              <a:t>Gesolliciteerd op pakketoptie A (ten opzichte van pakketoptie B)</a:t>
            </a:r>
          </a:p>
          <a:p>
            <a:r>
              <a:rPr lang="nl-NL" dirty="0"/>
              <a:t>Klaarzetten fondsen pakket A</a:t>
            </a:r>
          </a:p>
          <a:p>
            <a:r>
              <a:rPr lang="nl-NL" dirty="0"/>
              <a:t>Opzetten en ondertekenen Green Deal (intentieverklaring voor 9 jaar)</a:t>
            </a:r>
          </a:p>
          <a:p>
            <a:pPr lvl="1"/>
            <a:r>
              <a:rPr lang="nl-NL" dirty="0"/>
              <a:t>Uitzoeken financiële en juridische kaders (</a:t>
            </a:r>
            <a:r>
              <a:rPr lang="nl-NL" dirty="0" err="1"/>
              <a:t>wss</a:t>
            </a:r>
            <a:r>
              <a:rPr lang="nl-NL" dirty="0"/>
              <a:t>. Begrotingssubsidie)</a:t>
            </a:r>
          </a:p>
          <a:p>
            <a:pPr lvl="1"/>
            <a:r>
              <a:rPr lang="nl-NL" dirty="0"/>
              <a:t>Toevoegen ambities provincie</a:t>
            </a:r>
          </a:p>
          <a:p>
            <a:pPr lvl="1"/>
            <a:r>
              <a:rPr lang="nl-NL" dirty="0"/>
              <a:t>Ondertekenen</a:t>
            </a:r>
          </a:p>
          <a:p>
            <a:endParaRPr lang="nl-NL"/>
          </a:p>
          <a:p>
            <a:r>
              <a:rPr lang="nl-NL" dirty="0"/>
              <a:t>Toevoegen selectiecriteria keuze bedrijventerreinen</a:t>
            </a:r>
          </a:p>
          <a:p>
            <a:r>
              <a:rPr lang="nl-NL" dirty="0"/>
              <a:t>Check met gemeenten op bedrijventerreinen keuze</a:t>
            </a:r>
          </a:p>
          <a:p>
            <a:endParaRPr lang="nl-NL"/>
          </a:p>
          <a:p>
            <a:pPr marL="457200" lvl="1" indent="0">
              <a:buNone/>
            </a:pPr>
            <a:endParaRPr lang="nl-NL"/>
          </a:p>
        </p:txBody>
      </p:sp>
      <p:sp>
        <p:nvSpPr>
          <p:cNvPr id="4" name="Pijl: links 3">
            <a:extLst>
              <a:ext uri="{FF2B5EF4-FFF2-40B4-BE49-F238E27FC236}">
                <a16:creationId xmlns:a16="http://schemas.microsoft.com/office/drawing/2014/main" id="{A53D3149-924E-BD9A-19F5-90942D473758}"/>
              </a:ext>
            </a:extLst>
          </p:cNvPr>
          <p:cNvSpPr/>
          <p:nvPr/>
        </p:nvSpPr>
        <p:spPr>
          <a:xfrm flipH="1">
            <a:off x="337457" y="3778136"/>
            <a:ext cx="892630" cy="44631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: links 4">
            <a:extLst>
              <a:ext uri="{FF2B5EF4-FFF2-40B4-BE49-F238E27FC236}">
                <a16:creationId xmlns:a16="http://schemas.microsoft.com/office/drawing/2014/main" id="{C3F4B2B7-5830-EC51-31CA-BD83C811DC21}"/>
              </a:ext>
            </a:extLst>
          </p:cNvPr>
          <p:cNvSpPr/>
          <p:nvPr/>
        </p:nvSpPr>
        <p:spPr>
          <a:xfrm flipH="1">
            <a:off x="141514" y="3462451"/>
            <a:ext cx="892630" cy="44631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: links 5">
            <a:extLst>
              <a:ext uri="{FF2B5EF4-FFF2-40B4-BE49-F238E27FC236}">
                <a16:creationId xmlns:a16="http://schemas.microsoft.com/office/drawing/2014/main" id="{B3CA2F72-C03C-B904-BEE5-B94ABDD43417}"/>
              </a:ext>
            </a:extLst>
          </p:cNvPr>
          <p:cNvSpPr/>
          <p:nvPr/>
        </p:nvSpPr>
        <p:spPr>
          <a:xfrm flipH="1">
            <a:off x="-113117" y="5041299"/>
            <a:ext cx="892630" cy="44631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23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1B401F-3FD8-629F-98D5-1624AE27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 Gemeenten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0BF75C-F182-9C2F-4EFA-65F63F07A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Samenwerken met solliciterende bedrijventerreinen</a:t>
            </a:r>
            <a:endParaRPr lang="en-US" dirty="0"/>
          </a:p>
          <a:p>
            <a:r>
              <a:rPr lang="nl-NL" dirty="0"/>
              <a:t>Financiële bijdrage voor deelname aan het programma (voor uitvoering van maatregelen</a:t>
            </a:r>
          </a:p>
          <a:p>
            <a:r>
              <a:rPr lang="nl-NL" dirty="0"/>
              <a:t>Samenwerking in opstellen ondersteunend beleid</a:t>
            </a:r>
          </a:p>
          <a:p>
            <a:endParaRPr lang="nl-NL" dirty="0"/>
          </a:p>
          <a:p>
            <a:r>
              <a:rPr lang="nl-NL" dirty="0"/>
              <a:t>Tip: Duurzaamheidsvisie is een pré!</a:t>
            </a:r>
          </a:p>
          <a:p>
            <a:r>
              <a:rPr lang="nl-NL" dirty="0"/>
              <a:t>Check met provincie op kandidaatsbedrijventerreinen tijdens selectieprocedure</a:t>
            </a:r>
          </a:p>
          <a:p>
            <a:endParaRPr lang="nl-NL"/>
          </a:p>
          <a:p>
            <a:pPr marL="457200" lvl="1" indent="0">
              <a:buNone/>
            </a:pPr>
            <a:endParaRPr lang="nl-NL"/>
          </a:p>
        </p:txBody>
      </p:sp>
      <p:sp>
        <p:nvSpPr>
          <p:cNvPr id="4" name="Pijl: links 3">
            <a:extLst>
              <a:ext uri="{FF2B5EF4-FFF2-40B4-BE49-F238E27FC236}">
                <a16:creationId xmlns:a16="http://schemas.microsoft.com/office/drawing/2014/main" id="{A53D3149-924E-BD9A-19F5-90942D473758}"/>
              </a:ext>
            </a:extLst>
          </p:cNvPr>
          <p:cNvSpPr/>
          <p:nvPr/>
        </p:nvSpPr>
        <p:spPr>
          <a:xfrm flipH="1">
            <a:off x="-60108" y="4225397"/>
            <a:ext cx="892630" cy="44631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: links 4">
            <a:extLst>
              <a:ext uri="{FF2B5EF4-FFF2-40B4-BE49-F238E27FC236}">
                <a16:creationId xmlns:a16="http://schemas.microsoft.com/office/drawing/2014/main" id="{C3F4B2B7-5830-EC51-31CA-BD83C811DC21}"/>
              </a:ext>
            </a:extLst>
          </p:cNvPr>
          <p:cNvSpPr/>
          <p:nvPr/>
        </p:nvSpPr>
        <p:spPr>
          <a:xfrm flipH="1">
            <a:off x="-57268" y="1822494"/>
            <a:ext cx="892630" cy="44631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: links 5">
            <a:extLst>
              <a:ext uri="{FF2B5EF4-FFF2-40B4-BE49-F238E27FC236}">
                <a16:creationId xmlns:a16="http://schemas.microsoft.com/office/drawing/2014/main" id="{B3CA2F72-C03C-B904-BEE5-B94ABDD43417}"/>
              </a:ext>
            </a:extLst>
          </p:cNvPr>
          <p:cNvSpPr/>
          <p:nvPr/>
        </p:nvSpPr>
        <p:spPr>
          <a:xfrm flipH="1">
            <a:off x="-195943" y="2332886"/>
            <a:ext cx="892630" cy="44631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4692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_PU" ma:contentTypeID="0x0101003E9A2B830A3CB44DBCE3112387D3A13600027D544D4B8B7248AEBB31D1D05FB4E3" ma:contentTypeVersion="67" ma:contentTypeDescription=" " ma:contentTypeScope="" ma:versionID="55b9a1c9518473fd68fa9fb829d56b39">
  <xsd:schema xmlns:xsd="http://www.w3.org/2001/XMLSchema" xmlns:xs="http://www.w3.org/2001/XMLSchema" xmlns:p="http://schemas.microsoft.com/office/2006/metadata/properties" xmlns:ns2="605f0870-dcdd-44df-b3b9-e054addee5f3" xmlns:ns3="6f21d894-8d5a-4755-be92-19d130540bd6" xmlns:ns4="3a2d4642-b1a9-4f9a-947d-aaac82c6ed7c" targetNamespace="http://schemas.microsoft.com/office/2006/metadata/properties" ma:root="true" ma:fieldsID="843b8667fdbe8e3ccce792f64e8f722f" ns2:_="" ns3:_="" ns4:_="">
    <xsd:import namespace="605f0870-dcdd-44df-b3b9-e054addee5f3"/>
    <xsd:import namespace="6f21d894-8d5a-4755-be92-19d130540bd6"/>
    <xsd:import namespace="3a2d4642-b1a9-4f9a-947d-aaac82c6ed7c"/>
    <xsd:element name="properties">
      <xsd:complexType>
        <xsd:sequence>
          <xsd:element name="documentManagement">
            <xsd:complexType>
              <xsd:all>
                <xsd:element ref="ns2:PUWerkingsgebiedDocument" minOccurs="0"/>
                <xsd:element ref="ns2:PUCopyrightRechten" minOccurs="0"/>
                <xsd:element ref="ns2:PUOmschrijvingVoorwaardenCopyright" minOccurs="0"/>
                <xsd:element ref="ns2:PUBegindatumCopyright" minOccurs="0"/>
                <xsd:element ref="ns2:PUEinddatumCopyright" minOccurs="0"/>
                <xsd:element ref="ns3:PUBegindatumdossier" minOccurs="0"/>
                <xsd:element ref="ns2:PUEinddatumdossier" minOccurs="0"/>
                <xsd:element ref="ns3:PUSelectiecategorie" minOccurs="0"/>
                <xsd:element ref="ns3:PUDossiernaam" minOccurs="0"/>
                <xsd:element ref="ns3:_dlc_DocId" minOccurs="0"/>
                <xsd:element ref="ns3:_dlc_DocIdUrl" minOccurs="0"/>
                <xsd:element ref="ns3:_dlc_DocIdPersistId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3:n35da69e1c1047dea46f4e43c827e5fd" minOccurs="0"/>
                <xsd:element ref="ns3:c69891f5b6724842a1992b729e890d0f" minOccurs="0"/>
                <xsd:element ref="ns3:dc87032591014caf9b8c241199203258" minOccurs="0"/>
                <xsd:element ref="ns3:bee6bab28bc347dea223a27ae484b55c" minOccurs="0"/>
                <xsd:element ref="ns3:kb23fa795b9743b8adae1149359e24fa" minOccurs="0"/>
                <xsd:element ref="ns3:e28028357a134c8cba3ce1e424d81274" minOccurs="0"/>
                <xsd:element ref="ns3:ecddcceb7a3944bcb5df119ed71fb281" minOccurs="0"/>
                <xsd:element ref="ns3:nbfcb91ce6ed4c72a590e661d33753dd" minOccurs="0"/>
                <xsd:element ref="ns3:d6579817e59147ae85edfd3136814cae" minOccurs="0"/>
                <xsd:element ref="ns3:d48145a825f34c759bf35e0f0f98a24d" minOccurs="0"/>
                <xsd:element ref="ns4:PUDocumenttype" minOccurs="0"/>
                <xsd:element ref="ns4:PUDocumentumRegistratienummer" minOccurs="0"/>
                <xsd:element ref="ns4:PUOrigineleMakerDocumentum" minOccurs="0"/>
                <xsd:element ref="ns4:PUCorsaDocument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5f0870-dcdd-44df-b3b9-e054addee5f3" elementFormDefault="qualified">
    <xsd:import namespace="http://schemas.microsoft.com/office/2006/documentManagement/types"/>
    <xsd:import namespace="http://schemas.microsoft.com/office/infopath/2007/PartnerControls"/>
    <xsd:element name="PUWerkingsgebiedDocument" ma:index="2" nillable="true" ma:displayName="Werkingsgebied document" ma:internalName="PUWerkingsgebiedDocument">
      <xsd:simpleType>
        <xsd:restriction base="dms:Text">
          <xsd:maxLength value="255"/>
        </xsd:restriction>
      </xsd:simpleType>
    </xsd:element>
    <xsd:element name="PUCopyrightRechten" ma:index="3" nillable="true" ma:displayName="Copyright rechten" ma:default="0" ma:description="Selecteer &quot;Ja&quot; indien het document onderhevig is aan copyright rechten" ma:internalName="PUCopyrightRechten">
      <xsd:simpleType>
        <xsd:restriction base="dms:Boolean"/>
      </xsd:simpleType>
    </xsd:element>
    <xsd:element name="PUOmschrijvingVoorwaardenCopyright" ma:index="4" nillable="true" ma:displayName="Omschrijving voorwaarden copyright" ma:internalName="PUOmschrijvingVoorwaardenCopyright">
      <xsd:simpleType>
        <xsd:restriction base="dms:Note">
          <xsd:maxLength value="255"/>
        </xsd:restriction>
      </xsd:simpleType>
    </xsd:element>
    <xsd:element name="PUBegindatumCopyright" ma:index="5" nillable="true" ma:displayName="Begindatum copyright" ma:format="DateOnly" ma:internalName="PUBegindatumCopyright">
      <xsd:simpleType>
        <xsd:restriction base="dms:DateTime"/>
      </xsd:simpleType>
    </xsd:element>
    <xsd:element name="PUEinddatumCopyright" ma:index="6" nillable="true" ma:displayName="Einddatum copyright" ma:format="DateOnly" ma:internalName="PUEinddatumCopyright">
      <xsd:simpleType>
        <xsd:restriction base="dms:DateTime"/>
      </xsd:simpleType>
    </xsd:element>
    <xsd:element name="PUEinddatumdossier" ma:index="8" nillable="true" ma:displayName="Einddatumdossier" ma:format="DateOnly" ma:hidden="true" ma:internalName="PUEinddatumdossier" ma:readOnly="false">
      <xsd:simpleType>
        <xsd:restriction base="dms:DateTime"/>
      </xsd:simple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3" nillable="true" ma:displayName="Tags" ma:internalName="MediaServiceAutoTags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5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5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5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57" nillable="true" ma:taxonomy="true" ma:internalName="lcf76f155ced4ddcb4097134ff3c332f" ma:taxonomyFieldName="MediaServiceImageTags" ma:displayName="Afbeeldingtags" ma:readOnly="false" ma:fieldId="{5cf76f15-5ced-4ddc-b409-7134ff3c332f}" ma:taxonomyMulti="true" ma:sspId="d6e20898-9fd2-4753-9924-3f7380c594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5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5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1d894-8d5a-4755-be92-19d130540bd6" elementFormDefault="qualified">
    <xsd:import namespace="http://schemas.microsoft.com/office/2006/documentManagement/types"/>
    <xsd:import namespace="http://schemas.microsoft.com/office/infopath/2007/PartnerControls"/>
    <xsd:element name="PUBegindatumdossier" ma:index="7" nillable="true" ma:displayName="Begindatumdossier" ma:default="2021-04-26T00:00:00.000+02:00" ma:format="DateOnly" ma:hidden="true" ma:internalName="PUBegindatumdossier" ma:readOnly="false">
      <xsd:simpleType>
        <xsd:restriction base="dms:DateTime"/>
      </xsd:simpleType>
    </xsd:element>
    <xsd:element name="PUSelectiecategorie" ma:index="9" nillable="true" ma:displayName="Selectiecategorie" ma:default="603" ma:hidden="true" ma:internalName="PUSelectiecategorie" ma:readOnly="false">
      <xsd:simpleType>
        <xsd:restriction base="dms:Text">
          <xsd:maxLength value="255"/>
        </xsd:restriction>
      </xsd:simpleType>
    </xsd:element>
    <xsd:element name="PUDossiernaam" ma:index="10" nillable="true" ma:displayName="Dossiernaam" ma:default="Uitvoeren project Klimaatadaptatie duurzame daken" ma:hidden="true" ma:internalName="PUDossiernaam" ma:readOnly="false">
      <xsd:simpleType>
        <xsd:restriction base="dms:Text">
          <xsd:maxLength value="255"/>
        </xsd:restriction>
      </xsd:simpleType>
    </xsd:element>
    <xsd:element name="_dlc_DocId" ma:index="11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2" nillable="true" ma:displayName="Registratienummer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5d22a3fc-b968-4a23-995d-fce77b640e61}" ma:internalName="TaxCatchAll" ma:showField="CatchAllData" ma:web="6f21d894-8d5a-4755-be92-19d130540b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n35da69e1c1047dea46f4e43c827e5fd" ma:index="28" nillable="true" ma:taxonomy="true" ma:internalName="n35da69e1c1047dea46f4e43c827e5fd" ma:taxonomyFieldName="PUBewaartermijn" ma:displayName="Bewaartermijn" ma:readOnly="false" ma:default="-1;#Blijvend bewaren|e5ca1b2a-a741-485a-bdf8-91756cb0387b" ma:fieldId="{735da69e-1c10-47de-a46f-4e43c827e5fd}" ma:sspId="d6e20898-9fd2-4753-9924-3f7380c5943a" ma:termSetId="bf6207c9-df11-4d84-a399-b07313a6ce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69891f5b6724842a1992b729e890d0f" ma:index="30" nillable="true" ma:taxonomy="true" ma:internalName="c69891f5b6724842a1992b729e890d0f" ma:taxonomyFieldName="PUDocumentTrefwoorden" ma:displayName="Document trefwoorden" ma:fieldId="{c69891f5-b672-4842-a199-2b729e890d0f}" ma:taxonomyMulti="true" ma:sspId="d6e20898-9fd2-4753-9924-3f7380c5943a" ma:termSetId="efc73914-62b6-411b-899c-d0c7ce501e8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c87032591014caf9b8c241199203258" ma:index="32" nillable="true" ma:taxonomy="true" ma:internalName="dc87032591014caf9b8c241199203258" ma:taxonomyFieldName="PUDoelenboom" ma:displayName="Doelenboom" ma:readOnly="false" ma:default="-1;#Waarborgen waterveiligheid en klimaatadaptatie|06ed6a52-3bba-4cc4-9965-6c5ddaec141e" ma:fieldId="{dc870325-9101-4caf-9b8c-241199203258}" ma:sspId="d6e20898-9fd2-4753-9924-3f7380c5943a" ma:termSetId="9589c86e-2f15-406a-bb88-85ad886474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e6bab28bc347dea223a27ae484b55c" ma:index="34" nillable="true" ma:taxonomy="true" ma:internalName="bee6bab28bc347dea223a27ae484b55c" ma:taxonomyFieldName="PUEindverantwoordelijkeProceseigenaar" ma:displayName="Eindverantwoordelijke proceseigenaar" ma:default="9;#SLO - Concernmanager Stedelijke Leefomgeving|868258e6-0a0c-4fb4-aa13-9fc70864a5de" ma:fieldId="{bee6bab2-8bc3-47de-a223-a27ae484b55c}" ma:sspId="d6e20898-9fd2-4753-9924-3f7380c5943a" ma:termSetId="c4f41cfa-9fd9-430d-8623-d08408cb399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b23fa795b9743b8adae1149359e24fa" ma:index="36" nillable="true" ma:taxonomy="true" ma:internalName="kb23fa795b9743b8adae1149359e24fa" ma:taxonomyFieldName="PUProceseigenaar" ma:displayName="Proceseigenaar" ma:readOnly="false" ma:default="-1;#Opgavemanager Klimaatadaptatie|ba9b5305-98c6-44fb-b5d6-90a4876aa7f9" ma:fieldId="{4b23fa79-5b97-43b8-adae-1149359e24fa}" ma:sspId="d6e20898-9fd2-4753-9924-3f7380c5943a" ma:termSetId="b742015b-cac9-4880-bb80-8932fb1f14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28028357a134c8cba3ce1e424d81274" ma:index="38" nillable="true" ma:taxonomy="true" ma:internalName="e28028357a134c8cba3ce1e424d81274" ma:taxonomyFieldName="PUThema" ma:displayName="Thema" ma:readOnly="false" ma:default="-1;#Leefomgeving|8bdfdb65-ac21-41df-8af2-37cf25ac510c" ma:fieldId="{e2802835-7a13-4c8c-ba3c-e1e424d81274}" ma:sspId="d6e20898-9fd2-4753-9924-3f7380c5943a" ma:termSetId="06d93e4f-b741-4aa1-a950-4db177d07a4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dcceb7a3944bcb5df119ed71fb281" ma:index="40" nillable="true" ma:taxonomy="true" ma:internalName="ecddcceb7a3944bcb5df119ed71fb281" ma:taxonomyFieldName="PUWaardering" ma:displayName="Waardering" ma:readOnly="false" ma:default="-1;#Bewaren|4570fb31-860c-44f7-be36-40938139c6a7" ma:fieldId="{ecddcceb-7a39-44bc-b5df-119ed71fb281}" ma:sspId="d6e20898-9fd2-4753-9924-3f7380c5943a" ma:termSetId="2b960e09-d81e-4156-bdf3-fa04acc6699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bfcb91ce6ed4c72a590e661d33753dd" ma:index="42" nillable="true" ma:taxonomy="true" ma:internalName="nbfcb91ce6ed4c72a590e661d33753dd" ma:taxonomyFieldName="PUWBSTax" ma:displayName="WBS" ma:readOnly="false" ma:default="-1;#P.1723.001 - Aanjaagmiddelen opdrachten ext en int.|373ac879-fb96-4fca-82ae-9eafaf46aa81" ma:fieldId="{7bfcb91c-e6ed-4c72-a590-e661d33753dd}" ma:sspId="d6e20898-9fd2-4753-9924-3f7380c5943a" ma:termSetId="de8aea1a-1900-4651-8d26-56f9dde5d3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579817e59147ae85edfd3136814cae" ma:index="44" nillable="true" ma:taxonomy="true" ma:internalName="d6579817e59147ae85edfd3136814cae" ma:taxonomyFieldName="PUWerkproces" ma:displayName="Werkproces" ma:readOnly="false" ma:default="-1;#1039. Opstellen van plannen als uitvoering van vastgesteld beleid|bac16760-db71-4da4-8eb1-d7d41a4f3805" ma:fieldId="{d6579817-e591-47ae-85ed-fd3136814cae}" ma:sspId="d6e20898-9fd2-4753-9924-3f7380c5943a" ma:termSetId="1795a696-d4ea-42e5-9f0b-f098e75f91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48145a825f34c759bf35e0f0f98a24d" ma:index="46" nillable="true" ma:taxonomy="true" ma:internalName="d48145a825f34c759bf35e0f0f98a24d" ma:taxonomyFieldName="PUWerkingsgebiedDossier" ma:displayName="Werkingsgebied dossier" ma:readOnly="false" ma:default="-1;#Intern Provincie|189e3338-705c-4baf-9377-0e95b47bfb72" ma:fieldId="{d48145a8-25f3-4c75-9bf3-5e0f0f98a24d}" ma:sspId="d6e20898-9fd2-4753-9924-3f7380c5943a" ma:termSetId="fdfb8693-5b3e-48f7-b4e1-2743a88dfea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2d4642-b1a9-4f9a-947d-aaac82c6ed7c" elementFormDefault="qualified">
    <xsd:import namespace="http://schemas.microsoft.com/office/2006/documentManagement/types"/>
    <xsd:import namespace="http://schemas.microsoft.com/office/infopath/2007/PartnerControls"/>
    <xsd:element name="PUDocumenttype" ma:index="48" nillable="true" ma:displayName="Documenttype" ma:hidden="true" ma:internalName="PUDocumenttype" ma:readOnly="false">
      <xsd:simpleType>
        <xsd:restriction base="dms:Text">
          <xsd:maxLength value="255"/>
        </xsd:restriction>
      </xsd:simpleType>
    </xsd:element>
    <xsd:element name="PUDocumentumRegistratienummer" ma:index="49" nillable="true" ma:displayName="Documentum Registratienummer" ma:hidden="true" ma:internalName="PUDocumentumRegistratienummer" ma:readOnly="false">
      <xsd:simpleType>
        <xsd:restriction base="dms:Text">
          <xsd:maxLength value="255"/>
        </xsd:restriction>
      </xsd:simpleType>
    </xsd:element>
    <xsd:element name="PUOrigineleMakerDocumentum" ma:index="50" nillable="true" ma:displayName="Originele maker Documentum" ma:hidden="true" ma:internalName="PUOrigineleMakerDocumentum" ma:readOnly="false">
      <xsd:simpleType>
        <xsd:restriction base="dms:Text">
          <xsd:maxLength value="255"/>
        </xsd:restriction>
      </xsd:simpleType>
    </xsd:element>
    <xsd:element name="PUCorsaDocumentcode" ma:index="51" nillable="true" ma:displayName="Corsa documentcode" ma:hidden="true" ma:internalName="PUCorsaDocumentcode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egindatumdossier xmlns="6f21d894-8d5a-4755-be92-19d130540bd6">2021-04-26T00:00:00+00:00</PUBegindatumdossier>
    <TaxCatchAll xmlns="6f21d894-8d5a-4755-be92-19d130540bd6">
      <Value>9</Value>
      <Value>8</Value>
      <Value>7</Value>
      <Value>6</Value>
      <Value>5</Value>
      <Value>4</Value>
      <Value>3</Value>
      <Value>2</Value>
      <Value>1</Value>
    </TaxCatchAll>
    <kb23fa795b9743b8adae1149359e24fa xmlns="6f21d894-8d5a-4755-be92-19d130540bd6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Opgavemanager Klimaatadaptatie</TermName>
          <TermId xmlns="http://schemas.microsoft.com/office/infopath/2007/PartnerControls">ba9b5305-98c6-44fb-b5d6-90a4876aa7f9</TermId>
        </TermInfo>
      </Terms>
    </kb23fa795b9743b8adae1149359e24fa>
    <d48145a825f34c759bf35e0f0f98a24d xmlns="6f21d894-8d5a-4755-be92-19d130540bd6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 Provincie</TermName>
          <TermId xmlns="http://schemas.microsoft.com/office/infopath/2007/PartnerControls">189e3338-705c-4baf-9377-0e95b47bfb72</TermId>
        </TermInfo>
      </Terms>
    </d48145a825f34c759bf35e0f0f98a24d>
    <PUWerkingsgebiedDocument xmlns="605f0870-dcdd-44df-b3b9-e054addee5f3" xsi:nil="true"/>
    <PUEinddatumdossier xmlns="605f0870-dcdd-44df-b3b9-e054addee5f3" xsi:nil="true"/>
    <PUDocumentumRegistratienummer xmlns="3a2d4642-b1a9-4f9a-947d-aaac82c6ed7c" xsi:nil="true"/>
    <n35da69e1c1047dea46f4e43c827e5fd xmlns="6f21d894-8d5a-4755-be92-19d130540bd6">
      <Terms xmlns="http://schemas.microsoft.com/office/infopath/2007/PartnerControls">
        <TermInfo xmlns="http://schemas.microsoft.com/office/infopath/2007/PartnerControls">
          <TermName xmlns="http://schemas.microsoft.com/office/infopath/2007/PartnerControls">Blijvend bewaren</TermName>
          <TermId xmlns="http://schemas.microsoft.com/office/infopath/2007/PartnerControls">e5ca1b2a-a741-485a-bdf8-91756cb0387b</TermId>
        </TermInfo>
      </Terms>
    </n35da69e1c1047dea46f4e43c827e5fd>
    <e28028357a134c8cba3ce1e424d81274 xmlns="6f21d894-8d5a-4755-be92-19d130540bd6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Leefomgeving</TermName>
          <TermId xmlns="http://schemas.microsoft.com/office/infopath/2007/PartnerControls">8bdfdb65-ac21-41df-8af2-37cf25ac510c</TermId>
        </TermInfo>
      </Terms>
    </e28028357a134c8cba3ce1e424d81274>
    <PUOmschrijvingVoorwaardenCopyright xmlns="605f0870-dcdd-44df-b3b9-e054addee5f3" xsi:nil="true"/>
    <bee6bab28bc347dea223a27ae484b55c xmlns="6f21d894-8d5a-4755-be92-19d130540bd6">
      <Terms xmlns="http://schemas.microsoft.com/office/infopath/2007/PartnerControls">
        <TermInfo xmlns="http://schemas.microsoft.com/office/infopath/2007/PartnerControls">
          <TermName xmlns="http://schemas.microsoft.com/office/infopath/2007/PartnerControls">SLO - Concernmanager Stedelijke Leefomgeving</TermName>
          <TermId xmlns="http://schemas.microsoft.com/office/infopath/2007/PartnerControls">868258e6-0a0c-4fb4-aa13-9fc70864a5de</TermId>
        </TermInfo>
      </Terms>
    </bee6bab28bc347dea223a27ae484b55c>
    <PUOrigineleMakerDocumentum xmlns="3a2d4642-b1a9-4f9a-947d-aaac82c6ed7c" xsi:nil="true"/>
    <PUCopyrightRechten xmlns="605f0870-dcdd-44df-b3b9-e054addee5f3">false</PUCopyrightRechten>
    <PUSelectiecategorie xmlns="6f21d894-8d5a-4755-be92-19d130540bd6">603</PUSelectiecategorie>
    <nbfcb91ce6ed4c72a590e661d33753dd xmlns="6f21d894-8d5a-4755-be92-19d130540bd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P.1723.001 - Aanjaagmiddelen opdrachten ext en int.</TermName>
          <TermId xmlns="http://schemas.microsoft.com/office/infopath/2007/PartnerControls">373ac879-fb96-4fca-82ae-9eafaf46aa81</TermId>
        </TermInfo>
      </Terms>
    </nbfcb91ce6ed4c72a590e661d33753dd>
    <PUDocumenttype xmlns="3a2d4642-b1a9-4f9a-947d-aaac82c6ed7c" xsi:nil="true"/>
    <ecddcceb7a3944bcb5df119ed71fb281 xmlns="6f21d894-8d5a-4755-be92-19d130540bd6">
      <Terms xmlns="http://schemas.microsoft.com/office/infopath/2007/PartnerControls">
        <TermInfo xmlns="http://schemas.microsoft.com/office/infopath/2007/PartnerControls">
          <TermName xmlns="http://schemas.microsoft.com/office/infopath/2007/PartnerControls">Bewaren</TermName>
          <TermId xmlns="http://schemas.microsoft.com/office/infopath/2007/PartnerControls">4570fb31-860c-44f7-be36-40938139c6a7</TermId>
        </TermInfo>
      </Terms>
    </ecddcceb7a3944bcb5df119ed71fb281>
    <lcf76f155ced4ddcb4097134ff3c332f xmlns="605f0870-dcdd-44df-b3b9-e054addee5f3">
      <Terms xmlns="http://schemas.microsoft.com/office/infopath/2007/PartnerControls"/>
    </lcf76f155ced4ddcb4097134ff3c332f>
    <d6579817e59147ae85edfd3136814cae xmlns="6f21d894-8d5a-4755-be92-19d130540bd6">
      <Terms xmlns="http://schemas.microsoft.com/office/infopath/2007/PartnerControls">
        <TermInfo xmlns="http://schemas.microsoft.com/office/infopath/2007/PartnerControls">
          <TermName xmlns="http://schemas.microsoft.com/office/infopath/2007/PartnerControls">1039. Opstellen van plannen als uitvoering van vastgesteld beleid</TermName>
          <TermId xmlns="http://schemas.microsoft.com/office/infopath/2007/PartnerControls">bac16760-db71-4da4-8eb1-d7d41a4f3805</TermId>
        </TermInfo>
      </Terms>
    </d6579817e59147ae85edfd3136814cae>
    <PUBegindatumCopyright xmlns="605f0870-dcdd-44df-b3b9-e054addee5f3" xsi:nil="true"/>
    <PUEinddatumCopyright xmlns="605f0870-dcdd-44df-b3b9-e054addee5f3" xsi:nil="true"/>
    <dc87032591014caf9b8c241199203258 xmlns="6f21d894-8d5a-4755-be92-19d130540bd6">
      <Terms xmlns="http://schemas.microsoft.com/office/infopath/2007/PartnerControls">
        <TermInfo xmlns="http://schemas.microsoft.com/office/infopath/2007/PartnerControls">
          <TermName xmlns="http://schemas.microsoft.com/office/infopath/2007/PartnerControls">Waarborgen waterveiligheid en klimaatadaptatie</TermName>
          <TermId xmlns="http://schemas.microsoft.com/office/infopath/2007/PartnerControls">06ed6a52-3bba-4cc4-9965-6c5ddaec141e</TermId>
        </TermInfo>
      </Terms>
    </dc87032591014caf9b8c241199203258>
    <PUDossiernaam xmlns="6f21d894-8d5a-4755-be92-19d130540bd6">Uitvoeren project Klimaatadaptatie duurzame daken</PUDossiernaam>
    <c69891f5b6724842a1992b729e890d0f xmlns="6f21d894-8d5a-4755-be92-19d130540bd6">
      <Terms xmlns="http://schemas.microsoft.com/office/infopath/2007/PartnerControls"/>
    </c69891f5b6724842a1992b729e890d0f>
    <PUCorsaDocumentcode xmlns="3a2d4642-b1a9-4f9a-947d-aaac82c6ed7c" xsi:nil="true"/>
    <_dlc_DocId xmlns="6f21d894-8d5a-4755-be92-19d130540bd6">UTSP-560011778-82746</_dlc_DocId>
    <_dlc_DocIdUrl xmlns="6f21d894-8d5a-4755-be92-19d130540bd6">
      <Url>https://provincieutrecht.sharepoint.com/sites/prjct-KlimaatadaptatieDuurzamedaken/_layouts/15/DocIdRedir.aspx?ID=UTSP-560011778-82746</Url>
      <Description>UTSP-560011778-82746</Description>
    </_dlc_DocIdUrl>
    <SharedWithUsers xmlns="6f21d894-8d5a-4755-be92-19d130540bd6">
      <UserInfo>
        <DisplayName>Becking, Elisabeth</DisplayName>
        <AccountId>398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A0459D7-94D8-4B6A-9164-846FFCA4C70F}">
  <ds:schemaRefs>
    <ds:schemaRef ds:uri="3a2d4642-b1a9-4f9a-947d-aaac82c6ed7c"/>
    <ds:schemaRef ds:uri="605f0870-dcdd-44df-b3b9-e054addee5f3"/>
    <ds:schemaRef ds:uri="6f21d894-8d5a-4755-be92-19d130540b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BB4135F-5E60-480F-81E5-B9BD8C9C5A9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4D1254F-9B91-4777-AA6D-FC79B22D9E0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9F961E3-863D-4FB2-90AD-00C162452CF0}">
  <ds:schemaRefs>
    <ds:schemaRef ds:uri="3a2d4642-b1a9-4f9a-947d-aaac82c6ed7c"/>
    <ds:schemaRef ds:uri="605f0870-dcdd-44df-b3b9-e054addee5f3"/>
    <ds:schemaRef ds:uri="6f21d894-8d5a-4755-be92-19d130540bd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12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Werklandschappen van de toekomst</vt:lpstr>
      <vt:lpstr>Wat is het?</vt:lpstr>
      <vt:lpstr>Klimaatadaptatie en vergroening leidend</vt:lpstr>
      <vt:lpstr>De stichting</vt:lpstr>
      <vt:lpstr>Het programma</vt:lpstr>
      <vt:lpstr>Living Lab </vt:lpstr>
      <vt:lpstr>Zwermaanpak (2026~2030)</vt:lpstr>
      <vt:lpstr>Rol provincie Utrecht</vt:lpstr>
      <vt:lpstr>Rol Gemeenten</vt:lpstr>
      <vt:lpstr>Rol Bedrijventerreinen</vt:lpstr>
      <vt:lpstr>Planning </vt:lpstr>
      <vt:lpstr>FAQ</vt:lpstr>
    </vt:vector>
  </TitlesOfParts>
  <Company>Provincie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Werklandschappen van de toekomst</dc:title>
  <dc:creator>Becking, Elisabeth</dc:creator>
  <cp:revision>87</cp:revision>
  <dcterms:created xsi:type="dcterms:W3CDTF">2024-04-16T11:42:20Z</dcterms:created>
  <dcterms:modified xsi:type="dcterms:W3CDTF">2024-06-25T11:20:47Z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0x0101003E9A2B830A3CB44DBCE3112387D3A13600027D544D4B8B7248AEBB31D1D05FB4E3</vt:lpwstr>
  </property>
  <property fmtid="{D5CDD505-2E9C-101B-9397-08002B2CF9AE}" pid="3" name="PUBewaartermijn">
    <vt:lpwstr>6;#Blijvend bewaren|e5ca1b2a-a741-485a-bdf8-91756cb0387b</vt:lpwstr>
  </property>
  <property fmtid="{D5CDD505-2E9C-101B-9397-08002B2CF9AE}" pid="4" name="PUWaardering">
    <vt:lpwstr>5;#Bewaren|4570fb31-860c-44f7-be36-40938139c6a7</vt:lpwstr>
  </property>
  <property fmtid="{D5CDD505-2E9C-101B-9397-08002B2CF9AE}" pid="5" name="PUWBSTax">
    <vt:lpwstr>8;#P.1723.001 - Aanjaagmiddelen opdrachten ext en int.|373ac879-fb96-4fca-82ae-9eafaf46aa81</vt:lpwstr>
  </property>
  <property fmtid="{D5CDD505-2E9C-101B-9397-08002B2CF9AE}" pid="6" name="PUWerkproces">
    <vt:lpwstr>3;#1039. Opstellen van plannen als uitvoering van vastgesteld beleid|bac16760-db71-4da4-8eb1-d7d41a4f3805</vt:lpwstr>
  </property>
  <property fmtid="{D5CDD505-2E9C-101B-9397-08002B2CF9AE}" pid="7" name="PUWerkingsgebiedDossier">
    <vt:lpwstr>1;#Intern Provincie|189e3338-705c-4baf-9377-0e95b47bfb72</vt:lpwstr>
  </property>
  <property fmtid="{D5CDD505-2E9C-101B-9397-08002B2CF9AE}" pid="8" name="_dlc_DocIdItemGuid">
    <vt:lpwstr>35c4f72a-3236-4c52-92dd-e25e304c8561</vt:lpwstr>
  </property>
  <property fmtid="{D5CDD505-2E9C-101B-9397-08002B2CF9AE}" pid="9" name="PUProceseigenaar">
    <vt:lpwstr>4;#Opgavemanager Klimaatadaptatie|ba9b5305-98c6-44fb-b5d6-90a4876aa7f9</vt:lpwstr>
  </property>
  <property fmtid="{D5CDD505-2E9C-101B-9397-08002B2CF9AE}" pid="10" name="PUDoelenboom">
    <vt:lpwstr>7;#Waarborgen waterveiligheid en klimaatadaptatie|06ed6a52-3bba-4cc4-9965-6c5ddaec141e</vt:lpwstr>
  </property>
  <property fmtid="{D5CDD505-2E9C-101B-9397-08002B2CF9AE}" pid="11" name="PUEindverantwoordelijkeProceseigenaar">
    <vt:lpwstr>9;#SLO - Concernmanager Stedelijke Leefomgeving|868258e6-0a0c-4fb4-aa13-9fc70864a5de</vt:lpwstr>
  </property>
  <property fmtid="{D5CDD505-2E9C-101B-9397-08002B2CF9AE}" pid="12" name="PUThema">
    <vt:lpwstr>2;#Leefomgeving|8bdfdb65-ac21-41df-8af2-37cf25ac510c</vt:lpwstr>
  </property>
  <property fmtid="{D5CDD505-2E9C-101B-9397-08002B2CF9AE}" pid="13" name="MediaServiceImageTags">
    <vt:lpwstr/>
  </property>
  <property fmtid="{D5CDD505-2E9C-101B-9397-08002B2CF9AE}" pid="14" name="PUDocumentTrefwoorden">
    <vt:lpwstr/>
  </property>
  <property fmtid="{D5CDD505-2E9C-101B-9397-08002B2CF9AE}" pid="16" name="_NewReviewCycle">
    <vt:lpwstr/>
  </property>
</Properties>
</file>