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4"/>
    <p:sldMasterId id="2147483662" r:id="rId35"/>
  </p:sldMasterIdLst>
  <p:notesMasterIdLst>
    <p:notesMasterId r:id="rId75"/>
  </p:notesMasterIdLst>
  <p:handoutMasterIdLst>
    <p:handoutMasterId r:id="rId76"/>
  </p:handoutMasterIdLst>
  <p:sldIdLst>
    <p:sldId id="387" r:id="rId36"/>
    <p:sldId id="394" r:id="rId37"/>
    <p:sldId id="430" r:id="rId38"/>
    <p:sldId id="424" r:id="rId39"/>
    <p:sldId id="431" r:id="rId40"/>
    <p:sldId id="403" r:id="rId41"/>
    <p:sldId id="404" r:id="rId42"/>
    <p:sldId id="432" r:id="rId43"/>
    <p:sldId id="405" r:id="rId44"/>
    <p:sldId id="409" r:id="rId45"/>
    <p:sldId id="410" r:id="rId46"/>
    <p:sldId id="433" r:id="rId47"/>
    <p:sldId id="434" r:id="rId48"/>
    <p:sldId id="411" r:id="rId49"/>
    <p:sldId id="413" r:id="rId50"/>
    <p:sldId id="435" r:id="rId51"/>
    <p:sldId id="436" r:id="rId52"/>
    <p:sldId id="1938" r:id="rId53"/>
    <p:sldId id="415" r:id="rId54"/>
    <p:sldId id="425" r:id="rId55"/>
    <p:sldId id="437" r:id="rId56"/>
    <p:sldId id="1937" r:id="rId57"/>
    <p:sldId id="1936" r:id="rId58"/>
    <p:sldId id="1939" r:id="rId59"/>
    <p:sldId id="1919" r:id="rId60"/>
    <p:sldId id="1920" r:id="rId61"/>
    <p:sldId id="1958" r:id="rId62"/>
    <p:sldId id="1942" r:id="rId63"/>
    <p:sldId id="1949" r:id="rId64"/>
    <p:sldId id="1946" r:id="rId65"/>
    <p:sldId id="1940" r:id="rId66"/>
    <p:sldId id="416" r:id="rId67"/>
    <p:sldId id="1955" r:id="rId68"/>
    <p:sldId id="1956" r:id="rId69"/>
    <p:sldId id="1957" r:id="rId70"/>
    <p:sldId id="1941" r:id="rId71"/>
    <p:sldId id="1934" r:id="rId72"/>
    <p:sldId id="1945" r:id="rId73"/>
    <p:sldId id="1947" r:id="rId7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90D090BA-23E1-CD4E-9FD9-E04EDBF0253D}">
          <p14:sldIdLst>
            <p14:sldId id="387"/>
            <p14:sldId id="394"/>
            <p14:sldId id="430"/>
            <p14:sldId id="424"/>
            <p14:sldId id="431"/>
            <p14:sldId id="403"/>
            <p14:sldId id="404"/>
            <p14:sldId id="432"/>
            <p14:sldId id="405"/>
            <p14:sldId id="409"/>
            <p14:sldId id="410"/>
            <p14:sldId id="433"/>
            <p14:sldId id="434"/>
            <p14:sldId id="411"/>
            <p14:sldId id="413"/>
            <p14:sldId id="435"/>
            <p14:sldId id="436"/>
            <p14:sldId id="1938"/>
            <p14:sldId id="415"/>
            <p14:sldId id="425"/>
            <p14:sldId id="437"/>
            <p14:sldId id="1937"/>
            <p14:sldId id="1936"/>
            <p14:sldId id="1939"/>
            <p14:sldId id="1919"/>
            <p14:sldId id="1920"/>
            <p14:sldId id="1958"/>
            <p14:sldId id="1942"/>
            <p14:sldId id="1949"/>
            <p14:sldId id="1946"/>
            <p14:sldId id="1940"/>
            <p14:sldId id="416"/>
            <p14:sldId id="1955"/>
            <p14:sldId id="1956"/>
            <p14:sldId id="1957"/>
            <p14:sldId id="1941"/>
            <p14:sldId id="1934"/>
            <p14:sldId id="1945"/>
            <p14:sldId id="19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6689D7-0EDB-1E62-5356-536D958E8C81}" name="Schepers, Bas" initials="SB" userId="S::bschepers@vallei-veluwe.nl::5778957a-2a31-4830-a4dc-8ea599440fd6" providerId="AD"/>
  <p188:author id="{721989F4-A354-0ED1-C8D8-1469A80DB513}" name="Stoffelsen, Leonie" initials="" userId="S::lstoffelsen@vallei-veluwe.nl::6840cb86-57f9-47a5-8227-bbcc13891c78" providerId="AD"/>
  <p188:author id="{0624E4FC-C9CD-873D-3175-524D3C3702F3}" name="Schoo, Sari" initials="SS" userId="S::sschoo@vallei-veluwe.nl::9bff7368-a1e2-40be-a5b4-2ab5bc63a2db" providerId="AD"/>
  <p188:author id="{12DBE5FD-6AF7-6330-DD3D-D3442128F8BF}" name="Ravenhorst, Jelmer" initials="JR" userId="S::jravenhorst@vallei-veluwe.nl::d8cb6966-e530-4431-9e4f-8189bc43db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9"/>
    <a:srgbClr val="EAF7D3"/>
    <a:srgbClr val="86BB3B"/>
    <a:srgbClr val="F1FAF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CE67A-5D91-4B74-A127-64F0ADF487C2}" v="8" dt="2026-01-14T12:25:54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379" autoAdjust="0"/>
  </p:normalViewPr>
  <p:slideViewPr>
    <p:cSldViewPr snapToGrid="0">
      <p:cViewPr varScale="1">
        <p:scale>
          <a:sx n="102" d="100"/>
          <a:sy n="102" d="100"/>
        </p:scale>
        <p:origin x="11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slide" Target="slides/slide2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74" Type="http://schemas.openxmlformats.org/officeDocument/2006/relationships/slide" Target="slides/slide39.xml"/><Relationship Id="rId79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26.xml"/><Relationship Id="rId82" Type="http://schemas.microsoft.com/office/2018/10/relationships/authors" Target="author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2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77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customXml" Target="../customXml/item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4.xml"/><Relationship Id="rId34" Type="http://schemas.openxmlformats.org/officeDocument/2006/relationships/slideMaster" Target="slideMasters/slideMaster1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76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36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66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3B769-6449-4B95-8569-D2E339E8415B}" type="doc">
      <dgm:prSet loTypeId="urn:microsoft.com/office/officeart/2005/8/layout/chart3" loCatId="cycl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nl-NL"/>
        </a:p>
      </dgm:t>
    </dgm:pt>
    <dgm:pt modelId="{7B98B550-0372-4D75-AA5B-C654002BBE32}">
      <dgm:prSet phldrT="[Tekst]" custT="1"/>
      <dgm:spPr/>
      <dgm:t>
        <a:bodyPr/>
        <a:lstStyle/>
        <a:p>
          <a:r>
            <a:rPr lang="nl-NL" sz="1800" b="1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Spoor 1</a:t>
          </a:r>
        </a:p>
        <a:p>
          <a:r>
            <a:rPr lang="nl-NL" sz="1200" b="0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Uitvoering</a:t>
          </a:r>
        </a:p>
      </dgm:t>
    </dgm:pt>
    <dgm:pt modelId="{4CA76C46-25BA-4474-818F-9DC7C168950B}" type="parTrans" cxnId="{EB241894-BDC3-4709-ABC7-37CC630A2486}">
      <dgm:prSet/>
      <dgm:spPr/>
      <dgm:t>
        <a:bodyPr/>
        <a:lstStyle/>
        <a:p>
          <a:endParaRPr lang="nl-NL"/>
        </a:p>
      </dgm:t>
    </dgm:pt>
    <dgm:pt modelId="{D7A45ABC-9823-49EA-AEE5-00B7EDCA38C6}" type="sibTrans" cxnId="{EB241894-BDC3-4709-ABC7-37CC630A2486}">
      <dgm:prSet/>
      <dgm:spPr/>
      <dgm:t>
        <a:bodyPr/>
        <a:lstStyle/>
        <a:p>
          <a:endParaRPr lang="nl-NL"/>
        </a:p>
      </dgm:t>
    </dgm:pt>
    <dgm:pt modelId="{B80F1B13-E162-431F-9345-FEC3065F748C}">
      <dgm:prSet phldrT="[Tekst]" custT="1"/>
      <dgm:spPr/>
      <dgm:t>
        <a:bodyPr/>
        <a:lstStyle/>
        <a:p>
          <a:r>
            <a:rPr lang="nl-NL" sz="1800" b="1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Spoor 2</a:t>
          </a:r>
        </a:p>
        <a:p>
          <a:r>
            <a:rPr lang="nl-NL" sz="1200" b="0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Handelings-</a:t>
          </a:r>
          <a:br>
            <a:rPr lang="nl-NL" sz="1200" b="0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nl-NL" sz="1200" b="0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perspectief</a:t>
          </a:r>
        </a:p>
      </dgm:t>
    </dgm:pt>
    <dgm:pt modelId="{0A5ED542-4F64-4FDE-8E76-2E5CE3712343}" type="parTrans" cxnId="{7CBED6FA-743D-4FF0-A8C8-9198AA3E9CAD}">
      <dgm:prSet/>
      <dgm:spPr/>
      <dgm:t>
        <a:bodyPr/>
        <a:lstStyle/>
        <a:p>
          <a:endParaRPr lang="nl-NL"/>
        </a:p>
      </dgm:t>
    </dgm:pt>
    <dgm:pt modelId="{4F815E6F-0EBD-4041-8AF0-C0A2E851E0B9}" type="sibTrans" cxnId="{7CBED6FA-743D-4FF0-A8C8-9198AA3E9CAD}">
      <dgm:prSet/>
      <dgm:spPr/>
      <dgm:t>
        <a:bodyPr/>
        <a:lstStyle/>
        <a:p>
          <a:endParaRPr lang="nl-NL"/>
        </a:p>
      </dgm:t>
    </dgm:pt>
    <dgm:pt modelId="{2A917FBA-E049-47AC-BCE1-81E6F0CEBCAC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sz="1800" b="1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Spoor 3</a:t>
          </a:r>
        </a:p>
        <a:p>
          <a:r>
            <a:rPr lang="nl-NL" sz="1800" b="1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nl-NL" sz="1200" b="0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Voorbereiden en </a:t>
          </a:r>
          <a:r>
            <a:rPr lang="nl-NL" sz="1200" b="0" i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verant-woorden</a:t>
          </a:r>
          <a:endParaRPr lang="nl-NL" sz="1200" b="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F9FCF46-D636-485A-8CA5-CF01B249A258}" type="parTrans" cxnId="{A2926F6C-22BA-4DFD-8333-56BD3DF584AB}">
      <dgm:prSet/>
      <dgm:spPr/>
      <dgm:t>
        <a:bodyPr/>
        <a:lstStyle/>
        <a:p>
          <a:endParaRPr lang="nl-NL"/>
        </a:p>
      </dgm:t>
    </dgm:pt>
    <dgm:pt modelId="{A7C517DF-B2DD-4B96-AE21-19FA4D6408F1}" type="sibTrans" cxnId="{A2926F6C-22BA-4DFD-8333-56BD3DF584AB}">
      <dgm:prSet/>
      <dgm:spPr/>
      <dgm:t>
        <a:bodyPr/>
        <a:lstStyle/>
        <a:p>
          <a:endParaRPr lang="nl-NL"/>
        </a:p>
      </dgm:t>
    </dgm:pt>
    <dgm:pt modelId="{898AF141-BEB4-4937-B5D8-01030B23D5EC}" type="pres">
      <dgm:prSet presAssocID="{DCD3B769-6449-4B95-8569-D2E339E8415B}" presName="compositeShape" presStyleCnt="0">
        <dgm:presLayoutVars>
          <dgm:chMax val="7"/>
          <dgm:dir/>
          <dgm:resizeHandles val="exact"/>
        </dgm:presLayoutVars>
      </dgm:prSet>
      <dgm:spPr/>
    </dgm:pt>
    <dgm:pt modelId="{38853966-9B50-4EA7-B87C-8D9D3F6C066A}" type="pres">
      <dgm:prSet presAssocID="{DCD3B769-6449-4B95-8569-D2E339E8415B}" presName="wedge1" presStyleLbl="node1" presStyleIdx="0" presStyleCnt="3" custScaleX="108145" custScaleY="106106" custLinFactNeighborX="-5738" custLinFactNeighborY="3548"/>
      <dgm:spPr/>
    </dgm:pt>
    <dgm:pt modelId="{273A9254-31BB-4917-91E1-ADF4A7AE31A8}" type="pres">
      <dgm:prSet presAssocID="{DCD3B769-6449-4B95-8569-D2E339E8415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593ED1-2C59-4939-A1EB-B1AA25E82E5D}" type="pres">
      <dgm:prSet presAssocID="{DCD3B769-6449-4B95-8569-D2E339E8415B}" presName="wedge2" presStyleLbl="node1" presStyleIdx="1" presStyleCnt="3" custScaleX="110005" custScaleY="104831" custLinFactNeighborX="-584" custLinFactNeighborY="-852"/>
      <dgm:spPr/>
    </dgm:pt>
    <dgm:pt modelId="{6AC03078-A119-45F8-8998-90ACE6A73C45}" type="pres">
      <dgm:prSet presAssocID="{DCD3B769-6449-4B95-8569-D2E339E8415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75EEE4D-263D-420D-9E8F-938C8A38C886}" type="pres">
      <dgm:prSet presAssocID="{DCD3B769-6449-4B95-8569-D2E339E8415B}" presName="wedge3" presStyleLbl="node1" presStyleIdx="2" presStyleCnt="3" custScaleX="110355" custScaleY="105610"/>
      <dgm:spPr/>
    </dgm:pt>
    <dgm:pt modelId="{CB73FA14-5215-4316-A304-E15144AC0EFE}" type="pres">
      <dgm:prSet presAssocID="{DCD3B769-6449-4B95-8569-D2E339E8415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1A06420-3A83-45D2-89F3-02AA26790F7E}" type="presOf" srcId="{7B98B550-0372-4D75-AA5B-C654002BBE32}" destId="{38853966-9B50-4EA7-B87C-8D9D3F6C066A}" srcOrd="0" destOrd="0" presId="urn:microsoft.com/office/officeart/2005/8/layout/chart3"/>
    <dgm:cxn modelId="{7DE1105E-C1F4-4DBE-932B-70D04F5B632F}" type="presOf" srcId="{B80F1B13-E162-431F-9345-FEC3065F748C}" destId="{29593ED1-2C59-4939-A1EB-B1AA25E82E5D}" srcOrd="0" destOrd="0" presId="urn:microsoft.com/office/officeart/2005/8/layout/chart3"/>
    <dgm:cxn modelId="{A2926F6C-22BA-4DFD-8333-56BD3DF584AB}" srcId="{DCD3B769-6449-4B95-8569-D2E339E8415B}" destId="{2A917FBA-E049-47AC-BCE1-81E6F0CEBCAC}" srcOrd="2" destOrd="0" parTransId="{EF9FCF46-D636-485A-8CA5-CF01B249A258}" sibTransId="{A7C517DF-B2DD-4B96-AE21-19FA4D6408F1}"/>
    <dgm:cxn modelId="{0EC82589-14CB-43DC-8829-0067C91FA43A}" type="presOf" srcId="{2A917FBA-E049-47AC-BCE1-81E6F0CEBCAC}" destId="{CB73FA14-5215-4316-A304-E15144AC0EFE}" srcOrd="1" destOrd="0" presId="urn:microsoft.com/office/officeart/2005/8/layout/chart3"/>
    <dgm:cxn modelId="{EB241894-BDC3-4709-ABC7-37CC630A2486}" srcId="{DCD3B769-6449-4B95-8569-D2E339E8415B}" destId="{7B98B550-0372-4D75-AA5B-C654002BBE32}" srcOrd="0" destOrd="0" parTransId="{4CA76C46-25BA-4474-818F-9DC7C168950B}" sibTransId="{D7A45ABC-9823-49EA-AEE5-00B7EDCA38C6}"/>
    <dgm:cxn modelId="{C7227596-CF88-4CEE-BBA4-2F20E791F9AD}" type="presOf" srcId="{B80F1B13-E162-431F-9345-FEC3065F748C}" destId="{6AC03078-A119-45F8-8998-90ACE6A73C45}" srcOrd="1" destOrd="0" presId="urn:microsoft.com/office/officeart/2005/8/layout/chart3"/>
    <dgm:cxn modelId="{BFEC4AD2-87E1-4363-9637-69DC43F04550}" type="presOf" srcId="{7B98B550-0372-4D75-AA5B-C654002BBE32}" destId="{273A9254-31BB-4917-91E1-ADF4A7AE31A8}" srcOrd="1" destOrd="0" presId="urn:microsoft.com/office/officeart/2005/8/layout/chart3"/>
    <dgm:cxn modelId="{974AA9D8-BAD9-4307-B4C6-649D79A8003C}" type="presOf" srcId="{DCD3B769-6449-4B95-8569-D2E339E8415B}" destId="{898AF141-BEB4-4937-B5D8-01030B23D5EC}" srcOrd="0" destOrd="0" presId="urn:microsoft.com/office/officeart/2005/8/layout/chart3"/>
    <dgm:cxn modelId="{33C12FE1-8376-461D-97FA-2E69BFF569D6}" type="presOf" srcId="{2A917FBA-E049-47AC-BCE1-81E6F0CEBCAC}" destId="{175EEE4D-263D-420D-9E8F-938C8A38C886}" srcOrd="0" destOrd="0" presId="urn:microsoft.com/office/officeart/2005/8/layout/chart3"/>
    <dgm:cxn modelId="{7CBED6FA-743D-4FF0-A8C8-9198AA3E9CAD}" srcId="{DCD3B769-6449-4B95-8569-D2E339E8415B}" destId="{B80F1B13-E162-431F-9345-FEC3065F748C}" srcOrd="1" destOrd="0" parTransId="{0A5ED542-4F64-4FDE-8E76-2E5CE3712343}" sibTransId="{4F815E6F-0EBD-4041-8AF0-C0A2E851E0B9}"/>
    <dgm:cxn modelId="{12EEDB2E-02D2-47F5-86E4-BFEC012BA722}" type="presParOf" srcId="{898AF141-BEB4-4937-B5D8-01030B23D5EC}" destId="{38853966-9B50-4EA7-B87C-8D9D3F6C066A}" srcOrd="0" destOrd="0" presId="urn:microsoft.com/office/officeart/2005/8/layout/chart3"/>
    <dgm:cxn modelId="{05A026F4-26DF-4D12-96C6-794B27F382D8}" type="presParOf" srcId="{898AF141-BEB4-4937-B5D8-01030B23D5EC}" destId="{273A9254-31BB-4917-91E1-ADF4A7AE31A8}" srcOrd="1" destOrd="0" presId="urn:microsoft.com/office/officeart/2005/8/layout/chart3"/>
    <dgm:cxn modelId="{15860782-E177-431F-92DD-A00B2C612539}" type="presParOf" srcId="{898AF141-BEB4-4937-B5D8-01030B23D5EC}" destId="{29593ED1-2C59-4939-A1EB-B1AA25E82E5D}" srcOrd="2" destOrd="0" presId="urn:microsoft.com/office/officeart/2005/8/layout/chart3"/>
    <dgm:cxn modelId="{6623261F-1C9A-48DC-9395-0207C9876450}" type="presParOf" srcId="{898AF141-BEB4-4937-B5D8-01030B23D5EC}" destId="{6AC03078-A119-45F8-8998-90ACE6A73C45}" srcOrd="3" destOrd="0" presId="urn:microsoft.com/office/officeart/2005/8/layout/chart3"/>
    <dgm:cxn modelId="{9553A44F-63CF-4FD9-8340-964654ABA26F}" type="presParOf" srcId="{898AF141-BEB4-4937-B5D8-01030B23D5EC}" destId="{175EEE4D-263D-420D-9E8F-938C8A38C886}" srcOrd="4" destOrd="0" presId="urn:microsoft.com/office/officeart/2005/8/layout/chart3"/>
    <dgm:cxn modelId="{ACC0508C-C8C3-4B10-9D2C-8E49786A6181}" type="presParOf" srcId="{898AF141-BEB4-4937-B5D8-01030B23D5EC}" destId="{CB73FA14-5215-4316-A304-E15144AC0EF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53966-9B50-4EA7-B87C-8D9D3F6C066A}">
      <dsp:nvSpPr>
        <dsp:cNvPr id="0" name=""/>
        <dsp:cNvSpPr/>
      </dsp:nvSpPr>
      <dsp:spPr>
        <a:xfrm>
          <a:off x="1266977" y="266500"/>
          <a:ext cx="3330059" cy="326727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Spoor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0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Uitvoering</a:t>
          </a:r>
        </a:p>
      </dsp:txBody>
      <dsp:txXfrm>
        <a:off x="3077498" y="869390"/>
        <a:ext cx="1129841" cy="1089091"/>
      </dsp:txXfrm>
    </dsp:sp>
    <dsp:sp modelId="{29593ED1-2C59-4939-A1EB-B1AA25E82E5D}">
      <dsp:nvSpPr>
        <dsp:cNvPr id="0" name=""/>
        <dsp:cNvSpPr/>
      </dsp:nvSpPr>
      <dsp:spPr>
        <a:xfrm>
          <a:off x="1238316" y="242288"/>
          <a:ext cx="3387333" cy="3228013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shade val="80000"/>
            <a:hueOff val="-15554"/>
            <a:satOff val="40"/>
            <a:lumOff val="111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Spoor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0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Handelings-</a:t>
          </a:r>
          <a:br>
            <a:rPr lang="nl-NL" sz="1200" b="0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nl-NL" sz="1200" b="0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perspectief</a:t>
          </a:r>
        </a:p>
      </dsp:txBody>
      <dsp:txXfrm>
        <a:off x="2165800" y="2279010"/>
        <a:ext cx="1532365" cy="999146"/>
      </dsp:txXfrm>
    </dsp:sp>
    <dsp:sp modelId="{175EEE4D-263D-420D-9E8F-938C8A38C886}">
      <dsp:nvSpPr>
        <dsp:cNvPr id="0" name=""/>
        <dsp:cNvSpPr/>
      </dsp:nvSpPr>
      <dsp:spPr>
        <a:xfrm>
          <a:off x="1250910" y="256529"/>
          <a:ext cx="3398111" cy="325200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Spoor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nl-NL" sz="1200" b="0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Voorbereiden en </a:t>
          </a:r>
          <a:r>
            <a:rPr lang="nl-NL" sz="1200" b="0" i="0" kern="120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verant-woorden</a:t>
          </a:r>
          <a:endParaRPr lang="nl-NL" sz="1200" b="0" i="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14994" y="895315"/>
        <a:ext cx="1152930" cy="108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01CB55B-EFA9-98FC-FBB2-6A3A8515E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43B59B-8760-50E2-E421-E741154606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FC7B0-FBCB-644B-B492-B2E7FC8CFE7E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A62289-33EA-DDC7-904E-583CBF5346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FC9AAA-53BF-9677-4D53-36892FF560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9912-CDA7-9C4E-802C-07EE2DD03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40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9F22-243F-49F5-AFBA-DF40CD1949BB}" type="datetimeFigureOut">
              <a:t>01-02-2026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E96CC-E3ED-4E28-B977-2459A713F84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12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kwaliteitsportaal.nl/kaartviewer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62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E7A80-9000-DD4E-B14F-9AE0C7965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167D8-7B06-D5AC-A108-4B59C5DBB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30AB7-05C7-F5A1-58F5-E361B1764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112A8-DD16-054A-3BB2-6B1CC3F69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1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95527-3D1B-C6BD-4098-70EC6390F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3A5CF-B9B4-5BC8-F89C-CB68CD45B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22F98-C855-96E3-92EC-B2402350D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5A962-7887-CE03-1ED2-5C2C9F396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9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CA54-05B2-94C1-D4BA-9BF842CEA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91DD8-D81B-8EBA-FBEF-348E12A47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178F7-0361-A1C8-E5E7-437E460E9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8B98C-E0FB-2A6C-A1AB-36EAD06BB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4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BF4AE-73F0-1055-BAAD-8D95AD382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9FED6-5A15-2D70-D050-9EB29BF7C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BBE6C-9B76-F605-77AC-0244BF7EF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AA881-5526-91CA-30B7-0CC8735FC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9C140-BFA0-84AE-8B65-69F33A697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7493D-478C-3D17-5C3C-0CFF5B930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31C8D-EA4A-4BC4-CA79-5510CC7A2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88AA-18CC-C1B1-5745-A4AA2B616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4ED90-624B-2C42-8E18-26F1CF53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F5238-74ED-88F0-6964-1AD81C6CB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DF2F9-8923-4146-3AF2-9285558DD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Witteveen en Bos </a:t>
            </a:r>
            <a:r>
              <a:rPr lang="nl-NL">
                <a:ea typeface="Calibri"/>
                <a:cs typeface="Calibri"/>
              </a:rPr>
              <a:t>Watersysteemanalyses KRW-waterlichamen (Ten behoeve van de Technische Doelaanpassing KRW voor het SGBP4) </a:t>
            </a:r>
            <a:r>
              <a:rPr lang="en-US">
                <a:ea typeface="Calibri"/>
                <a:cs typeface="Calibri"/>
              </a:rPr>
              <a:t> en Arcadis </a:t>
            </a:r>
            <a:r>
              <a:rPr lang="nl-NL">
                <a:ea typeface="Calibri"/>
                <a:cs typeface="Calibri"/>
              </a:rPr>
              <a:t>Uitwerking KRW-restopgave </a:t>
            </a:r>
          </a:p>
          <a:p>
            <a:r>
              <a:rPr lang="nl-NL">
                <a:ea typeface="Calibri"/>
                <a:cs typeface="Calibri"/>
              </a:rPr>
              <a:t>beken Vallei en Veluwe  (Overzicht beekherstelopgave voor provincies Utrecht en </a:t>
            </a:r>
          </a:p>
          <a:p>
            <a:r>
              <a:rPr lang="nl-NL">
                <a:ea typeface="Calibri"/>
                <a:cs typeface="Calibri"/>
              </a:rPr>
              <a:t>Gelderland en het waterschap Vallei en Veluwe)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204ED-0220-BF33-E174-837693D95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0783F-10CF-B169-781D-2C1EFE9F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0DEB0-BA1F-80D1-E799-916976BA8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9D07E-32BC-4227-3C46-183267BDA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Witteveen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Bos </a:t>
            </a:r>
            <a:r>
              <a:rPr lang="nl-NL" dirty="0">
                <a:ea typeface="Calibri"/>
                <a:cs typeface="Calibri"/>
              </a:rPr>
              <a:t>Watersysteemanalyses KRW-waterlichamen (Ten behoeve van de Technische Doelaanpassing KRW voor het </a:t>
            </a:r>
            <a:r>
              <a:rPr lang="nl-NL" dirty="0" err="1">
                <a:ea typeface="Calibri"/>
                <a:cs typeface="Calibri"/>
              </a:rPr>
              <a:t>SGBP4</a:t>
            </a:r>
            <a:r>
              <a:rPr lang="nl-NL" dirty="0">
                <a:ea typeface="Calibri"/>
                <a:cs typeface="Calibri"/>
              </a:rPr>
              <a:t>) 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Arcadis </a:t>
            </a:r>
            <a:r>
              <a:rPr lang="nl-NL" dirty="0">
                <a:ea typeface="Calibri"/>
                <a:cs typeface="Calibri"/>
              </a:rPr>
              <a:t>Uitwerking KRW-restopgave </a:t>
            </a:r>
          </a:p>
          <a:p>
            <a:r>
              <a:rPr lang="nl-NL" dirty="0">
                <a:ea typeface="Calibri"/>
                <a:cs typeface="Calibri"/>
              </a:rPr>
              <a:t>beken Vallei en Veluwe  (Overzicht beekherstelopgave voor provincies Utrecht en </a:t>
            </a:r>
          </a:p>
          <a:p>
            <a:r>
              <a:rPr lang="nl-NL" dirty="0">
                <a:ea typeface="Calibri"/>
                <a:cs typeface="Calibri"/>
              </a:rPr>
              <a:t>Gelderland en het waterschap Vallei en Veluwe)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3B81B-880B-AB50-15AD-D8A6BE6E2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63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42292-9EF1-050C-D200-54A7A520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07DA8-6F5D-498C-7800-07A70E6D1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5C6FF9-5DC4-4210-9E52-9F568CD4E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Witteveen en Bos </a:t>
            </a:r>
            <a:r>
              <a:rPr lang="nl-NL">
                <a:ea typeface="Calibri"/>
                <a:cs typeface="Calibri"/>
              </a:rPr>
              <a:t>Watersysteemanalyses KRW-waterlichamen (Ten behoeve van de Technische Doelaanpassing KRW voor het SGBP4) </a:t>
            </a:r>
            <a:r>
              <a:rPr lang="en-US">
                <a:ea typeface="Calibri"/>
                <a:cs typeface="Calibri"/>
              </a:rPr>
              <a:t> en Arcadis </a:t>
            </a:r>
            <a:r>
              <a:rPr lang="nl-NL">
                <a:ea typeface="Calibri"/>
                <a:cs typeface="Calibri"/>
              </a:rPr>
              <a:t>Uitwerking KRW-restopgave </a:t>
            </a:r>
          </a:p>
          <a:p>
            <a:r>
              <a:rPr lang="nl-NL">
                <a:ea typeface="Calibri"/>
                <a:cs typeface="Calibri"/>
              </a:rPr>
              <a:t>beken Vallei en Veluwe  (Overzicht beekherstelopgave voor provincies Utrecht en </a:t>
            </a:r>
          </a:p>
          <a:p>
            <a:r>
              <a:rPr lang="nl-NL">
                <a:ea typeface="Calibri"/>
                <a:cs typeface="Calibri"/>
              </a:rPr>
              <a:t>Gelderland en het waterschap Vallei en Veluwe)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872D6-7DA8-980F-3141-596C35681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D144C-B3B7-B8EE-B411-AEDB987CD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210F7-75A2-0AFA-8C40-B1627C6C7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E7D20-865D-0AED-CF54-AB805FAF3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Witteveen en Bos </a:t>
            </a:r>
            <a:r>
              <a:rPr lang="nl-NL">
                <a:ea typeface="Calibri"/>
                <a:cs typeface="Calibri"/>
              </a:rPr>
              <a:t>Watersysteemanalyses KRW-waterlichamen (Ten behoeve van de Technische Doelaanpassing KRW voor het SGBP4) </a:t>
            </a:r>
            <a:r>
              <a:rPr lang="en-US">
                <a:ea typeface="Calibri"/>
                <a:cs typeface="Calibri"/>
              </a:rPr>
              <a:t> en Arcadis </a:t>
            </a:r>
            <a:r>
              <a:rPr lang="nl-NL">
                <a:ea typeface="Calibri"/>
                <a:cs typeface="Calibri"/>
              </a:rPr>
              <a:t>Uitwerking KRW-restopgave </a:t>
            </a:r>
          </a:p>
          <a:p>
            <a:r>
              <a:rPr lang="nl-NL">
                <a:ea typeface="Calibri"/>
                <a:cs typeface="Calibri"/>
              </a:rPr>
              <a:t>beken Vallei en Veluwe  (Overzicht beekherstelopgave voor provincies Utrecht en </a:t>
            </a:r>
          </a:p>
          <a:p>
            <a:r>
              <a:rPr lang="nl-NL">
                <a:ea typeface="Calibri"/>
                <a:cs typeface="Calibri"/>
              </a:rPr>
              <a:t>Gelderland en het waterschap Vallei en Veluwe)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990A6-8124-F0C1-CA6D-061B5F421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5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847C-C38E-2A9E-F75F-1656C992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8EF82-C526-6CB2-F068-F60638315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1D5ED-0F01-9E13-3604-B70BC90D4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62386-663B-2334-97A1-77681E8DD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4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6B058-9CDD-6751-1B1F-0FDCB9AD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6DD70-30D0-5AD4-DF3D-A6F24460C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8A8D2-31AB-9FD2-F2D0-7715132E0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563C1-9DF4-933C-E108-A66D0E149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5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C89CE-E02D-438C-0476-198F2FDC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13709-00A7-F12B-EF59-E0C7947FA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E2F4A-4DC1-2A69-590F-E129823F0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E8A9E-52C5-D320-044A-A9E5F2D47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10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5AC17-9CD3-1848-6059-DC2AC5F7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AB0D2-860F-3C60-42C9-5DC1BE18A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14AAF-4ADA-FFFB-4833-AE22A10F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41E70-0EED-8F95-5F3B-49DBA138A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47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43C5D-B0FF-BCC5-8448-BD89831A2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CFCC0-B09F-A7FD-ADD1-EA09A0141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17D39-9222-E078-5EDD-74CFE11C4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26C53-3385-0E24-3A12-5AECF1A9F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4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1C3E9-F4D5-FDDA-DE0F-E393EAC2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77B34-5AC6-4ACA-6488-682C3577C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0A859-AA0A-34A6-0B9A-8B9121EFC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91E2C-3D03-1AC9-A2F6-87B635673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A6FED-9EDF-75EA-A149-CE55B03E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CCBC9-9B47-1808-5E4A-6251CA272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0BBF-59B5-659F-16DC-AD541DC03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9FF72-84A0-F6BA-F3D6-A9F0DC9A4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48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333333"/>
                </a:solidFill>
                <a:latin typeface="Asap"/>
              </a:rPr>
              <a:t>Plaatje KRW lichamen in SWOV gebied met stroomgebied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333333"/>
                </a:solidFill>
                <a:latin typeface="Asap"/>
              </a:rPr>
              <a:t>Deze hebben een verschillend karakter en ook verschillende doelen.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333333"/>
                </a:solidFill>
                <a:highlight>
                  <a:srgbClr val="FFFF00"/>
                </a:highlight>
                <a:latin typeface="Asap"/>
              </a:rPr>
              <a:t>SWOV: XX meetpunten</a:t>
            </a:r>
          </a:p>
          <a:p>
            <a:endParaRPr lang="nl-NL" dirty="0"/>
          </a:p>
          <a:p>
            <a:r>
              <a:rPr lang="nl-NL" dirty="0"/>
              <a:t>Check welke in afstroomgebieden zitten van een rwzi en/of overstort.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181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 ook: </a:t>
            </a:r>
            <a:r>
              <a:rPr lang="nl-NL" sz="1600" dirty="0">
                <a:hlinkClick r:id="rId3"/>
              </a:rPr>
              <a:t>Kaartviewer | Het Waterkwaliteitsportaal</a:t>
            </a:r>
            <a:r>
              <a:rPr lang="nl-N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(Kader richtlijn water &gt; toestandsbeoordeling &gt; bv. ecologie en biologie totaal)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DBC02-C224-6E4D-9BDE-73D5213A171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2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442BD-A134-6E0E-225C-03A567F96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99920-A71C-2D65-449D-245CBFC02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EF2B9-7529-F8B1-2021-B9D3AEA57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BOP doelen - Stedelijk Water gaat over samenwerking</a:t>
            </a:r>
          </a:p>
          <a:p>
            <a:pPr marL="171450" indent="-171450">
              <a:buFontTx/>
              <a:buChar char="-"/>
            </a:pPr>
            <a:endParaRPr lang="en-US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DD9D-AC24-9593-6065-8604FB8C9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03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2154D-8E47-9CA2-9FC9-2B9BA7E9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96A2D0-4900-0704-063F-86B0EA963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F2AA4-0FDD-A845-BE6B-601112AC9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latin typeface="Verdana"/>
                <a:ea typeface="Verdana"/>
                <a:cs typeface="Verdana" panose="020B0604030504040204" pitchFamily="34" charset="0"/>
              </a:rPr>
              <a:t>Presentatie over BOP en raakvlak KRW gehad.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latin typeface="Verdana"/>
                <a:ea typeface="Verdana"/>
                <a:cs typeface="Verdana" panose="020B0604030504040204" pitchFamily="34" charset="0"/>
              </a:rPr>
              <a:t>Nu de stap: hoe kunnen we dit concreet maken?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latin typeface="Verdana"/>
                <a:ea typeface="Verdana"/>
                <a:cs typeface="Verdana" panose="020B0604030504040204" pitchFamily="34" charset="0"/>
              </a:rPr>
              <a:t>Iets meer focus op riolering/keten vanwege stedelijk gebied en stoffen!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latin typeface="Verdana"/>
                <a:ea typeface="Verdana"/>
                <a:cs typeface="Verdana" panose="020B0604030504040204" pitchFamily="34" charset="0"/>
              </a:rPr>
              <a:t>In lijn met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dirty="0">
                <a:latin typeface="Verdana"/>
                <a:ea typeface="Verdana"/>
                <a:cs typeface="Verdana" panose="020B0604030504040204" pitchFamily="34" charset="0"/>
              </a:rPr>
              <a:t>RBO notitie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dirty="0">
                <a:latin typeface="Verdana"/>
                <a:ea typeface="Verdana"/>
                <a:cs typeface="Verdana" panose="020B0604030504040204" pitchFamily="34" charset="0"/>
              </a:rPr>
              <a:t>Top 10 lijst KRW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dirty="0">
                <a:latin typeface="Verdana"/>
                <a:ea typeface="Verdana"/>
                <a:cs typeface="Verdana" panose="020B0604030504040204" pitchFamily="34" charset="0"/>
              </a:rPr>
              <a:t>Influentstrategie (gemeentelijk rioolbeheer)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i="1" dirty="0">
                <a:ea typeface="Calibri"/>
                <a:cs typeface="Calibri"/>
              </a:rPr>
              <a:t>IDL</a:t>
            </a:r>
          </a:p>
          <a:p>
            <a:pPr marL="171450" indent="-171450">
              <a:buFontTx/>
              <a:buChar char="-"/>
            </a:pPr>
            <a:r>
              <a:rPr lang="en-US" i="1" dirty="0">
                <a:ea typeface="Calibri"/>
                <a:cs typeface="Calibri"/>
              </a:rPr>
              <a:t>Self </a:t>
            </a:r>
            <a:r>
              <a:rPr lang="en-US" i="1" dirty="0" err="1">
                <a:ea typeface="Calibri"/>
                <a:cs typeface="Calibri"/>
              </a:rPr>
              <a:t>assement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bedrijven</a:t>
            </a:r>
            <a:endParaRPr lang="en-US" i="1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US" i="1" dirty="0">
                <a:ea typeface="Calibri"/>
                <a:cs typeface="Calibri"/>
              </a:rPr>
              <a:t>Dashboard met </a:t>
            </a:r>
            <a:r>
              <a:rPr lang="en-US" i="1" dirty="0" err="1">
                <a:ea typeface="Calibri"/>
                <a:cs typeface="Calibri"/>
              </a:rPr>
              <a:t>overzicht</a:t>
            </a:r>
            <a:r>
              <a:rPr lang="en-US" i="1" dirty="0">
                <a:ea typeface="Calibri"/>
                <a:cs typeface="Calibri"/>
              </a:rPr>
              <a:t> van </a:t>
            </a:r>
            <a:r>
              <a:rPr lang="en-US" i="1" dirty="0" err="1">
                <a:ea typeface="Calibri"/>
                <a:cs typeface="Calibri"/>
              </a:rPr>
              <a:t>bedrijven</a:t>
            </a:r>
            <a:endParaRPr lang="en-US" i="1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US" i="1" dirty="0">
                <a:ea typeface="Calibri"/>
                <a:cs typeface="Calibri"/>
              </a:rPr>
              <a:t>Meten rwzi’s en </a:t>
            </a:r>
            <a:r>
              <a:rPr lang="en-US" i="1" dirty="0" err="1">
                <a:ea typeface="Calibri"/>
                <a:cs typeface="Calibri"/>
              </a:rPr>
              <a:t>bronaanpak</a:t>
            </a:r>
            <a:r>
              <a:rPr lang="en-US" i="1" dirty="0">
                <a:ea typeface="Calibri"/>
                <a:cs typeface="Calibri"/>
              </a:rPr>
              <a:t> (</a:t>
            </a:r>
            <a:r>
              <a:rPr lang="en-US" i="1" dirty="0" err="1">
                <a:ea typeface="Calibri"/>
                <a:cs typeface="Calibri"/>
              </a:rPr>
              <a:t>terug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recheren</a:t>
            </a:r>
            <a:r>
              <a:rPr lang="en-US" i="1" dirty="0">
                <a:ea typeface="Calibri"/>
                <a:cs typeface="Calibri"/>
              </a:rPr>
              <a:t>) </a:t>
            </a:r>
          </a:p>
          <a:p>
            <a:pPr marL="171450" indent="-171450">
              <a:buFontTx/>
              <a:buChar char="-"/>
            </a:pPr>
            <a:endParaRPr lang="en-US" dirty="0"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en-US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D99D4-D790-674D-F78E-3B0DCEE2B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4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Link naar de tool</a:t>
            </a:r>
          </a:p>
          <a:p>
            <a:r>
              <a:rPr lang="nl-NL" dirty="0"/>
              <a:t>MKB bedrijven (onbewust geen beeld van hun lozing qua samenstelling)</a:t>
            </a:r>
          </a:p>
          <a:p>
            <a:r>
              <a:rPr lang="nl-NL" dirty="0"/>
              <a:t>Tool onder de aandacht brengen</a:t>
            </a:r>
          </a:p>
          <a:p>
            <a:r>
              <a:rPr lang="nl-NL" dirty="0"/>
              <a:t>Vervolgens melden / contact zoeken bevoegd gezag (helpdesk functie)</a:t>
            </a:r>
          </a:p>
          <a:p>
            <a:r>
              <a:rPr lang="nl-NL" dirty="0"/>
              <a:t>En handelingsperspectief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40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9EE8F-FC15-A2F5-0C02-5ACC8E278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9AA98-58BE-791B-3DE0-AC0DD3471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581C7-E1DE-4D23-3FB4-9EB3B76DF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DED28-8E4E-C561-C53B-ED3A5716D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0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F09E1-7B7E-E174-48C6-16FEAC07B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93B23-20BF-E392-0535-6E1416FB0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1185F9-75C2-E76A-C83A-DB3AAB10D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20602-7BC3-12B1-DC88-1DA29B33B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6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EF46-73F2-CB11-FE10-85576F13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254CF-3299-D320-3E6E-349AD6746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02C1E-710B-0527-DE3B-E39F20C7A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16DB5-2B61-33F4-75BE-2BB0392F8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30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AEAF-7E51-E0CC-B436-5E11EC0E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3C315CB-9FF4-F82C-F827-8070E6B55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C50A397-C1CF-8540-CAB0-AAA5556F0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F56BE4-CCAF-44EC-C353-DD23B3C9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542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Overzicht rollen</a:t>
            </a:r>
          </a:p>
          <a:p>
            <a:r>
              <a:rPr lang="nl-NL" dirty="0"/>
              <a:t>Stippellijn is overstort</a:t>
            </a:r>
          </a:p>
          <a:p>
            <a:r>
              <a:rPr lang="nl-NL" dirty="0"/>
              <a:t>Kwantiteit – Inloop keten (RVW, afkoppelen) draagt bij aan minder overstorten en beter patroon naar rwzi.</a:t>
            </a:r>
          </a:p>
          <a:p>
            <a:r>
              <a:rPr lang="nl-NL" dirty="0"/>
              <a:t>Kwaliteit – Grip op de stoffen (bedrijven maar ook diffuse bronnen zoals huishoudens). Bewustzijn van gedrag, etc.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52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709A2-4861-CF57-EA1A-86970E28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52D99-C3B7-202D-756F-ADA10D4BD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A3DEC-F128-2F5B-CEF8-89E0ADEC5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/>
              <a:t>Waterbeheerprogramma (BOP) verplicht kerninstrument onder de Omgevingswet (nieuwe planperiode 2028-2033)	Tactisch beleidsplan; richting aan doelen, beschrijft maatregelen en beschikbare middelen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Vertaalslag van Europees, rijks- en provinciaal beleid naar operationele doelen voor waterschap</a:t>
            </a:r>
          </a:p>
          <a:p>
            <a:pPr marL="285750" indent="-285750">
              <a:buFontTx/>
              <a:buChar char="-"/>
            </a:pPr>
            <a:r>
              <a:rPr lang="nl-NL" sz="1200"/>
              <a:t>Maakt verbinding tussen BOVI en omgevingsplannen provincies en gemeenten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Vertaling van visie naar doelen, maatregelen en instrumenten</a:t>
            </a:r>
          </a:p>
          <a:p>
            <a:pPr marL="285750" indent="-285750">
              <a:buFontTx/>
              <a:buChar char="-"/>
            </a:pPr>
            <a:r>
              <a:rPr lang="nl-NL" sz="1200"/>
              <a:t>Gebiedskenmerken zijn bepalend</a:t>
            </a:r>
          </a:p>
          <a:p>
            <a:endParaRPr lang="nl-NL" sz="1200"/>
          </a:p>
          <a:p>
            <a:r>
              <a:rPr lang="nl-NL" sz="1200">
                <a:solidFill>
                  <a:srgbClr val="FF0000"/>
                </a:solidFill>
                <a:latin typeface="Arial"/>
                <a:ea typeface="ＭＳ Ｐゴシック"/>
              </a:rPr>
              <a:t>Zelfde planperiode:</a:t>
            </a:r>
          </a:p>
          <a:p>
            <a:r>
              <a:rPr lang="nl-NL" sz="1200">
                <a:latin typeface="Arial"/>
                <a:ea typeface="ＭＳ Ｐゴシック"/>
              </a:rPr>
              <a:t>Provincie: Bodem- en waterprogramma (inmiddels contact met projectleider Utrecht en met andere waterschappen in Utrecht) </a:t>
            </a:r>
            <a:endParaRPr lang="nl-NL" sz="1200">
              <a:solidFill>
                <a:srgbClr val="FF0000"/>
              </a:solidFill>
              <a:latin typeface="Arial"/>
              <a:ea typeface="ＭＳ Ｐゴシック"/>
            </a:endParaRPr>
          </a:p>
          <a:p>
            <a:endParaRPr lang="nl-NL" sz="1200"/>
          </a:p>
          <a:p>
            <a:r>
              <a:rPr lang="nl-NL" sz="1200" err="1">
                <a:latin typeface="Arial"/>
                <a:ea typeface="ＭＳ Ｐゴシック"/>
              </a:rPr>
              <a:t>Stroomgebiedbeheerplan</a:t>
            </a:r>
            <a:r>
              <a:rPr lang="nl-NL" sz="1200">
                <a:latin typeface="Arial"/>
                <a:ea typeface="ＭＳ Ｐゴシック"/>
              </a:rPr>
              <a:t> (SGBP) Rijn-Oost in het kader van KRW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60A09-6B34-FC4F-307B-24FD7E3AF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DE39E-B2B1-07EA-691D-E88A419F1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D5FD1-AE8F-67E5-A343-105851589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4819F-8A9A-9DD1-79B5-7BE060B65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92EBF-6F9A-0C19-F639-B4BBAE4BF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6899-5806-FD6B-E286-5333202A6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970AF-E00C-33C4-9278-50F7759EE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8B65F-78BD-3B93-B77C-9C8B4549D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3820D-3639-AC64-7621-45E60B3B5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FDE41-A21B-1A7E-6EE5-38C1D2A2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728C0-EB26-D8D6-C87E-DAAD92EFA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157F2-A410-DD87-F65E-08FF0B588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5F117-656D-721F-EB4A-EC8D66813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256A9-8C28-6C73-1C7E-BC51B590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B87CF-1271-8F84-538C-A651C3A42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F7DBF-2DCC-EDAA-87E1-1B9BADCDF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CC61D-DE23-B97F-09D1-7F24ABC85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5952-9962-D48C-933A-CD3947B29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B1F8E-E6CF-71F5-42E8-5837C8C67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DA034-3B78-9BF4-EB21-4385CAD48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41C1-D41D-C9B4-D1D9-E5E74B0F9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96CC-E3ED-4E28-B977-2459A713F84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pagina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31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78D10-EFE7-2385-E887-3C2F7274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4C65C4-B737-D345-035A-5BE74E0C1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196641-EF2D-C157-41F0-2DC41097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EA10AE-8568-98B8-CB7A-DFFC0678C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992496-FB4C-8029-D7E7-67D4652A6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D3B5CF-2242-13F4-9617-E24BA0AB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C83FDF-23C5-FD29-83DE-6C1CCA73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396FBC-0F63-D32A-A2B6-161B3B2F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6BC7-B01A-0D19-0AC2-183F6BB8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168B91-F27A-F46D-4143-357D1E66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885DE3-7CEC-C251-16AF-416FFCA9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FA2221-7A75-A816-FAF1-C9B3994A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01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336BC3-DB14-B84D-C8E0-A7BBA363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81C6CB-D038-6CB4-E992-D3C1FF7D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7F450B-543C-0EC5-6057-117782DF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93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4DB54-304F-9C65-FFB9-EF5A1A85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10AB7-40F9-5DC3-5B04-91E3B8CB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000854-FC56-51B3-0665-2B86ACEA3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14591F-528E-9688-7B35-61030758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A4E47D-7C53-E298-D5DF-AFC75783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4510C6-9998-F78E-6FF2-5FE40816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80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E1A4B-BCE3-45E5-EBBE-651A4A89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08C0BA-95C9-89A9-AFAF-F0CDCA645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32A15D-626B-E6ED-E689-E9E5ADAF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EC7ABE-CCB6-39DE-DF1A-1D46DE95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0EBD04-A8B1-1C97-CD01-1F27994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6E0E65-DDFA-F8A8-9F18-263A5CFA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13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6C019-A506-90F6-EBAC-4798F350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622FFC-9A98-2001-F5FC-06EF2E9FC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AD379B-68E7-3089-A54F-7F295198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02A88C-D1A7-E5E1-0E90-4B28DF1A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73ADF4-D8A2-8E89-82B7-4D54895D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64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05821F5-3329-66A0-A308-8D94DD173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A82114-008F-681A-D2F7-071204962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D85E58-C8C8-B0FC-D511-9431356A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80408B-4332-2739-1AD8-4027DECF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CA6D00-0931-64AA-7E6B-D49EFBA1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44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02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2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825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>
                <a:latin typeface="Verdana"/>
              </a:defRPr>
            </a:lvl2pPr>
            <a:lvl3pPr>
              <a:defRPr sz="1800">
                <a:latin typeface="Verdana"/>
              </a:defRPr>
            </a:lvl3pPr>
            <a:lvl4pPr>
              <a:defRPr sz="1600">
                <a:latin typeface="Verdana"/>
              </a:defRPr>
            </a:lvl4pPr>
            <a:lvl5pPr>
              <a:defRPr sz="1600">
                <a:latin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>
                <a:latin typeface="Verdana"/>
              </a:defRPr>
            </a:lvl2pPr>
            <a:lvl3pPr>
              <a:defRPr sz="1800">
                <a:latin typeface="Verdana"/>
              </a:defRPr>
            </a:lvl3pPr>
            <a:lvl4pPr>
              <a:defRPr sz="1600">
                <a:latin typeface="Verdana"/>
              </a:defRPr>
            </a:lvl4pPr>
            <a:lvl5pPr>
              <a:defRPr sz="1600">
                <a:latin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8217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424BD-DE85-294A-BD90-3C8EDCAF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0"/>
            <a:ext cx="11760629" cy="83671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3" name="Afbeelding 3" descr="Logo_WVV_RGB_300DPI_70%.jpg">
            <a:extLst>
              <a:ext uri="{FF2B5EF4-FFF2-40B4-BE49-F238E27FC236}">
                <a16:creationId xmlns:a16="http://schemas.microsoft.com/office/drawing/2014/main" id="{085AB5BA-73E3-1E4F-8C4D-7414A4A7A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385" y="5876936"/>
            <a:ext cx="2014537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90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2E499-35B2-CAA1-749B-7B724530B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5CF4B4-639B-EE30-E3F2-5D944097D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91BBBF-2927-D19E-C013-95D9B02E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E773E8-BD36-FD67-3A1F-6111DC64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590B06-87A5-822A-6D28-0016A952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9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DD0A1-FEC5-A68B-1453-5FB301DD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2D3EDA-2630-AF2A-221C-F1F367AA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22DC82-FDE4-DBC7-AC49-61C3CE7F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790BF6-9F78-3FFF-3D8B-6A1C2A68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A99804-69AF-AF5B-ACC2-5BEAF30E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7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7B407-F390-C6F3-924E-AA565139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063AAA-54B4-5AB0-2744-59D963A7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9A6E-CB03-0A75-9B43-DDED60BF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BF8A3-F5EA-AB66-AA1B-7A0AFB89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9F51B6-24DF-E866-B611-B2AC934C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0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98984-BF9E-D6E1-A762-82406AAB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D3F255-474C-CB61-86E0-1F02E95DE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7C9B73-37F2-1AE2-31D1-DB5C64700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BB2A1B-DA73-EFA9-468C-CE94B54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688989-DFE7-1C75-0518-A6089961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56095E-DD0D-FC21-84A3-17EB6722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39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74" r:id="rId4"/>
    <p:sldLayoutId id="214748367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664D6B-FAB2-501D-BBCA-79ECDE5E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56AA14-6721-EB26-11E2-2F450162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3833DC-FBF9-CC8D-5C3D-4D8CA3141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49534-97AE-5848-A7A6-0A6A930B58EA}" type="datetimeFigureOut">
              <a:rPr lang="nl-NL" smtClean="0"/>
              <a:t>01-02-2026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C092F6-B3DA-2E2C-02E7-BC85D86E0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FF0E5F-557C-5DDC-4A7E-ABCF8A1C1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ADDF0-EC98-3F48-8F0E-35C5BB8C0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1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29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2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2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3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446D0D-B72B-5602-D914-49059D5D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3ACD94B-2DBA-FC7A-93B6-05279B1E9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96494"/>
            <a:ext cx="12192000" cy="77509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2700C3D-E2C8-7E65-7895-919585E41C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4700"/>
            <a:ext cx="12192000" cy="35433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0" name="Afbeelding 9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57CF852A-16F3-D6F8-F9D2-38377892EA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747693EA-CDC8-EC10-4D0A-6B7FA93308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4889070"/>
            <a:ext cx="10972800" cy="83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2800" dirty="0">
                <a:solidFill>
                  <a:schemeClr val="tx1"/>
                </a:solidFill>
              </a:rPr>
              <a:t>Blauw Omgevingsprogramma/Kaderrichtlijn Water</a:t>
            </a:r>
            <a:endParaRPr lang="nl-NL" sz="2800" kern="0" dirty="0">
              <a:solidFill>
                <a:schemeClr val="tx1"/>
              </a:solidFill>
            </a:endParaRP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56EC320B-911A-13C6-0269-C8D4F00B33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5522884"/>
            <a:ext cx="9034389" cy="833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800" b="0" dirty="0" err="1">
                <a:solidFill>
                  <a:schemeClr val="tx1"/>
                </a:solidFill>
              </a:rPr>
              <a:t>PWVE</a:t>
            </a:r>
            <a:r>
              <a:rPr lang="nl-NL" sz="1800" b="0" dirty="0">
                <a:solidFill>
                  <a:schemeClr val="tx1"/>
                </a:solidFill>
              </a:rPr>
              <a:t>, 29 januari 2026</a:t>
            </a:r>
          </a:p>
          <a:p>
            <a:r>
              <a:rPr lang="nl-NL" sz="1800" b="0" dirty="0">
                <a:solidFill>
                  <a:schemeClr val="tx1"/>
                </a:solidFill>
              </a:rPr>
              <a:t>Henk Nobbe</a:t>
            </a:r>
          </a:p>
        </p:txBody>
      </p:sp>
    </p:spTree>
    <p:extLst>
      <p:ext uri="{BB962C8B-B14F-4D97-AF65-F5344CB8AC3E}">
        <p14:creationId xmlns:p14="http://schemas.microsoft.com/office/powerpoint/2010/main" val="402760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9A1C5-29DA-4D3D-CEA8-0E31623C0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371644FB-0A4A-6385-F862-16E07C44B9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55E8591-3707-074F-5E2F-E3859D24D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Impulsprogramma (2024)</a:t>
            </a:r>
          </a:p>
        </p:txBody>
      </p:sp>
      <p:sp>
        <p:nvSpPr>
          <p:cNvPr id="8" name="Rechthoek: afgeronde hoeken 8">
            <a:extLst>
              <a:ext uri="{FF2B5EF4-FFF2-40B4-BE49-F238E27FC236}">
                <a16:creationId xmlns:a16="http://schemas.microsoft.com/office/drawing/2014/main" id="{A6C9FDFE-E922-B4E0-D4C6-5F0635B24832}"/>
              </a:ext>
            </a:extLst>
          </p:cNvPr>
          <p:cNvSpPr/>
          <p:nvPr/>
        </p:nvSpPr>
        <p:spPr>
          <a:xfrm>
            <a:off x="3849658" y="5724750"/>
            <a:ext cx="2615320" cy="5226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NL" sz="1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Actielijnen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 startAt="5"/>
            </a:pPr>
            <a:r>
              <a:rPr lang="nl-NL" sz="1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Tussenevaluatie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 startAt="5"/>
            </a:pPr>
            <a:endParaRPr lang="nl-NL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: afgeronde hoeken 7">
            <a:extLst>
              <a:ext uri="{FF2B5EF4-FFF2-40B4-BE49-F238E27FC236}">
                <a16:creationId xmlns:a16="http://schemas.microsoft.com/office/drawing/2014/main" id="{D526F41D-C3AD-88C9-310F-39DFA183F138}"/>
              </a:ext>
            </a:extLst>
          </p:cNvPr>
          <p:cNvSpPr/>
          <p:nvPr/>
        </p:nvSpPr>
        <p:spPr>
          <a:xfrm>
            <a:off x="528639" y="3258283"/>
            <a:ext cx="4256727" cy="8554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NL" sz="1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Actielijnen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 startAt="6"/>
            </a:pPr>
            <a:r>
              <a:rPr lang="nl-NL" sz="1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Motivering uitzonderingen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 startAt="6"/>
            </a:pPr>
            <a:r>
              <a:rPr lang="nl-NL" sz="1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Voorkomen/voorbereiden rechtszaken in NL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 startAt="6"/>
            </a:pPr>
            <a:endParaRPr lang="nl-NL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hoek: afgeronde hoeken 6">
            <a:extLst>
              <a:ext uri="{FF2B5EF4-FFF2-40B4-BE49-F238E27FC236}">
                <a16:creationId xmlns:a16="http://schemas.microsoft.com/office/drawing/2014/main" id="{64AE3F3C-6054-602A-8E0D-ADF089CCAA17}"/>
              </a:ext>
            </a:extLst>
          </p:cNvPr>
          <p:cNvSpPr/>
          <p:nvPr/>
        </p:nvSpPr>
        <p:spPr>
          <a:xfrm>
            <a:off x="7972423" y="2591195"/>
            <a:ext cx="3686177" cy="16256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NL" sz="1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Actielijnen</a:t>
            </a:r>
            <a:endParaRPr lang="nl-NL" sz="1800" b="1">
              <a:solidFill>
                <a:srgbClr val="002060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nl-NL" sz="1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Afgesproken maatregelen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nl-NL" sz="1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Ruimtelijke maatregelen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nl-NL" sz="1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Chemische stoffen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nl-NL" sz="1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Verankering in regelgeving</a:t>
            </a:r>
          </a:p>
          <a:p>
            <a:pPr>
              <a:lnSpc>
                <a:spcPct val="150000"/>
              </a:lnSpc>
            </a:pPr>
            <a:endParaRPr lang="nl-NL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B65B33A-BA33-75BE-9C59-C1E0D7538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259498"/>
              </p:ext>
            </p:extLst>
          </p:nvPr>
        </p:nvGraphicFramePr>
        <p:xfrm>
          <a:off x="3080183" y="2130870"/>
          <a:ext cx="6024635" cy="366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422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BEDE1-301B-1475-C291-BFB6AE28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9B0AF2-1559-8AC9-BB81-1A1279E2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113" y="1191090"/>
            <a:ext cx="8119037" cy="5782032"/>
          </a:xfrm>
          <a:prstGeom prst="rect">
            <a:avLst/>
          </a:prstGeom>
        </p:spPr>
      </p:pic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CB0000A0-A70B-88FE-1320-A2EE5C0290D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BD19152-96F3-8B50-ED3C-01B66B581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Tussenevaluatie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10A6B-840F-4372-CE89-8D7363B80A5F}"/>
              </a:ext>
            </a:extLst>
          </p:cNvPr>
          <p:cNvSpPr txBox="1">
            <a:spLocks/>
          </p:cNvSpPr>
          <p:nvPr/>
        </p:nvSpPr>
        <p:spPr>
          <a:xfrm>
            <a:off x="601436" y="2928258"/>
            <a:ext cx="4299485" cy="32820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914378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 “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out,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out”</a:t>
            </a:r>
          </a:p>
          <a:p>
            <a:pPr marL="342900" indent="-342900" defTabSz="914378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enkel waterlichaam voldoet, maar:</a:t>
            </a:r>
          </a:p>
          <a:p>
            <a:pPr marL="342900" indent="-342900" defTabSz="914378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Driekwart van onderliggende parameters voldoet wél, met name biologie</a:t>
            </a:r>
          </a:p>
          <a:p>
            <a:pPr marL="342900" indent="-342900" defTabSz="914378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Handelingsperspectief 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stoffen beperkt</a:t>
            </a:r>
          </a:p>
          <a:p>
            <a:pPr marL="342900" indent="-342900" defTabSz="914378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endParaRPr lang="nl-NL" sz="1800" kern="0" dirty="0">
              <a:solidFill>
                <a:srgbClr val="003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8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4D3E-0050-959D-1A85-EF71BC17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2443B754-6064-05A8-4645-84EEDCDF0B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DBFE701-67B6-C4C0-C7FA-A514450901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Belangrijkste knelpunten (1)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080C9-24F5-03BC-1F92-78366D41CBCB}"/>
              </a:ext>
            </a:extLst>
          </p:cNvPr>
          <p:cNvSpPr txBox="1">
            <a:spLocks/>
          </p:cNvSpPr>
          <p:nvPr/>
        </p:nvSpPr>
        <p:spPr>
          <a:xfrm>
            <a:off x="601436" y="2768747"/>
            <a:ext cx="7077019" cy="2922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Chemische stoffen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Vlamvertragers (overal)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Insecticiden (overal)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Specifiek verontreinigende stoffen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Zware metalen (overal)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Zink en ammonium (50%)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Imidacloprid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/vlooienbandjes (25%)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245BF9-D31B-35E4-484D-F1129BC7E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05" y="1732896"/>
            <a:ext cx="7077018" cy="50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37DA-B427-4D61-75B5-7212A08D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5356FDAF-7FEA-3512-8E03-388B357C836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E4A5CED-9D1A-5E04-DFF3-F60714D9BC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Belangrijkste knelpunten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9DA1B-E23E-9BDD-0D0F-D2E7735C31F7}"/>
              </a:ext>
            </a:extLst>
          </p:cNvPr>
          <p:cNvSpPr txBox="1">
            <a:spLocks/>
          </p:cNvSpPr>
          <p:nvPr/>
        </p:nvSpPr>
        <p:spPr>
          <a:xfrm>
            <a:off x="601436" y="2768747"/>
            <a:ext cx="7077019" cy="1845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 Ondersteunende Parameters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Stikstof en fosfaat (50%)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Achteruitgang vissen (vooral beken)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47823D-ABCA-A17E-1E60-387AD867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04" y="1732896"/>
            <a:ext cx="7007049" cy="49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65D9C-DA8C-287B-906F-8822DEB8E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F9A2D16E-966B-6E59-A54A-C6A59943DB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4F7BC4E-B75D-8133-48F4-83F13B5C9A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Impulsprogramma/Snelle Spoor (2025)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D2EB6-3224-2E57-66FE-F78FF0CB7639}"/>
              </a:ext>
            </a:extLst>
          </p:cNvPr>
          <p:cNvSpPr txBox="1">
            <a:spLocks/>
          </p:cNvSpPr>
          <p:nvPr/>
        </p:nvSpPr>
        <p:spPr>
          <a:xfrm>
            <a:off x="601437" y="2768747"/>
            <a:ext cx="6812440" cy="32820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Waterketen (aanpak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rwzi’s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samenwerking gemeenten indirecte lozingen en riolering)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VTH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(herziening vergunningen)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Vispassages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Samenwerking met provincie aan beekherstel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Samenwerking met agrariërs: </a:t>
            </a:r>
          </a:p>
          <a:p>
            <a:pPr marL="800100" lvl="1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Verminderen uit- en afspoeling (DAW)</a:t>
            </a:r>
          </a:p>
          <a:p>
            <a:pPr marL="800100" lvl="1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Beheermaatregelen (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ANLb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1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Voorlichting bodemverbetering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531F28-33F1-0FF7-026E-6774C9330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083" y="2235200"/>
            <a:ext cx="4176687" cy="4179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50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E3647-8C8D-DF42-2E38-A98F0B629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1AC4C1E6-CD52-6059-1AD6-27895508548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A94700D-9C51-336F-762B-2FEEBD39F0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Mogelijke maatregelen </a:t>
            </a:r>
            <a:r>
              <a:rPr lang="nl-NL" sz="2800" dirty="0" err="1">
                <a:solidFill>
                  <a:schemeClr val="bg1"/>
                </a:solidFill>
              </a:rPr>
              <a:t>SGBP</a:t>
            </a:r>
            <a:r>
              <a:rPr lang="nl-NL" sz="2800" dirty="0">
                <a:solidFill>
                  <a:schemeClr val="bg1"/>
                </a:solidFill>
              </a:rPr>
              <a:t> 4 (1)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E4C20-9828-1E50-EFA0-9E13F991CE15}"/>
              </a:ext>
            </a:extLst>
          </p:cNvPr>
          <p:cNvSpPr txBox="1">
            <a:spLocks/>
          </p:cNvSpPr>
          <p:nvPr/>
        </p:nvSpPr>
        <p:spPr>
          <a:xfrm>
            <a:off x="586567" y="2430760"/>
            <a:ext cx="6499452" cy="2922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Vertrekpunten: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 doen (Rijk, provincie, gemeente, waterschap)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Beekdalbreed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systeemherstel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Bronbenadering stoffen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Gebruik beschikbare instrumenten (omgevingsplan,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waterschapsverordening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 descr="Afbeelding met buitenshuis, boom, plant, Natuurlandschap&#10;&#10;Automatisch gegenereerde beschrijving">
            <a:extLst>
              <a:ext uri="{FF2B5EF4-FFF2-40B4-BE49-F238E27FC236}">
                <a16:creationId xmlns:a16="http://schemas.microsoft.com/office/drawing/2014/main" id="{6CEAC86F-4258-126B-545F-07D9AA9FD5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"/>
          <a:stretch>
            <a:fillRect/>
          </a:stretch>
        </p:blipFill>
        <p:spPr>
          <a:xfrm>
            <a:off x="7369645" y="2282077"/>
            <a:ext cx="3974980" cy="397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19EF-91B2-5708-A0F9-47ABAAAC4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F8C4D3D4-E0B5-1E28-360D-BEB2542C485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157143C-539F-1FEB-627C-DC75FDF497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Mogelijke maatregelen </a:t>
            </a:r>
            <a:r>
              <a:rPr lang="nl-NL" sz="2800" dirty="0" err="1">
                <a:solidFill>
                  <a:schemeClr val="bg1"/>
                </a:solidFill>
              </a:rPr>
              <a:t>SGBP</a:t>
            </a:r>
            <a:r>
              <a:rPr lang="nl-NL" sz="2800" dirty="0">
                <a:solidFill>
                  <a:schemeClr val="bg1"/>
                </a:solidFill>
              </a:rPr>
              <a:t> 4 (2)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4CAA3-DD47-1A3D-9409-8F549E2328CE}"/>
              </a:ext>
            </a:extLst>
          </p:cNvPr>
          <p:cNvSpPr txBox="1">
            <a:spLocks/>
          </p:cNvSpPr>
          <p:nvPr/>
        </p:nvSpPr>
        <p:spPr>
          <a:xfrm>
            <a:off x="634329" y="2395406"/>
            <a:ext cx="6499452" cy="4000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waterschap: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rwzi’s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(extra nabehandeling)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lozingsvergunningen/maatwerkvoorschriften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rwzi’s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overstorten en industrie herzien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aanpassen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waterschapsverordening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Rijk:</a:t>
            </a:r>
          </a:p>
          <a:p>
            <a:pPr marL="285750" indent="-28575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aanpassen achtergrondconcentraties zware metalen</a:t>
            </a:r>
          </a:p>
          <a:p>
            <a:pPr marL="285750" indent="-28575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aanpassen toelatingsbeleid industriële stoffen, medicijnen, biociden en bestrijdingsmiddelen</a:t>
            </a:r>
          </a:p>
          <a:p>
            <a:pPr marL="285750" indent="-28575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nitraatactieprogramma en afbouw derogatie</a:t>
            </a:r>
          </a:p>
        </p:txBody>
      </p:sp>
      <p:pic>
        <p:nvPicPr>
          <p:cNvPr id="5" name="Afbeelding 4" descr="Afbeelding met buitenshuis, boom, plant, Natuurlandschap&#10;&#10;Automatisch gegenereerde beschrijving">
            <a:extLst>
              <a:ext uri="{FF2B5EF4-FFF2-40B4-BE49-F238E27FC236}">
                <a16:creationId xmlns:a16="http://schemas.microsoft.com/office/drawing/2014/main" id="{6E8CA05F-67E9-0600-60B9-A7035042F5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"/>
          <a:stretch>
            <a:fillRect/>
          </a:stretch>
        </p:blipFill>
        <p:spPr>
          <a:xfrm>
            <a:off x="7369645" y="2282077"/>
            <a:ext cx="3974980" cy="39710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EF29EBF-0474-BA9A-2B71-F0E681206601}"/>
              </a:ext>
            </a:extLst>
          </p:cNvPr>
          <p:cNvSpPr txBox="1"/>
          <p:nvPr/>
        </p:nvSpPr>
        <p:spPr>
          <a:xfrm>
            <a:off x="3047452" y="368267"/>
            <a:ext cx="60949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Waterschap</a:t>
            </a:r>
          </a:p>
          <a:p>
            <a:pPr>
              <a:buFont typeface="Arial" panose="020B0604020202020204" pitchFamily="34" charset="0"/>
              <a:buChar char="•"/>
            </a:pP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47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0CF6C-1B20-DB90-8C2C-846EB4DEF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7A79A1AB-590C-4256-6CB3-67AB2ED420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F5EF527-7595-CB8B-AF8B-1980517E6D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Mogelijke maatregelen </a:t>
            </a:r>
            <a:r>
              <a:rPr lang="nl-NL" sz="2800" dirty="0" err="1">
                <a:solidFill>
                  <a:schemeClr val="bg1"/>
                </a:solidFill>
              </a:rPr>
              <a:t>SGBP</a:t>
            </a:r>
            <a:r>
              <a:rPr lang="nl-NL" sz="2800" dirty="0">
                <a:solidFill>
                  <a:schemeClr val="bg1"/>
                </a:solidFill>
              </a:rPr>
              <a:t> 4 (3)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292EC-9F47-8B16-08D8-4D3AFB062599}"/>
              </a:ext>
            </a:extLst>
          </p:cNvPr>
          <p:cNvSpPr txBox="1">
            <a:spLocks/>
          </p:cNvSpPr>
          <p:nvPr/>
        </p:nvSpPr>
        <p:spPr>
          <a:xfrm>
            <a:off x="621172" y="2603467"/>
            <a:ext cx="6499452" cy="25480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 gezamenlijke overheden:</a:t>
            </a:r>
          </a:p>
          <a:p>
            <a:pPr marL="285750" indent="-28575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</a:pP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beekdalbreed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systeemherstel met onder andere:</a:t>
            </a:r>
          </a:p>
          <a:p>
            <a:pPr marL="800100" lvl="1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aanbrengen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beschaduwing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verbeteren vispassages</a:t>
            </a:r>
          </a:p>
          <a:p>
            <a:pPr marL="800100" lvl="1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aanleggen accoladeprofielen</a:t>
            </a:r>
          </a:p>
          <a:p>
            <a:pPr marL="800100" lvl="1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bovenstrooms vasthouden</a:t>
            </a:r>
          </a:p>
          <a:p>
            <a:pPr marL="800100" lvl="1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bestrijden invasieve exoten</a:t>
            </a:r>
          </a:p>
        </p:txBody>
      </p:sp>
      <p:pic>
        <p:nvPicPr>
          <p:cNvPr id="5" name="Afbeelding 4" descr="Afbeelding met buitenshuis, boom, plant, Natuurlandschap&#10;&#10;Automatisch gegenereerde beschrijving">
            <a:extLst>
              <a:ext uri="{FF2B5EF4-FFF2-40B4-BE49-F238E27FC236}">
                <a16:creationId xmlns:a16="http://schemas.microsoft.com/office/drawing/2014/main" id="{1A64DB71-ED68-F50D-B719-DC31B46C55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"/>
          <a:stretch>
            <a:fillRect/>
          </a:stretch>
        </p:blipFill>
        <p:spPr>
          <a:xfrm>
            <a:off x="7369645" y="2282077"/>
            <a:ext cx="3974980" cy="39710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D60D4C9-47AF-875B-33B3-A639D94F82F2}"/>
              </a:ext>
            </a:extLst>
          </p:cNvPr>
          <p:cNvSpPr txBox="1"/>
          <p:nvPr/>
        </p:nvSpPr>
        <p:spPr>
          <a:xfrm>
            <a:off x="3048549" y="348532"/>
            <a:ext cx="60949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Waterschap</a:t>
            </a:r>
          </a:p>
          <a:p>
            <a:pPr>
              <a:buFont typeface="Arial" panose="020B0604020202020204" pitchFamily="34" charset="0"/>
              <a:buChar char="•"/>
            </a:pP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93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6EFD6-6934-9519-C3A5-CEC03483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C9D45863-B85B-29FE-3B64-277A6B8D74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2BCE1D1-5A88-4003-7C89-88259DFFD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Mogelijke maatregelen </a:t>
            </a:r>
            <a:r>
              <a:rPr lang="nl-NL" sz="2800" dirty="0" err="1">
                <a:solidFill>
                  <a:schemeClr val="bg1"/>
                </a:solidFill>
              </a:rPr>
              <a:t>SGBP</a:t>
            </a:r>
            <a:r>
              <a:rPr lang="nl-NL" sz="2800" dirty="0">
                <a:solidFill>
                  <a:schemeClr val="bg1"/>
                </a:solidFill>
              </a:rPr>
              <a:t> 4 (4)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4A126-EF05-5014-5F5A-A7DA7BB6A6B7}"/>
              </a:ext>
            </a:extLst>
          </p:cNvPr>
          <p:cNvSpPr txBox="1">
            <a:spLocks/>
          </p:cNvSpPr>
          <p:nvPr/>
        </p:nvSpPr>
        <p:spPr>
          <a:xfrm>
            <a:off x="621172" y="2603467"/>
            <a:ext cx="6499452" cy="29177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Mogelijke maatregelen gemeenten:</a:t>
            </a: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RBO-notitie van Charles Rijsbosch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gemeentelijk rioleringsbeheer (afkoppelen, rioolvreemd water, foutaansluitingen,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riooloverstorten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vergunningverlening en handhaving indirecte lozingen (hoe elkaar versterken?)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inzet ruimtelijke instrumenten (bijvoorbeeld voor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beekdalbrede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aanpak, gebruik pesticiden en biociden)</a:t>
            </a:r>
          </a:p>
        </p:txBody>
      </p:sp>
      <p:pic>
        <p:nvPicPr>
          <p:cNvPr id="5" name="Afbeelding 4" descr="Afbeelding met buitenshuis, boom, plant, Natuurlandschap&#10;&#10;Automatisch gegenereerde beschrijving">
            <a:extLst>
              <a:ext uri="{FF2B5EF4-FFF2-40B4-BE49-F238E27FC236}">
                <a16:creationId xmlns:a16="http://schemas.microsoft.com/office/drawing/2014/main" id="{A4096370-CD5D-E884-BD14-174480B02E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"/>
          <a:stretch>
            <a:fillRect/>
          </a:stretch>
        </p:blipFill>
        <p:spPr>
          <a:xfrm>
            <a:off x="7369645" y="2282077"/>
            <a:ext cx="3974980" cy="39710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8F25A9-AFBE-0ED6-6100-550C86B4C842}"/>
              </a:ext>
            </a:extLst>
          </p:cNvPr>
          <p:cNvSpPr txBox="1"/>
          <p:nvPr/>
        </p:nvSpPr>
        <p:spPr>
          <a:xfrm>
            <a:off x="3047452" y="368267"/>
            <a:ext cx="60949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Waterschap</a:t>
            </a:r>
          </a:p>
          <a:p>
            <a:pPr>
              <a:buFont typeface="Arial" panose="020B0604020202020204" pitchFamily="34" charset="0"/>
              <a:buChar char="•"/>
            </a:pP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47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6773-71EF-18E5-01B9-A3E40A10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C80FE3A2-FDA9-CBCA-B0C2-49421021F6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607AB9C-6710-4035-417C-7E760FC871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>
                <a:solidFill>
                  <a:schemeClr val="bg1"/>
                </a:solidFill>
              </a:rPr>
              <a:t>Proces SGBP 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212B7-FB7E-7103-D4A4-24A92F73758B}"/>
              </a:ext>
            </a:extLst>
          </p:cNvPr>
          <p:cNvSpPr txBox="1">
            <a:spLocks/>
          </p:cNvSpPr>
          <p:nvPr/>
        </p:nvSpPr>
        <p:spPr>
          <a:xfrm>
            <a:off x="601436" y="2864758"/>
            <a:ext cx="10893878" cy="22048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Medio 2026 stelt algemeen bestuur maatregelenprogramma voor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SGBP4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vast 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Vervolgens stuurt waterschap maatregelenprogramma naar Rijk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2027 legt Rijk ontwerp-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SGBP4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zes maanden ter inzage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december 2027 stelt Rijk definitieve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SGBP4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vast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Maatregelenprogramma komt in Blauw Omgevingsprogramma (BOP) 2028-2033</a:t>
            </a:r>
          </a:p>
        </p:txBody>
      </p:sp>
    </p:spTree>
    <p:extLst>
      <p:ext uri="{BB962C8B-B14F-4D97-AF65-F5344CB8AC3E}">
        <p14:creationId xmlns:p14="http://schemas.microsoft.com/office/powerpoint/2010/main" val="12307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532E1-5D05-024D-922B-76012297B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F5928CA4-2780-B3CC-2672-1D8D1F15401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89664EA-644F-6966-E37C-D7D2DF6FA4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Te bespreken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7BBAA-E970-5B1E-BE5E-2018700C53C7}"/>
              </a:ext>
            </a:extLst>
          </p:cNvPr>
          <p:cNvSpPr txBox="1">
            <a:spLocks/>
          </p:cNvSpPr>
          <p:nvPr/>
        </p:nvSpPr>
        <p:spPr>
          <a:xfrm>
            <a:off x="601436" y="2645416"/>
            <a:ext cx="8699727" cy="292298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Blauw Omgevingsprogramma 2028-2033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Europese Kaderrichtlijn Water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Participatie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SzPct val="100000"/>
              <a:buFont typeface="Systeemlettertype regulier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7D6A12-3ADB-4CB1-D296-0E9E219F7B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078" y="1635139"/>
            <a:ext cx="4756170" cy="475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0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EA340-6170-E4A5-7ECC-859BF3BF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CF80D21A-7536-EFCC-DC15-2AFB85D626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8FA3110-26A8-7225-3DAF-08930FB74C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Proces BOP 2028-2032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5A36B775-701E-1469-6DF3-6693C1F7C7B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64FAA82-E5B9-90DA-5DB6-FA5F267FE32F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32710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3C9D4-D32D-FBAC-490D-57AB0F9D9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96CA4451-7595-7254-4231-EFCAC4A52A7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9B47425-033D-24C5-09DA-A3D00337D5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roces BOP 2028-2032 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CB30CB72-1F43-CC6A-4079-D48B3DF444D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9A7912A-E520-E552-5C71-0212BBF9FC4D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Vijf fasen: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Beleidsevaluatie 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1800" b="1" dirty="0">
                <a:latin typeface="Verdana"/>
                <a:ea typeface="Verdana"/>
                <a:cs typeface="Verdana" panose="020B0604030504040204" pitchFamily="34" charset="0"/>
              </a:rPr>
              <a:t>(her)formuleren doelen en ambities</a:t>
            </a: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 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Vertaling doelen in gebiedsprogramma’s met </a:t>
            </a:r>
            <a:r>
              <a:rPr lang="nl-NL" sz="1800" b="1" dirty="0">
                <a:latin typeface="Verdana"/>
                <a:ea typeface="Verdana"/>
                <a:cs typeface="Verdana" panose="020B0604030504040204" pitchFamily="34" charset="0"/>
              </a:rPr>
              <a:t>maatregelen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Afronding 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Bestuurlijke vaststelling </a:t>
            </a:r>
          </a:p>
          <a:p>
            <a:pPr marL="914400" lvl="1" indent="-457200">
              <a:buFont typeface="+mj-lt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Eerste concept BOP vóór zomer 2026 klaar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Vaststelling ontwerp-BOP november 2026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Terinzagelegging in 2027 gedurende zes weken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Vaststelling definitief BOP november 2027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2043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9A31A-72BC-355F-598D-310B84DE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F794EAD1-FA88-3023-B9E2-684E2C9432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F1791E8-8688-75E9-680F-D426163FFE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5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Participatie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015C18C4-6CB2-982B-B4D5-9238D76501D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C324AE6-3543-1C5D-A18A-027972C3321A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4003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8CC00-E4C6-ACAE-2C05-48A287811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21054DF9-56C7-A472-A697-56025E5B6D0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C621E3E-17FD-85D6-BA8D-8015AAAB7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ea typeface="Verdana"/>
              </a:rPr>
              <a:t>Participatie </a:t>
            </a:r>
            <a:endParaRPr lang="en-US" dirty="0"/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5DF57A91-BFED-D27C-6265-097BD04619B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22FF5104-84B4-E6B6-C741-F4AB4D16EA59}"/>
              </a:ext>
            </a:extLst>
          </p:cNvPr>
          <p:cNvSpPr txBox="1">
            <a:spLocks/>
          </p:cNvSpPr>
          <p:nvPr/>
        </p:nvSpPr>
        <p:spPr>
          <a:xfrm>
            <a:off x="543815" y="2240539"/>
            <a:ext cx="4554458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Participanten: </a:t>
            </a:r>
            <a:r>
              <a:rPr lang="nl-NL" sz="1800" dirty="0" err="1">
                <a:latin typeface="Verdana"/>
                <a:ea typeface="Verdana"/>
                <a:cs typeface="Verdana" panose="020B0604030504040204" pitchFamily="34" charset="0"/>
              </a:rPr>
              <a:t>mede-overheden</a:t>
            </a: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, landbouworganisaties, </a:t>
            </a:r>
            <a:r>
              <a:rPr lang="nl-NL" sz="1800" dirty="0" err="1">
                <a:latin typeface="Verdana"/>
                <a:ea typeface="Verdana"/>
                <a:cs typeface="Verdana" panose="020B0604030504040204" pitchFamily="34" charset="0"/>
              </a:rPr>
              <a:t>TBO's</a:t>
            </a: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, bedrijven, burgers, enz.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Participatieniveau: raadplegen, adviseren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Manier: bestaande overlegstructuren, gebiedsateliers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00DA30-0C74-8D92-43DA-146610B6D1A1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 b="-7"/>
          <a:stretch>
            <a:fillRect/>
          </a:stretch>
        </p:blipFill>
        <p:spPr>
          <a:xfrm>
            <a:off x="5098273" y="1843590"/>
            <a:ext cx="6826114" cy="371517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7379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F4586-782C-DD36-85EC-CD27FC980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58943D8D-B2F0-7C19-F61F-CEC1EE49ED1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6E5CA54-7F1A-747D-A0EF-CE68C718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En wat betekent dit concreet?</a:t>
            </a: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4AC9A169-A013-2219-7954-4CE88EE4EA7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FA27F32-8681-1D18-53C2-16C0676A77A5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0947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11B77-B7B3-25C9-4106-C0E7AF512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CE37C6-9F4C-1D5C-C86F-01F9D642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"/>
            <a:ext cx="8229600" cy="825500"/>
          </a:xfrm>
        </p:spPr>
        <p:txBody>
          <a:bodyPr anchor="ctr">
            <a:normAutofit/>
          </a:bodyPr>
          <a:lstStyle/>
          <a:p>
            <a:r>
              <a:rPr lang="nl-NL" dirty="0"/>
              <a:t>De KRW bij Waterschap Vallei en Veluwe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644C64-B205-D854-0584-C643FB915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1" y="2174875"/>
            <a:ext cx="4040188" cy="3951288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endParaRPr lang="nl-NL" kern="100" dirty="0">
              <a:effectLst/>
            </a:endParaRP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5EDD389-DEA1-66A5-E173-38964A5E0690}"/>
              </a:ext>
            </a:extLst>
          </p:cNvPr>
          <p:cNvSpPr txBox="1"/>
          <p:nvPr/>
        </p:nvSpPr>
        <p:spPr>
          <a:xfrm>
            <a:off x="510365" y="546567"/>
            <a:ext cx="5184576" cy="648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KRW-waterlichamen</a:t>
            </a:r>
          </a:p>
          <a:p>
            <a:r>
              <a:rPr lang="nl-NL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PWVE</a:t>
            </a:r>
            <a:endParaRPr lang="nl-NL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nl-NL" sz="2133" b="1" dirty="0">
                <a:solidFill>
                  <a:srgbClr val="333333"/>
                </a:solidFill>
                <a:latin typeface="Asap"/>
              </a:rPr>
            </a:br>
            <a:endParaRPr lang="nl-NL" sz="2133" b="1" dirty="0">
              <a:solidFill>
                <a:srgbClr val="333333"/>
              </a:solidFill>
              <a:latin typeface="Asap"/>
            </a:endParaRPr>
          </a:p>
          <a:p>
            <a:endParaRPr lang="nl-NL" sz="2133" b="1" dirty="0">
              <a:solidFill>
                <a:srgbClr val="333333"/>
              </a:solidFill>
              <a:latin typeface="Asap"/>
            </a:endParaRP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Heelsumse</a:t>
            </a: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Beek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Valleikanaal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Zijdewetering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Lunterse</a:t>
            </a: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Beek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Heiligenbergerbeek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Modderbeek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Grote </a:t>
            </a: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Valkse</a:t>
            </a: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Beek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Kleine </a:t>
            </a: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Barneveldse</a:t>
            </a: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Beek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Barneveldse</a:t>
            </a: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Beek Middenloop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Barneveldse</a:t>
            </a: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Beek Benedenloop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Esvelderbeek</a:t>
            </a:r>
            <a:endParaRPr lang="nl-NL" sz="14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Moorsterbeek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Hoevelakense</a:t>
            </a: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Beek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Eem 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Wiel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Eemnesservaart</a:t>
            </a:r>
            <a:endParaRPr lang="nl-NL" sz="14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+mj-lt"/>
              <a:buAutoNum type="arabicPeriod"/>
            </a:pP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Noorderwetering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Haarse</a:t>
            </a:r>
            <a:r>
              <a:rPr lang="nl-NL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Wetering</a:t>
            </a:r>
          </a:p>
          <a:p>
            <a:pPr marL="380990" indent="-380990">
              <a:buFont typeface="+mj-lt"/>
              <a:buAutoNum type="arabicPeriod"/>
            </a:pPr>
            <a:r>
              <a:rPr lang="nl-NL" sz="1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Arkervaart</a:t>
            </a:r>
            <a:endParaRPr lang="nl-NL" sz="14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l-NL" sz="2133" dirty="0">
              <a:solidFill>
                <a:srgbClr val="333333"/>
              </a:solidFill>
              <a:latin typeface="Asap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2E531E-1216-2B52-A918-01847020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04" t="35772" r="-18004" b="-35772"/>
          <a:stretch>
            <a:fillRect/>
          </a:stretch>
        </p:blipFill>
        <p:spPr>
          <a:xfrm>
            <a:off x="5425945" y="953578"/>
            <a:ext cx="7943302" cy="8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9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8C220-5314-D31E-53B9-CBA731474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C60295-16E7-9D1F-CCC2-F7481BFFB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0930" y="1442776"/>
            <a:ext cx="4041775" cy="3951288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endParaRPr lang="nl-NL" kern="100">
              <a:effectLst/>
            </a:endParaRPr>
          </a:p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9F11E138-C896-732F-543F-D597F843356E}"/>
              </a:ext>
            </a:extLst>
          </p:cNvPr>
          <p:cNvSpPr/>
          <p:nvPr/>
        </p:nvSpPr>
        <p:spPr bwMode="auto">
          <a:xfrm rot="5400000">
            <a:off x="6261348" y="4187287"/>
            <a:ext cx="669718" cy="143798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Tijdelijke aanduiding voor inhoud 6" descr="Afbeelding met kaart, tekst, atlas">
            <a:extLst>
              <a:ext uri="{FF2B5EF4-FFF2-40B4-BE49-F238E27FC236}">
                <a16:creationId xmlns:a16="http://schemas.microsoft.com/office/drawing/2014/main" id="{476F23E6-F56B-0C25-7262-5CF01A8E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9" y="921509"/>
            <a:ext cx="7576249" cy="5344368"/>
          </a:xfrm>
        </p:spPr>
      </p:pic>
      <p:pic>
        <p:nvPicPr>
          <p:cNvPr id="4" name="Tijdelijke aanduiding voor inhoud 6" descr="Afbeelding met kaart, tekst, atlas&#10;&#10;Door AI gegenereerde inhoud is mogelijk onjuist.">
            <a:extLst>
              <a:ext uri="{FF2B5EF4-FFF2-40B4-BE49-F238E27FC236}">
                <a16:creationId xmlns:a16="http://schemas.microsoft.com/office/drawing/2014/main" id="{2D1207EF-9D37-7847-84E3-6710492A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19" y="1073909"/>
            <a:ext cx="7576249" cy="5344368"/>
          </a:xfrm>
        </p:spPr>
      </p:pic>
      <p:pic>
        <p:nvPicPr>
          <p:cNvPr id="5" name="Tijdelijke aanduiding voor inhoud 6" descr="Afbeelding met kaart, tekst, atlas&#10;&#10;Door AI gegenereerde inhoud is mogelijk onjuist.">
            <a:extLst>
              <a:ext uri="{FF2B5EF4-FFF2-40B4-BE49-F238E27FC236}">
                <a16:creationId xmlns:a16="http://schemas.microsoft.com/office/drawing/2014/main" id="{EFF4453B-9C13-9540-4F17-CB4C6237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0" t="25015" r="65514" b="1556"/>
          <a:stretch>
            <a:fillRect/>
          </a:stretch>
        </p:blipFill>
        <p:spPr bwMode="auto">
          <a:xfrm>
            <a:off x="178667" y="695286"/>
            <a:ext cx="3552842" cy="55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31EB52-90ED-A624-B467-0296391E5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78" y="4993308"/>
            <a:ext cx="788671" cy="1169407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9A92721-44B3-541D-A51A-6EE1864D9555}"/>
              </a:ext>
            </a:extLst>
          </p:cNvPr>
          <p:cNvSpPr txBox="1">
            <a:spLocks/>
          </p:cNvSpPr>
          <p:nvPr/>
        </p:nvSpPr>
        <p:spPr bwMode="auto">
          <a:xfrm>
            <a:off x="385663" y="922468"/>
            <a:ext cx="1538117" cy="3775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lnSpc>
                <a:spcPts val="2800"/>
              </a:lnSpc>
              <a:buNone/>
              <a:defRPr sz="2000" b="0">
                <a:solidFill>
                  <a:srgbClr val="333333"/>
                </a:solidFill>
                <a:latin typeface="Asap"/>
                <a:cs typeface="+mn-cs"/>
              </a:defRPr>
            </a:lvl1pPr>
            <a:lvl2pPr indent="0" eaLnBrk="1" hangingPunct="1">
              <a:lnSpc>
                <a:spcPts val="2800"/>
              </a:lnSpc>
              <a:buNone/>
              <a:defRPr sz="2000" b="1">
                <a:latin typeface="+mn-lt"/>
                <a:ea typeface="+mn-ea"/>
              </a:defRPr>
            </a:lvl2pPr>
            <a:lvl3pPr indent="0" eaLnBrk="1" hangingPunct="1">
              <a:lnSpc>
                <a:spcPts val="2800"/>
              </a:lnSpc>
              <a:buNone/>
              <a:defRPr sz="1800" b="1" i="1">
                <a:latin typeface="+mn-lt"/>
                <a:ea typeface="+mn-ea"/>
              </a:defRPr>
            </a:lvl3pPr>
            <a:lvl4pPr indent="0" eaLnBrk="1" hangingPunct="1">
              <a:lnSpc>
                <a:spcPts val="2800"/>
              </a:lnSpc>
              <a:buNone/>
              <a:defRPr sz="1600" b="1">
                <a:latin typeface="+mn-lt"/>
                <a:ea typeface="+mn-ea"/>
              </a:defRPr>
            </a:lvl4pPr>
            <a:lvl5pPr indent="0" eaLnBrk="1" hangingPunct="1">
              <a:spcBef>
                <a:spcPct val="20000"/>
              </a:spcBef>
              <a:buNone/>
              <a:defRPr sz="1600" b="1">
                <a:latin typeface="+mn-lt"/>
                <a:ea typeface="+mn-ea"/>
              </a:defRPr>
            </a:lvl5pPr>
            <a:lvl6pPr indent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latin typeface="+mn-lt"/>
                <a:ea typeface="+mn-ea"/>
              </a:defRPr>
            </a:lvl6pPr>
            <a:lvl7pPr indent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latin typeface="+mn-lt"/>
                <a:ea typeface="+mn-ea"/>
              </a:defRPr>
            </a:lvl7pPr>
            <a:lvl8pPr indent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latin typeface="+mn-lt"/>
                <a:ea typeface="+mn-ea"/>
              </a:defRPr>
            </a:lvl8pPr>
            <a:lvl9pPr indent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latin typeface="+mn-lt"/>
                <a:ea typeface="+mn-ea"/>
              </a:defRPr>
            </a:lvl9pPr>
          </a:lstStyle>
          <a:p>
            <a:r>
              <a:rPr lang="en-US" dirty="0" err="1"/>
              <a:t>Fosfaat</a:t>
            </a:r>
            <a:endParaRPr lang="en-US" dirty="0"/>
          </a:p>
        </p:txBody>
      </p:sp>
      <p:pic>
        <p:nvPicPr>
          <p:cNvPr id="7" name="Tijdelijke aanduiding voor inhoud 8" descr="Afbeelding met kaart, tekst, atlas, diagram&#10;&#10;Door AI gegenereerde inhoud is mogelijk onjuist.">
            <a:extLst>
              <a:ext uri="{FF2B5EF4-FFF2-40B4-BE49-F238E27FC236}">
                <a16:creationId xmlns:a16="http://schemas.microsoft.com/office/drawing/2014/main" id="{C718CEF4-AAC7-5B77-8373-D3EF8226B3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2" t="26170" r="67429" b="2185"/>
          <a:stretch>
            <a:fillRect/>
          </a:stretch>
        </p:blipFill>
        <p:spPr bwMode="auto">
          <a:xfrm>
            <a:off x="4133638" y="695285"/>
            <a:ext cx="3552842" cy="55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D783E4-6FB3-E22B-18E2-A2671EB7DE3D}"/>
              </a:ext>
            </a:extLst>
          </p:cNvPr>
          <p:cNvSpPr txBox="1">
            <a:spLocks/>
          </p:cNvSpPr>
          <p:nvPr/>
        </p:nvSpPr>
        <p:spPr bwMode="auto">
          <a:xfrm>
            <a:off x="4310188" y="907916"/>
            <a:ext cx="1107510" cy="369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defRPr sz="1800" b="1" i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b="0" dirty="0" err="1">
                <a:solidFill>
                  <a:srgbClr val="333333"/>
                </a:solidFill>
                <a:latin typeface="Asap"/>
                <a:ea typeface="ＭＳ Ｐゴシック" charset="0"/>
              </a:rPr>
              <a:t>Stikstof</a:t>
            </a:r>
            <a:endParaRPr lang="en-US" sz="2000" b="0" dirty="0">
              <a:solidFill>
                <a:srgbClr val="333333"/>
              </a:solidFill>
              <a:latin typeface="Asap"/>
              <a:ea typeface="ＭＳ Ｐゴシック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63726B3-E976-A240-E8C6-99F8B8719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842" y="4993308"/>
            <a:ext cx="788671" cy="1169407"/>
          </a:xfrm>
          <a:prstGeom prst="rect">
            <a:avLst/>
          </a:prstGeom>
        </p:spPr>
      </p:pic>
      <p:pic>
        <p:nvPicPr>
          <p:cNvPr id="10" name="Tijdelijke aanduiding voor inhoud 13" descr="Afbeelding met kaart, tekst, atlas&#10;&#10;Door AI gegenereerde inhoud is mogelijk onjuist.">
            <a:extLst>
              <a:ext uri="{FF2B5EF4-FFF2-40B4-BE49-F238E27FC236}">
                <a16:creationId xmlns:a16="http://schemas.microsoft.com/office/drawing/2014/main" id="{37E2E6C3-477E-F650-B990-8CA017DD18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561" r="67825" b="-524"/>
          <a:stretch>
            <a:fillRect/>
          </a:stretch>
        </p:blipFill>
        <p:spPr bwMode="auto">
          <a:xfrm>
            <a:off x="8135056" y="696701"/>
            <a:ext cx="3491949" cy="557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09CB84-37C5-667D-4D7E-9026D7E5C260}"/>
              </a:ext>
            </a:extLst>
          </p:cNvPr>
          <p:cNvSpPr txBox="1">
            <a:spLocks/>
          </p:cNvSpPr>
          <p:nvPr/>
        </p:nvSpPr>
        <p:spPr bwMode="auto">
          <a:xfrm>
            <a:off x="8289310" y="885382"/>
            <a:ext cx="1107510" cy="4146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defRPr sz="1800" b="1" i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b="0" dirty="0" err="1">
                <a:solidFill>
                  <a:srgbClr val="333333"/>
                </a:solidFill>
                <a:latin typeface="Asap"/>
                <a:ea typeface="ＭＳ Ｐゴシック" charset="0"/>
              </a:rPr>
              <a:t>Vissen</a:t>
            </a:r>
            <a:endParaRPr lang="en-US" sz="2000" b="0" dirty="0">
              <a:solidFill>
                <a:srgbClr val="333333"/>
              </a:solidFill>
              <a:latin typeface="Asap"/>
              <a:ea typeface="ＭＳ Ｐゴシック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EE9E1D6-C58B-2D07-310D-FBDE7289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973" y="4970732"/>
            <a:ext cx="788671" cy="11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8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75C47-9B44-6BE6-E418-C25C52AD7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9E510326-2077-EEFF-6DB2-9B7D1E6168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74C3A21F-30A9-CB2A-6ABD-E985FFD6F5C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1893FC85-F7C6-EF3A-7F58-D26D8DB70EC8}"/>
              </a:ext>
            </a:extLst>
          </p:cNvPr>
          <p:cNvSpPr txBox="1">
            <a:spLocks/>
          </p:cNvSpPr>
          <p:nvPr/>
        </p:nvSpPr>
        <p:spPr>
          <a:xfrm>
            <a:off x="609600" y="1776416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659638-B946-BAE1-EE44-26A778C64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299" y="1681782"/>
            <a:ext cx="5898254" cy="415022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868F707-78DF-FFF5-71A1-DB87DE3E6D6F}"/>
              </a:ext>
            </a:extLst>
          </p:cNvPr>
          <p:cNvSpPr txBox="1"/>
          <p:nvPr/>
        </p:nvSpPr>
        <p:spPr>
          <a:xfrm>
            <a:off x="609600" y="2091372"/>
            <a:ext cx="5898254" cy="417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§"/>
            </a:pPr>
            <a:endParaRPr lang="nl-NL" sz="2133" dirty="0">
              <a:solidFill>
                <a:srgbClr val="333333"/>
              </a:solidFill>
              <a:latin typeface="Asap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Chemie (stoffen) is een uitdaging!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Bronnen: 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Waterketen - locatie rwzi en overstorten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Stedelijk gebied - kwaliteit afstromend regenwater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Landbouw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Belang van samenwerking rondom stedelijk water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l-NL" sz="2133" dirty="0">
              <a:solidFill>
                <a:srgbClr val="333333"/>
              </a:solidFill>
              <a:latin typeface="Asap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l-NL" sz="2133" dirty="0">
              <a:solidFill>
                <a:srgbClr val="333333"/>
              </a:solidFill>
              <a:latin typeface="Asap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l-NL" sz="2133" dirty="0">
              <a:solidFill>
                <a:srgbClr val="333333"/>
              </a:solidFill>
              <a:latin typeface="Asap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1272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CE2D6-3EAB-C4CD-9795-043331F9B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70063319-B1CD-F49B-40E4-6D9D6A5890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36B1708-C744-BC6C-D20E-D2017DC8AA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kunnen we dit samen concreet maken?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62BC1E10-1103-0A96-F4D5-486EA875DA4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3317C83-0313-3044-7097-7AF3135281C6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D60CD-CAE0-9572-C156-A6317051F922}"/>
              </a:ext>
            </a:extLst>
          </p:cNvPr>
          <p:cNvSpPr txBox="1">
            <a:spLocks/>
          </p:cNvSpPr>
          <p:nvPr/>
        </p:nvSpPr>
        <p:spPr>
          <a:xfrm>
            <a:off x="609600" y="2153971"/>
            <a:ext cx="115824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Focus op 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Overkoepelend (en gebiedsgericht)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Aanzet in RBO-notitie (bronaanpak)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Grip op indirecte lozingen (afvalwater samenstelling – beeld van stoffen, dashboard)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Inzet ruimtelijke instrumenten (eisen teelten, eisen </a:t>
            </a:r>
            <a:r>
              <a:rPr lang="nl-NL" sz="1800" dirty="0" err="1">
                <a:latin typeface="Verdana"/>
                <a:ea typeface="Verdana"/>
                <a:cs typeface="Verdana" panose="020B0604030504040204" pitchFamily="34" charset="0"/>
              </a:rPr>
              <a:t>bedrijfafvalwater</a:t>
            </a: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 in Omgevingsplan)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Gemeentelijk rioolbeheer (foutaansluitingen, rioolvreemd water, afkoppelen), relatie met </a:t>
            </a:r>
            <a:r>
              <a:rPr lang="nl-NL" sz="1800" dirty="0" err="1">
                <a:latin typeface="Verdana"/>
                <a:ea typeface="Verdana"/>
                <a:cs typeface="Verdana" panose="020B0604030504040204" pitchFamily="34" charset="0"/>
              </a:rPr>
              <a:t>Influentstrategie</a:t>
            </a:r>
            <a:r>
              <a:rPr lang="nl-NL" sz="18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Bewustwording bedrijven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Bewustwording inwoners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 toelatingsbeleid stoffen Rijk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569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EC9974F3-7808-B5AE-EC2D-B46F2E535E3F}"/>
              </a:ext>
            </a:extLst>
          </p:cNvPr>
          <p:cNvSpPr txBox="1">
            <a:spLocks/>
          </p:cNvSpPr>
          <p:nvPr/>
        </p:nvSpPr>
        <p:spPr>
          <a:xfrm>
            <a:off x="877229" y="397075"/>
            <a:ext cx="10571355" cy="71548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2800" kern="0" dirty="0">
                <a:solidFill>
                  <a:schemeClr val="bg1"/>
                </a:solidFill>
              </a:rPr>
              <a:t>VNO-NCW kennis over KRW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ABAFF2-188F-D210-4029-DAAE60C7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52" y="1228503"/>
            <a:ext cx="10238095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2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7A73B-4179-4FB8-334D-AFDE27A6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1F0BC89D-2C8A-73BC-8A13-A8061E8AF9A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B3B9E42-EA6C-43F5-02E7-2A81913C39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97075"/>
            <a:ext cx="8054176" cy="7146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1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Blauw Omgevingsprogramma  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2028-2033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35595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ADF9C-E2C8-6788-6D4C-0559D553E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E7BA71C-7D54-5AB6-99E0-337BC161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9" y="188975"/>
            <a:ext cx="11727699" cy="65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33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6F34-E8AE-5C32-BD01-645FAC025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45BD840B-8813-4628-71A7-87DDE98B89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FCF2F02-955D-651A-89B1-339700B4BF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Reserve-dia’s</a:t>
            </a: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CFA020CF-A1DE-63C9-F7F5-12CF94B4AC5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9F5A0D7-6DFC-C2C2-07AB-AFC6AF4B6913}"/>
              </a:ext>
            </a:extLst>
          </p:cNvPr>
          <p:cNvSpPr txBox="1">
            <a:spLocks/>
          </p:cNvSpPr>
          <p:nvPr/>
        </p:nvSpPr>
        <p:spPr>
          <a:xfrm>
            <a:off x="609600" y="1902797"/>
            <a:ext cx="1204470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AutoNum type="arabicPeriod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33797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1A62B-ACE5-A34D-215E-399B0FA16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13AD4ADF-7220-7AD3-8FF7-ECCE64C06A4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6E3AA7F-98CE-78B7-B55E-B13553F387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Instrumenten van de Omgevingswet</a:t>
            </a:r>
          </a:p>
        </p:txBody>
      </p:sp>
      <p:pic>
        <p:nvPicPr>
          <p:cNvPr id="11" name="Afbeelding 10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11977B9D-4784-B6CC-FF3D-A793F1D0156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618368EA-99D7-88D6-52E0-FC8C1C04892B}"/>
              </a:ext>
            </a:extLst>
          </p:cNvPr>
          <p:cNvGrpSpPr/>
          <p:nvPr/>
        </p:nvGrpSpPr>
        <p:grpSpPr>
          <a:xfrm>
            <a:off x="4273826" y="1415600"/>
            <a:ext cx="7604601" cy="5072929"/>
            <a:chOff x="4273826" y="1415600"/>
            <a:chExt cx="7604601" cy="50729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BF99A3-5CDE-A7F8-7AA0-5918817F9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3826" y="1415600"/>
              <a:ext cx="7604601" cy="5072929"/>
            </a:xfrm>
            <a:prstGeom prst="rect">
              <a:avLst/>
            </a:prstGeom>
          </p:spPr>
        </p:pic>
        <p:sp>
          <p:nvSpPr>
            <p:cNvPr id="6" name="Rechthoek 3">
              <a:extLst>
                <a:ext uri="{FF2B5EF4-FFF2-40B4-BE49-F238E27FC236}">
                  <a16:creationId xmlns:a16="http://schemas.microsoft.com/office/drawing/2014/main" id="{FA2C617F-8AEE-AD52-FB18-668D30D101D0}"/>
                </a:ext>
              </a:extLst>
            </p:cNvPr>
            <p:cNvSpPr/>
            <p:nvPr/>
          </p:nvSpPr>
          <p:spPr bwMode="auto">
            <a:xfrm>
              <a:off x="8577751" y="2931781"/>
              <a:ext cx="1276998" cy="3162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lc="http://schemas.openxmlformats.org/drawingml/2006/lockedCanvas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1714500" algn="l" defTabSz="3429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057400" algn="l" defTabSz="3429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2400300" algn="l" defTabSz="3429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2743200" algn="l" defTabSz="3429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ＭＳ Ｐゴシック"/>
                </a:rPr>
                <a:t>Nota ruimte</a:t>
              </a:r>
            </a:p>
          </p:txBody>
        </p:sp>
        <p:sp>
          <p:nvSpPr>
            <p:cNvPr id="7" name="Rechthoek 5">
              <a:extLst>
                <a:ext uri="{FF2B5EF4-FFF2-40B4-BE49-F238E27FC236}">
                  <a16:creationId xmlns:a16="http://schemas.microsoft.com/office/drawing/2014/main" id="{57C355CB-BED1-F252-3105-4084108B63F5}"/>
                </a:ext>
              </a:extLst>
            </p:cNvPr>
            <p:cNvSpPr/>
            <p:nvPr/>
          </p:nvSpPr>
          <p:spPr bwMode="auto">
            <a:xfrm>
              <a:off x="10253589" y="2369844"/>
              <a:ext cx="1224136" cy="720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lc="http://schemas.openxmlformats.org/drawingml/2006/lockedCanvas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1714500" algn="l" defTabSz="3429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057400" algn="l" defTabSz="3429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2400300" algn="l" defTabSz="3429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2743200" algn="l" defTabSz="3429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Blauwe omgevingsvisie (niet formeel)</a:t>
              </a: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6EEEDE1-B3B5-8556-5C9D-1579272DEE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89" y="2222524"/>
            <a:ext cx="3391254" cy="345907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72215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BAD69FB-4D02-9F2B-9450-BB055867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01" y="236175"/>
            <a:ext cx="11253397" cy="638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0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689CBF-5904-13BF-40F6-0A332E760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3" y="209350"/>
            <a:ext cx="11515648" cy="64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68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4F59-BE47-FEED-FB58-1951E7F6F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6DEEE7-A958-EB51-AE20-7CA9F7BB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"/>
            <a:ext cx="8229600" cy="825500"/>
          </a:xfrm>
        </p:spPr>
        <p:txBody>
          <a:bodyPr anchor="ctr">
            <a:normAutofit/>
          </a:bodyPr>
          <a:lstStyle/>
          <a:p>
            <a:r>
              <a:rPr lang="nl-NL" dirty="0"/>
              <a:t>De KRW bij Waterschap Vallei en Veluwe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1F1305-DFEA-7315-6D5B-8B034A88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1" y="2174875"/>
            <a:ext cx="4040188" cy="3951288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endParaRPr lang="nl-NL" kern="100" dirty="0">
              <a:effectLst/>
            </a:endParaRP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E7351F-9DF0-8EE4-97AD-3BDE64867176}"/>
              </a:ext>
            </a:extLst>
          </p:cNvPr>
          <p:cNvSpPr txBox="1"/>
          <p:nvPr/>
        </p:nvSpPr>
        <p:spPr>
          <a:xfrm>
            <a:off x="768850" y="2371461"/>
            <a:ext cx="9902319" cy="493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733" b="1" dirty="0">
                <a:solidFill>
                  <a:srgbClr val="333333"/>
                </a:solidFill>
                <a:latin typeface="Asap"/>
              </a:rPr>
              <a:t>Afvalwaterketen</a:t>
            </a:r>
            <a:br>
              <a:rPr lang="nl-NL" sz="2133" b="1" dirty="0">
                <a:solidFill>
                  <a:srgbClr val="333333"/>
                </a:solidFill>
                <a:latin typeface="Asap"/>
              </a:rPr>
            </a:br>
            <a:endParaRPr lang="nl-NL" sz="2133" b="1" dirty="0">
              <a:solidFill>
                <a:srgbClr val="333333"/>
              </a:solidFill>
              <a:latin typeface="Asap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RWZI Heerde – lozing Apeldoorns Kanaal en IJssel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RWZI Epe – de Grift (via Dorpse beek)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RWZI Terwolde – lozing IJssel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RWZI Apeldoorn – lozing IJssel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RWZI Brummen – lozing IJssel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l-NL" sz="2133" dirty="0">
              <a:solidFill>
                <a:srgbClr val="333333"/>
              </a:solidFill>
              <a:latin typeface="Asap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Enkele overstorten op de Weteringen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Overstorten Heerde-Epe: de Grift of Apeldoorns Kanaal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Overstorten Apeldoorn: Apeldoorns Kanaal of Toevoerkanaal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2133" dirty="0">
                <a:solidFill>
                  <a:srgbClr val="333333"/>
                </a:solidFill>
                <a:latin typeface="Asap"/>
              </a:rPr>
              <a:t>Overstort Voorst: diverse waterlichamen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l-NL" sz="2133" dirty="0">
              <a:solidFill>
                <a:srgbClr val="333333"/>
              </a:solidFill>
              <a:latin typeface="Asap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nl-NL" sz="2133" dirty="0">
              <a:solidFill>
                <a:srgbClr val="333333"/>
              </a:solidFill>
              <a:latin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1456260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6424565-3545-A57A-275B-72CF0703A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7" y="43265"/>
            <a:ext cx="11982680" cy="68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1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hond, Hondenras, huisdier&#10;&#10;Door AI gegenereerde inhoud is mogelijk onjuist.">
            <a:extLst>
              <a:ext uri="{FF2B5EF4-FFF2-40B4-BE49-F238E27FC236}">
                <a16:creationId xmlns:a16="http://schemas.microsoft.com/office/drawing/2014/main" id="{8C127282-3F72-30AE-DB2A-257104AA85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01" t="3800" r="22001" b="3800"/>
          <a:stretch>
            <a:fillRect/>
          </a:stretch>
        </p:blipFill>
        <p:spPr>
          <a:xfrm>
            <a:off x="429477" y="164638"/>
            <a:ext cx="2341959" cy="3864231"/>
          </a:xfrm>
          <a:prstGeom prst="rect">
            <a:avLst/>
          </a:prstGeom>
        </p:spPr>
      </p:pic>
      <p:pic>
        <p:nvPicPr>
          <p:cNvPr id="8" name="Afbeelding 7" descr="Afbeelding met Hondenras, huisdier, terriër, Gezelschapshond&#10;&#10;Door AI gegenereerde inhoud is mogelijk onjuist.">
            <a:extLst>
              <a:ext uri="{FF2B5EF4-FFF2-40B4-BE49-F238E27FC236}">
                <a16:creationId xmlns:a16="http://schemas.microsoft.com/office/drawing/2014/main" id="{885106A3-3A19-41FB-6815-9AE32EE80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03" y="4329857"/>
            <a:ext cx="3511591" cy="2341060"/>
          </a:xfrm>
          <a:prstGeom prst="rect">
            <a:avLst/>
          </a:prstGeom>
        </p:spPr>
      </p:pic>
      <p:pic>
        <p:nvPicPr>
          <p:cNvPr id="10" name="Afbeelding 9" descr="Afbeelding met grot, tunnel, buitenshuis&#10;&#10;Door AI gegenereerde inhoud is mogelijk onjuist.">
            <a:extLst>
              <a:ext uri="{FF2B5EF4-FFF2-40B4-BE49-F238E27FC236}">
                <a16:creationId xmlns:a16="http://schemas.microsoft.com/office/drawing/2014/main" id="{426209C3-2F30-7E93-7387-A9B2B5C71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883" y="3909054"/>
            <a:ext cx="3166240" cy="1780401"/>
          </a:xfrm>
          <a:prstGeom prst="rect">
            <a:avLst/>
          </a:prstGeom>
        </p:spPr>
      </p:pic>
      <p:pic>
        <p:nvPicPr>
          <p:cNvPr id="12" name="Afbeelding 11" descr="Afbeelding met gras, Luchtfotografie, lucht, buitenshuis&#10;&#10;Door AI gegenereerde inhoud is mogelijk onjuist.">
            <a:extLst>
              <a:ext uri="{FF2B5EF4-FFF2-40B4-BE49-F238E27FC236}">
                <a16:creationId xmlns:a16="http://schemas.microsoft.com/office/drawing/2014/main" id="{E77C0E3B-8DFC-C990-2DA3-42C92414F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304" y="410705"/>
            <a:ext cx="4084648" cy="2724547"/>
          </a:xfrm>
          <a:prstGeom prst="rect">
            <a:avLst/>
          </a:prstGeom>
        </p:spPr>
      </p:pic>
      <p:pic>
        <p:nvPicPr>
          <p:cNvPr id="14" name="Afbeelding 13" descr="Afbeelding met buitenshuis, hemel, boom, weg&#10;&#10;Door AI gegenereerde inhoud is mogelijk onjuist.">
            <a:extLst>
              <a:ext uri="{FF2B5EF4-FFF2-40B4-BE49-F238E27FC236}">
                <a16:creationId xmlns:a16="http://schemas.microsoft.com/office/drawing/2014/main" id="{94AA1EBE-AD48-7A57-D52A-4F0C1443E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3677" y="1548629"/>
            <a:ext cx="2437969" cy="32506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72BAEDDF-C545-0B43-BCC3-2565670CFA7C}"/>
              </a:ext>
            </a:extLst>
          </p:cNvPr>
          <p:cNvSpPr txBox="1"/>
          <p:nvPr/>
        </p:nvSpPr>
        <p:spPr>
          <a:xfrm>
            <a:off x="2758859" y="796164"/>
            <a:ext cx="175150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67" dirty="0"/>
              <a:t>Toelating - Rijk</a:t>
            </a:r>
          </a:p>
        </p:txBody>
      </p:sp>
      <p:sp>
        <p:nvSpPr>
          <p:cNvPr id="16" name="Pijl: gebogen 15">
            <a:extLst>
              <a:ext uri="{FF2B5EF4-FFF2-40B4-BE49-F238E27FC236}">
                <a16:creationId xmlns:a16="http://schemas.microsoft.com/office/drawing/2014/main" id="{278576B4-A4CB-AEEA-A2D2-AE8C497739FB}"/>
              </a:ext>
            </a:extLst>
          </p:cNvPr>
          <p:cNvSpPr/>
          <p:nvPr/>
        </p:nvSpPr>
        <p:spPr bwMode="auto">
          <a:xfrm rot="10800000" flipH="1">
            <a:off x="496680" y="4098016"/>
            <a:ext cx="721313" cy="86409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nl-NL" sz="3200">
              <a:solidFill>
                <a:srgbClr val="0000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FB70981-6D6F-000A-FB3B-A698567458F1}"/>
              </a:ext>
            </a:extLst>
          </p:cNvPr>
          <p:cNvSpPr txBox="1"/>
          <p:nvPr/>
        </p:nvSpPr>
        <p:spPr>
          <a:xfrm>
            <a:off x="4654089" y="6301656"/>
            <a:ext cx="191430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67" dirty="0"/>
              <a:t>Gedrag - Burger</a:t>
            </a:r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53A5233B-1AE6-BF96-6FD2-1C37D03F9630}"/>
              </a:ext>
            </a:extLst>
          </p:cNvPr>
          <p:cNvSpPr/>
          <p:nvPr/>
        </p:nvSpPr>
        <p:spPr bwMode="auto">
          <a:xfrm>
            <a:off x="4432083" y="4962113"/>
            <a:ext cx="721315" cy="4103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nl-NL" sz="3200">
              <a:solidFill>
                <a:srgbClr val="000000"/>
              </a:solidFill>
            </a:endParaRPr>
          </a:p>
        </p:txBody>
      </p:sp>
      <p:sp>
        <p:nvSpPr>
          <p:cNvPr id="19" name="Pijl: omhoog 18">
            <a:extLst>
              <a:ext uri="{FF2B5EF4-FFF2-40B4-BE49-F238E27FC236}">
                <a16:creationId xmlns:a16="http://schemas.microsoft.com/office/drawing/2014/main" id="{D1794849-3479-0E20-77BF-A644B78CA370}"/>
              </a:ext>
            </a:extLst>
          </p:cNvPr>
          <p:cNvSpPr/>
          <p:nvPr/>
        </p:nvSpPr>
        <p:spPr bwMode="auto">
          <a:xfrm>
            <a:off x="6311686" y="2948947"/>
            <a:ext cx="456389" cy="105091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nl-NL" sz="3200">
              <a:solidFill>
                <a:srgbClr val="00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70DF6C4-0748-8A74-228A-AB28E49C8096}"/>
              </a:ext>
            </a:extLst>
          </p:cNvPr>
          <p:cNvSpPr txBox="1"/>
          <p:nvPr/>
        </p:nvSpPr>
        <p:spPr>
          <a:xfrm>
            <a:off x="6474211" y="5790371"/>
            <a:ext cx="215847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67" dirty="0"/>
              <a:t>Gemeenten / </a:t>
            </a:r>
            <a:r>
              <a:rPr lang="nl-NL" sz="1867" dirty="0" err="1"/>
              <a:t>OD’s</a:t>
            </a:r>
            <a:endParaRPr lang="nl-NL" sz="1867" dirty="0"/>
          </a:p>
        </p:txBody>
      </p:sp>
      <p:sp>
        <p:nvSpPr>
          <p:cNvPr id="21" name="Pijl: gebogen 20">
            <a:extLst>
              <a:ext uri="{FF2B5EF4-FFF2-40B4-BE49-F238E27FC236}">
                <a16:creationId xmlns:a16="http://schemas.microsoft.com/office/drawing/2014/main" id="{41EEE40C-F5E9-6050-CA7E-5F50CAAD103E}"/>
              </a:ext>
            </a:extLst>
          </p:cNvPr>
          <p:cNvSpPr/>
          <p:nvPr/>
        </p:nvSpPr>
        <p:spPr bwMode="auto">
          <a:xfrm rot="5400000">
            <a:off x="9202282" y="709977"/>
            <a:ext cx="836713" cy="172337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nl-NL" sz="3200">
              <a:solidFill>
                <a:srgbClr val="00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652AE2F-9316-D88E-4A2E-1D920785E10A}"/>
              </a:ext>
            </a:extLst>
          </p:cNvPr>
          <p:cNvSpPr txBox="1"/>
          <p:nvPr/>
        </p:nvSpPr>
        <p:spPr>
          <a:xfrm>
            <a:off x="3421394" y="3108580"/>
            <a:ext cx="26491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67" dirty="0"/>
              <a:t>Zuivering - Waterschap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8F75752-EF04-D727-6C3C-3727F6AFA9C7}"/>
              </a:ext>
            </a:extLst>
          </p:cNvPr>
          <p:cNvSpPr txBox="1"/>
          <p:nvPr/>
        </p:nvSpPr>
        <p:spPr>
          <a:xfrm>
            <a:off x="9264352" y="4867981"/>
            <a:ext cx="25772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67" dirty="0"/>
              <a:t>Lozingsvergunning - waterbeheerder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8E188C52-808A-436D-7145-0442E28B9A04}"/>
              </a:ext>
            </a:extLst>
          </p:cNvPr>
          <p:cNvSpPr/>
          <p:nvPr/>
        </p:nvSpPr>
        <p:spPr bwMode="auto">
          <a:xfrm>
            <a:off x="8272029" y="4257627"/>
            <a:ext cx="1131648" cy="410369"/>
          </a:xfrm>
          <a:prstGeom prst="rightArrow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nl-NL" sz="3200">
              <a:solidFill>
                <a:srgbClr val="0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36DF540-7CB4-2E81-A851-895DBBAB79F6}"/>
              </a:ext>
            </a:extLst>
          </p:cNvPr>
          <p:cNvSpPr txBox="1"/>
          <p:nvPr/>
        </p:nvSpPr>
        <p:spPr>
          <a:xfrm>
            <a:off x="8236499" y="3926325"/>
            <a:ext cx="116891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67" dirty="0">
                <a:solidFill>
                  <a:schemeClr val="bg1">
                    <a:lumMod val="75000"/>
                  </a:schemeClr>
                </a:solidFill>
              </a:rPr>
              <a:t>Overstort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C9A5218-B13C-DBC9-8AD6-E6448A4171DC}"/>
              </a:ext>
            </a:extLst>
          </p:cNvPr>
          <p:cNvSpPr txBox="1"/>
          <p:nvPr/>
        </p:nvSpPr>
        <p:spPr>
          <a:xfrm>
            <a:off x="6768075" y="3318989"/>
            <a:ext cx="9669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67" dirty="0">
                <a:solidFill>
                  <a:schemeClr val="bg1">
                    <a:lumMod val="75000"/>
                  </a:schemeClr>
                </a:solidFill>
              </a:rPr>
              <a:t>Influent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352638-3E7A-7A69-AACC-37F5EC737908}"/>
              </a:ext>
            </a:extLst>
          </p:cNvPr>
          <p:cNvSpPr txBox="1"/>
          <p:nvPr/>
        </p:nvSpPr>
        <p:spPr>
          <a:xfrm>
            <a:off x="10291637" y="982265"/>
            <a:ext cx="9898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67" dirty="0">
                <a:solidFill>
                  <a:schemeClr val="bg1">
                    <a:lumMod val="75000"/>
                  </a:schemeClr>
                </a:solidFill>
              </a:rPr>
              <a:t>Effluent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6E0890-752A-28AC-5C0A-88314A916ECC}"/>
              </a:ext>
            </a:extLst>
          </p:cNvPr>
          <p:cNvSpPr txBox="1"/>
          <p:nvPr/>
        </p:nvSpPr>
        <p:spPr>
          <a:xfrm>
            <a:off x="651740" y="3950201"/>
            <a:ext cx="169790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67" dirty="0"/>
              <a:t>Rijk - toelating</a:t>
            </a:r>
          </a:p>
        </p:txBody>
      </p:sp>
    </p:spTree>
    <p:extLst>
      <p:ext uri="{BB962C8B-B14F-4D97-AF65-F5344CB8AC3E}">
        <p14:creationId xmlns:p14="http://schemas.microsoft.com/office/powerpoint/2010/main" val="678349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2715-7914-1071-AB6E-64673BDB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19D8C76-8049-F315-0DAB-B1731E78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3" y="148196"/>
            <a:ext cx="11664920" cy="65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6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9D228C-25FD-1847-8BD0-CA197363B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39" y="225835"/>
            <a:ext cx="11372260" cy="64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1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28FC-38C6-3591-50F5-E156BB81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C109AE2-B9EC-9791-69E8-707FC3B2CC2B}"/>
              </a:ext>
            </a:extLst>
          </p:cNvPr>
          <p:cNvSpPr/>
          <p:nvPr/>
        </p:nvSpPr>
        <p:spPr bwMode="auto">
          <a:xfrm>
            <a:off x="6454294" y="2259564"/>
            <a:ext cx="5508172" cy="3477875"/>
          </a:xfrm>
          <a:prstGeom prst="roundRect">
            <a:avLst>
              <a:gd name="adj" fmla="val 832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0ED80D2C-93F8-2D8C-1ED6-244F027DC16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1AA19C3-8089-9470-4F65-4519478554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609600" y="397075"/>
            <a:ext cx="6473371" cy="7154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Blauw Omgevingsprogramma 2028-2033</a:t>
            </a:r>
          </a:p>
        </p:txBody>
      </p:sp>
      <p:pic>
        <p:nvPicPr>
          <p:cNvPr id="5" name="Afbeelding 4" descr="Afbeelding met Graphics, Lettertype, cirkel, schermopname&#10;&#10;Door AI gegenereerde inhoud is mogelijk onjuist.">
            <a:extLst>
              <a:ext uri="{FF2B5EF4-FFF2-40B4-BE49-F238E27FC236}">
                <a16:creationId xmlns:a16="http://schemas.microsoft.com/office/drawing/2014/main" id="{44CB0E01-94FD-8DBD-F7A9-215E42DCBB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53589" y="5939623"/>
            <a:ext cx="1482536" cy="551031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37AFF35-4E9D-51F9-48A2-21917C1F5F2E}"/>
              </a:ext>
            </a:extLst>
          </p:cNvPr>
          <p:cNvSpPr txBox="1">
            <a:spLocks/>
          </p:cNvSpPr>
          <p:nvPr/>
        </p:nvSpPr>
        <p:spPr>
          <a:xfrm>
            <a:off x="609600" y="2153971"/>
            <a:ext cx="1138924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Verplicht instrument Omgevingswet (waterbeheerprogramma)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Bevat doelen (waterveiligheid, watersysteem, waterketen)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Bevat maatregelen (waaronder Europese Kaderrichtlijn Water)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Elke zes jaar (2028-2033)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Participatie met omgeving verplicht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Document wordt gepubliceerd in Digitale Stelsel Omgevingswet (DSO)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5205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6F54D-4725-24AB-7623-781EEF2A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390AD2D1-B6A1-0082-8552-D7F25A99A3A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72203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FDEF4E3-4331-BF0C-24BC-BBB5D82D0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97075"/>
            <a:ext cx="8054176" cy="7146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Europese Kaderrichtlijn Water 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844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501F-8207-D0F9-73E6-9BB35F044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75075E27-98D9-94D1-2615-1F572249C03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C883F46-4097-ED9F-22C5-40798A4214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>
                <a:solidFill>
                  <a:schemeClr val="bg1"/>
                </a:solidFill>
              </a:rPr>
              <a:t>Wat is de Kaderrichtlijn </a:t>
            </a:r>
            <a:br>
              <a:rPr lang="nl-NL" sz="2800">
                <a:solidFill>
                  <a:schemeClr val="bg1"/>
                </a:solidFill>
              </a:rPr>
            </a:br>
            <a:r>
              <a:rPr lang="nl-NL" sz="2800">
                <a:solidFill>
                  <a:schemeClr val="bg1"/>
                </a:solidFill>
              </a:rPr>
              <a:t>Water (KRW)?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17AA7-C146-CEC4-7F3E-B0BD313411EE}"/>
              </a:ext>
            </a:extLst>
          </p:cNvPr>
          <p:cNvSpPr txBox="1">
            <a:spLocks/>
          </p:cNvSpPr>
          <p:nvPr/>
        </p:nvSpPr>
        <p:spPr>
          <a:xfrm>
            <a:off x="572892" y="2553620"/>
            <a:ext cx="6036870" cy="32820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2800"/>
              </a:lnSpc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Doel: schoon en gezond water</a:t>
            </a:r>
          </a:p>
          <a:p>
            <a:pPr marL="342900" indent="-342900">
              <a:lnSpc>
                <a:spcPts val="2800"/>
              </a:lnSpc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Verbetering ecologie en chemie van 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oppervlakte- en grondwater</a:t>
            </a:r>
          </a:p>
          <a:p>
            <a:pPr marL="342900" indent="-342900">
              <a:lnSpc>
                <a:spcPts val="2800"/>
              </a:lnSpc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Doelen moeten in 2027 behaald zijn</a:t>
            </a:r>
          </a:p>
          <a:p>
            <a:pPr marL="342900" indent="-342900">
              <a:lnSpc>
                <a:spcPts val="2800"/>
              </a:lnSpc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Achteruitgang is niet toegestaan</a:t>
            </a:r>
          </a:p>
          <a:p>
            <a:pPr marL="342900" indent="-342900">
              <a:lnSpc>
                <a:spcPts val="2800"/>
              </a:lnSpc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Werkt in zesjarige cycli – 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 met waterbeheerprogramma’s</a:t>
            </a:r>
          </a:p>
          <a:p>
            <a:pPr marL="342900" indent="-342900">
              <a:lnSpc>
                <a:spcPts val="2800"/>
              </a:lnSpc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onderdeel van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Stroomgebiedbeheer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-programma (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Rijn-Delta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8C78CA-F92F-9925-4FBC-22B20F61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38" y="1417171"/>
            <a:ext cx="3884148" cy="54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2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C74EF-E68C-3726-D780-E8ED6ED4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8038F75E-39E9-2180-210F-CD4146D603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5244D23-AE2A-9DF1-833B-39039264EF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Planperiodes KRW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96EB6-2E16-5493-DFCA-1C5CE3D77776}"/>
              </a:ext>
            </a:extLst>
          </p:cNvPr>
          <p:cNvSpPr txBox="1">
            <a:spLocks/>
          </p:cNvSpPr>
          <p:nvPr/>
        </p:nvSpPr>
        <p:spPr>
          <a:xfrm>
            <a:off x="601436" y="2681659"/>
            <a:ext cx="6299427" cy="32820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000" lvl="0" indent="-342000">
              <a:lnSpc>
                <a:spcPts val="2800"/>
              </a:lnSpc>
            </a:pP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2009-2015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2016-2021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2022-2027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SGBP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2028-2033 (in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voorbereiding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8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waterschap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000" lvl="0" indent="-342000">
              <a:lnSpc>
                <a:spcPts val="2800"/>
              </a:lnSpc>
              <a:buFont typeface="Systeemlettertype regulier"/>
              <a:buChar char="•"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Vaststellen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maatregelenprogramma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000" lvl="0" indent="-342000">
              <a:lnSpc>
                <a:spcPts val="2800"/>
              </a:lnSpc>
              <a:buFont typeface="Systeemlettertype regulier"/>
              <a:buChar char="•"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Adviseren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provincie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doelen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lvl="0" indent="-342000">
              <a:lnSpc>
                <a:spcPts val="2800"/>
              </a:lnSpc>
              <a:buFont typeface="Systeemlettertype regulier"/>
              <a:buChar char="•"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provincie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A7C7E9-1032-9F18-A062-7892A01903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3" y="364187"/>
            <a:ext cx="4710897" cy="706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C6551-3B0E-734A-E793-6D6A41AA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7B17717E-BD7F-6D17-3386-E05377BA00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315F68B-4354-B33D-C9C3-D19A35EA61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954107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32 KRW-oppervlaktewaterlichamen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D451C718-1A66-A1E7-57D9-F82D430D44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3617" y="1956082"/>
            <a:ext cx="5263130" cy="47374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D6B2281-A9E2-8AB9-BB18-132FAEBBB024}"/>
              </a:ext>
            </a:extLst>
          </p:cNvPr>
          <p:cNvSpPr txBox="1"/>
          <p:nvPr/>
        </p:nvSpPr>
        <p:spPr>
          <a:xfrm>
            <a:off x="703594" y="2768783"/>
            <a:ext cx="3036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Alle beken, kanalen en polderwateren met: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stroomgebied groter dan 1000 hectare</a:t>
            </a:r>
          </a:p>
        </p:txBody>
      </p:sp>
    </p:spTree>
    <p:extLst>
      <p:ext uri="{BB962C8B-B14F-4D97-AF65-F5344CB8AC3E}">
        <p14:creationId xmlns:p14="http://schemas.microsoft.com/office/powerpoint/2010/main" val="333902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375C-BE1F-B6B6-BE04-81867D6D9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auw, silhouet&#10;&#10;Door AI gegenereerde inhoud is mogelijk onjuist.">
            <a:extLst>
              <a:ext uri="{FF2B5EF4-FFF2-40B4-BE49-F238E27FC236}">
                <a16:creationId xmlns:a16="http://schemas.microsoft.com/office/drawing/2014/main" id="{1221CB7A-5512-931F-B69A-0A3A6A5557C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8A9DC79-3866-E1A6-B2F8-33E120A80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604838"/>
            <a:ext cx="10972800" cy="523220"/>
          </a:xfrm>
          <a:prstGeom prst="rect">
            <a:avLst/>
          </a:prstGeom>
        </p:spPr>
        <p:txBody>
          <a:bodyPr lIns="72000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Uitvoering </a:t>
            </a:r>
            <a:r>
              <a:rPr lang="nl-NL" sz="2800" dirty="0" err="1">
                <a:solidFill>
                  <a:schemeClr val="bg1"/>
                </a:solidFill>
              </a:rPr>
              <a:t>SGBP</a:t>
            </a:r>
            <a:r>
              <a:rPr lang="nl-NL" sz="2800" dirty="0">
                <a:solidFill>
                  <a:schemeClr val="bg1"/>
                </a:solidFill>
              </a:rPr>
              <a:t> 1 t/m 3</a:t>
            </a:r>
            <a:endParaRPr lang="nl-NL" sz="2800" b="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492FD-1355-AAB1-4374-878301627BC3}"/>
              </a:ext>
            </a:extLst>
          </p:cNvPr>
          <p:cNvSpPr txBox="1">
            <a:spLocks/>
          </p:cNvSpPr>
          <p:nvPr/>
        </p:nvSpPr>
        <p:spPr>
          <a:xfrm>
            <a:off x="570693" y="3049602"/>
            <a:ext cx="6528027" cy="1845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Herinrichting watersysteem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Innovatieve zuiveringstechnieken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Samenwerking met agrariërs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>
                <a:schemeClr val="tx1"/>
              </a:buClr>
              <a:buFont typeface="Systeemlettertype regulier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Samenwerking met gemeenten</a:t>
            </a:r>
          </a:p>
          <a:p>
            <a:pPr>
              <a:lnSpc>
                <a:spcPts val="2800"/>
              </a:lnSpc>
              <a:spcAft>
                <a:spcPts val="0"/>
              </a:spcAft>
              <a:buClr>
                <a:schemeClr val="tx1"/>
              </a:buClr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Afbeelding met buitenshuis, gras, hemel, wolk&#10;&#10;Door AI gegenereerde inhoud is mogelijk onjuist.">
            <a:extLst>
              <a:ext uri="{FF2B5EF4-FFF2-40B4-BE49-F238E27FC236}">
                <a16:creationId xmlns:a16="http://schemas.microsoft.com/office/drawing/2014/main" id="{EFB7C870-3A92-600A-0E25-40E836D0F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1718" y="2515439"/>
            <a:ext cx="3314003" cy="3313037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9CF4D6-59F6-33F0-7D86-ED2987E786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55721" y="2515439"/>
            <a:ext cx="3314089" cy="3313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11322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 WVV">
  <a:themeElements>
    <a:clrScheme name="Waterschap Vallei en Veluwe">
      <a:dk1>
        <a:srgbClr val="003E79"/>
      </a:dk1>
      <a:lt1>
        <a:srgbClr val="FFFFFF"/>
      </a:lt1>
      <a:dk2>
        <a:srgbClr val="003E79"/>
      </a:dk2>
      <a:lt2>
        <a:srgbClr val="FFFFFF"/>
      </a:lt2>
      <a:accent1>
        <a:srgbClr val="306193"/>
      </a:accent1>
      <a:accent2>
        <a:srgbClr val="6383AD"/>
      </a:accent2>
      <a:accent3>
        <a:srgbClr val="9CB0D7"/>
      </a:accent3>
      <a:accent4>
        <a:srgbClr val="9B9786"/>
      </a:accent4>
      <a:accent5>
        <a:srgbClr val="DBC17D"/>
      </a:accent5>
      <a:accent6>
        <a:srgbClr val="C2AFA3"/>
      </a:accent6>
      <a:hlink>
        <a:srgbClr val="009BD7"/>
      </a:hlink>
      <a:folHlink>
        <a:srgbClr val="9FA9A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-thema 1">
        <a:dk1>
          <a:srgbClr val="000097"/>
        </a:dk1>
        <a:lt1>
          <a:srgbClr val="FFFFFF"/>
        </a:lt1>
        <a:dk2>
          <a:srgbClr val="FFFFFF"/>
        </a:dk2>
        <a:lt2>
          <a:srgbClr val="000020"/>
        </a:lt2>
        <a:accent1>
          <a:srgbClr val="C0C0E4"/>
        </a:accent1>
        <a:accent2>
          <a:srgbClr val="CC3219"/>
        </a:accent2>
        <a:accent3>
          <a:srgbClr val="FFFFFF"/>
        </a:accent3>
        <a:accent4>
          <a:srgbClr val="000080"/>
        </a:accent4>
        <a:accent5>
          <a:srgbClr val="DCDCEF"/>
        </a:accent5>
        <a:accent6>
          <a:srgbClr val="B92C16"/>
        </a:accent6>
        <a:hlink>
          <a:srgbClr val="009A54"/>
        </a:hlink>
        <a:folHlink>
          <a:srgbClr val="9C9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2" id="{30148C71-FCDD-4FAC-A366-6402F637FBA4}" vid="{392331D5-D1FD-47FD-950D-52AD34589CE8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db6b73-01d2-4366-ba68-06d88b0e3c09" xsi:nil="true"/>
    <lcf76f155ced4ddcb4097134ff3c332f xmlns="2d6e4849-75c6-4d90-9805-4fbae4d9f725">
      <Terms xmlns="http://schemas.microsoft.com/office/infopath/2007/PartnerControls"/>
    </lcf76f155ced4ddcb4097134ff3c332f>
  </documentManagement>
</p:properties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3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6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31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32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E3919926D5942BCD71A805A5B70B0" ma:contentTypeVersion="13" ma:contentTypeDescription="Een nieuw document maken." ma:contentTypeScope="" ma:versionID="045a41bbb830526b634e543d80d63ec1">
  <xsd:schema xmlns:xsd="http://www.w3.org/2001/XMLSchema" xmlns:xs="http://www.w3.org/2001/XMLSchema" xmlns:p="http://schemas.microsoft.com/office/2006/metadata/properties" xmlns:ns2="2d6e4849-75c6-4d90-9805-4fbae4d9f725" xmlns:ns3="87db6b73-01d2-4366-ba68-06d88b0e3c09" targetNamespace="http://schemas.microsoft.com/office/2006/metadata/properties" ma:root="true" ma:fieldsID="2fb929acaf9a95611cd325560929cd8e" ns2:_="" ns3:_="">
    <xsd:import namespace="2d6e4849-75c6-4d90-9805-4fbae4d9f725"/>
    <xsd:import namespace="87db6b73-01d2-4366-ba68-06d88b0e3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e4849-75c6-4d90-9805-4fbae4d9f7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15798b9-d85f-4e40-bcfc-5fb28d00c3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b6b73-01d2-4366-ba68-06d88b0e3c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f175b1f-6073-4d0b-a6ff-6a88a81dc340}" ma:internalName="TaxCatchAll" ma:showField="CatchAllData" ma:web="87db6b73-01d2-4366-ba68-06d88b0e3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TemplafySlideTemplateConfiguration><![CDATA[{"slideVersion":1,"isValidatorEnabled":false,"isLocked":false,"elementsMetadata":[],"slideId":"1245013309389012997","enableDocumentContentUpdater":false,"version":"2.0"}]]></TemplafySlideTemplateConfiguration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EC40F8-3B0A-49BE-8E0D-32342A4ADF62}">
  <ds:schemaRefs/>
</ds:datastoreItem>
</file>

<file path=customXml/itemProps10.xml><?xml version="1.0" encoding="utf-8"?>
<ds:datastoreItem xmlns:ds="http://schemas.openxmlformats.org/officeDocument/2006/customXml" ds:itemID="{E2C260B8-6F56-4828-AA6A-CBC33043FA67}">
  <ds:schemaRefs/>
</ds:datastoreItem>
</file>

<file path=customXml/itemProps11.xml><?xml version="1.0" encoding="utf-8"?>
<ds:datastoreItem xmlns:ds="http://schemas.openxmlformats.org/officeDocument/2006/customXml" ds:itemID="{11256292-FE24-41E3-BC9C-A8C1ECD69215}">
  <ds:schemaRefs/>
</ds:datastoreItem>
</file>

<file path=customXml/itemProps12.xml><?xml version="1.0" encoding="utf-8"?>
<ds:datastoreItem xmlns:ds="http://schemas.openxmlformats.org/officeDocument/2006/customXml" ds:itemID="{D7FCB749-1C14-4185-8C28-1EE4BE7026FC}">
  <ds:schemaRefs/>
</ds:datastoreItem>
</file>

<file path=customXml/itemProps13.xml><?xml version="1.0" encoding="utf-8"?>
<ds:datastoreItem xmlns:ds="http://schemas.openxmlformats.org/officeDocument/2006/customXml" ds:itemID="{4207AB61-3EDD-4A54-9BE3-9B44B8950E39}">
  <ds:schemaRefs>
    <ds:schemaRef ds:uri="231d33ba-9f9c-42fa-ae98-4584e6927515"/>
    <ds:schemaRef ds:uri="2d6e4849-75c6-4d90-9805-4fbae4d9f725"/>
    <ds:schemaRef ds:uri="5269d079-4f81-4987-addd-8baaef44e89f"/>
    <ds:schemaRef ds:uri="87db6b73-01d2-4366-ba68-06d88b0e3c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4.xml><?xml version="1.0" encoding="utf-8"?>
<ds:datastoreItem xmlns:ds="http://schemas.openxmlformats.org/officeDocument/2006/customXml" ds:itemID="{73C79283-2DE1-409C-90D5-95D7FCA6050E}">
  <ds:schemaRefs/>
</ds:datastoreItem>
</file>

<file path=customXml/itemProps15.xml><?xml version="1.0" encoding="utf-8"?>
<ds:datastoreItem xmlns:ds="http://schemas.openxmlformats.org/officeDocument/2006/customXml" ds:itemID="{CC0EB7BC-BDAE-4E99-9E48-54CF6BB06A69}">
  <ds:schemaRefs/>
</ds:datastoreItem>
</file>

<file path=customXml/itemProps16.xml><?xml version="1.0" encoding="utf-8"?>
<ds:datastoreItem xmlns:ds="http://schemas.openxmlformats.org/officeDocument/2006/customXml" ds:itemID="{076D1301-00CA-4960-B944-2101EA6F3B26}">
  <ds:schemaRefs/>
</ds:datastoreItem>
</file>

<file path=customXml/itemProps17.xml><?xml version="1.0" encoding="utf-8"?>
<ds:datastoreItem xmlns:ds="http://schemas.openxmlformats.org/officeDocument/2006/customXml" ds:itemID="{06231306-F00D-43E2-B1D5-41B9D5DD39A1}">
  <ds:schemaRefs/>
</ds:datastoreItem>
</file>

<file path=customXml/itemProps18.xml><?xml version="1.0" encoding="utf-8"?>
<ds:datastoreItem xmlns:ds="http://schemas.openxmlformats.org/officeDocument/2006/customXml" ds:itemID="{02F76089-0FDF-472A-AF0F-B4B5A0364C64}">
  <ds:schemaRefs/>
</ds:datastoreItem>
</file>

<file path=customXml/itemProps19.xml><?xml version="1.0" encoding="utf-8"?>
<ds:datastoreItem xmlns:ds="http://schemas.openxmlformats.org/officeDocument/2006/customXml" ds:itemID="{F87FAC25-C67B-43CF-AF4D-69DFA73E8474}">
  <ds:schemaRefs/>
</ds:datastoreItem>
</file>

<file path=customXml/itemProps2.xml><?xml version="1.0" encoding="utf-8"?>
<ds:datastoreItem xmlns:ds="http://schemas.openxmlformats.org/officeDocument/2006/customXml" ds:itemID="{4432D2BF-6D6F-4064-BF62-77621332C8C0}">
  <ds:schemaRefs/>
</ds:datastoreItem>
</file>

<file path=customXml/itemProps20.xml><?xml version="1.0" encoding="utf-8"?>
<ds:datastoreItem xmlns:ds="http://schemas.openxmlformats.org/officeDocument/2006/customXml" ds:itemID="{3E9C87EA-340E-49C0-A49B-C3D477992493}">
  <ds:schemaRefs/>
</ds:datastoreItem>
</file>

<file path=customXml/itemProps21.xml><?xml version="1.0" encoding="utf-8"?>
<ds:datastoreItem xmlns:ds="http://schemas.openxmlformats.org/officeDocument/2006/customXml" ds:itemID="{BFF3BF03-2DD9-4F79-9EE2-092DBD5D2CE1}">
  <ds:schemaRefs/>
</ds:datastoreItem>
</file>

<file path=customXml/itemProps22.xml><?xml version="1.0" encoding="utf-8"?>
<ds:datastoreItem xmlns:ds="http://schemas.openxmlformats.org/officeDocument/2006/customXml" ds:itemID="{7926B922-7B79-44BD-941A-47734FB8DF0E}">
  <ds:schemaRefs/>
</ds:datastoreItem>
</file>

<file path=customXml/itemProps23.xml><?xml version="1.0" encoding="utf-8"?>
<ds:datastoreItem xmlns:ds="http://schemas.openxmlformats.org/officeDocument/2006/customXml" ds:itemID="{690B3362-0361-4B8D-9E13-0C6212BAC8C3}">
  <ds:schemaRefs/>
</ds:datastoreItem>
</file>

<file path=customXml/itemProps24.xml><?xml version="1.0" encoding="utf-8"?>
<ds:datastoreItem xmlns:ds="http://schemas.openxmlformats.org/officeDocument/2006/customXml" ds:itemID="{9267611E-D7DA-435D-B675-96612CBDC6AE}">
  <ds:schemaRefs/>
</ds:datastoreItem>
</file>

<file path=customXml/itemProps25.xml><?xml version="1.0" encoding="utf-8"?>
<ds:datastoreItem xmlns:ds="http://schemas.openxmlformats.org/officeDocument/2006/customXml" ds:itemID="{A4CDE7AE-2C73-41CC-96D8-73AFFC9AC1EB}">
  <ds:schemaRefs/>
</ds:datastoreItem>
</file>

<file path=customXml/itemProps26.xml><?xml version="1.0" encoding="utf-8"?>
<ds:datastoreItem xmlns:ds="http://schemas.openxmlformats.org/officeDocument/2006/customXml" ds:itemID="{D75560D2-1960-4D74-9716-4345310D9C1F}">
  <ds:schemaRefs/>
</ds:datastoreItem>
</file>

<file path=customXml/itemProps27.xml><?xml version="1.0" encoding="utf-8"?>
<ds:datastoreItem xmlns:ds="http://schemas.openxmlformats.org/officeDocument/2006/customXml" ds:itemID="{45F5AB26-C86C-4259-8EA0-29340BED40B4}">
  <ds:schemaRefs/>
</ds:datastoreItem>
</file>

<file path=customXml/itemProps28.xml><?xml version="1.0" encoding="utf-8"?>
<ds:datastoreItem xmlns:ds="http://schemas.openxmlformats.org/officeDocument/2006/customXml" ds:itemID="{508D27F1-47CE-474F-81CB-F14C5A546F46}">
  <ds:schemaRefs/>
</ds:datastoreItem>
</file>

<file path=customXml/itemProps29.xml><?xml version="1.0" encoding="utf-8"?>
<ds:datastoreItem xmlns:ds="http://schemas.openxmlformats.org/officeDocument/2006/customXml" ds:itemID="{0A8C0FB0-7D79-44EA-848F-5EBA39C70773}">
  <ds:schemaRefs/>
</ds:datastoreItem>
</file>

<file path=customXml/itemProps3.xml><?xml version="1.0" encoding="utf-8"?>
<ds:datastoreItem xmlns:ds="http://schemas.openxmlformats.org/officeDocument/2006/customXml" ds:itemID="{A56AAF66-2D51-41B5-81BF-F6C189CEF5E9}">
  <ds:schemaRefs/>
</ds:datastoreItem>
</file>

<file path=customXml/itemProps30.xml><?xml version="1.0" encoding="utf-8"?>
<ds:datastoreItem xmlns:ds="http://schemas.openxmlformats.org/officeDocument/2006/customXml" ds:itemID="{EDFDBE70-998F-4834-9986-AB4C715A4070}">
  <ds:schemaRefs/>
</ds:datastoreItem>
</file>

<file path=customXml/itemProps31.xml><?xml version="1.0" encoding="utf-8"?>
<ds:datastoreItem xmlns:ds="http://schemas.openxmlformats.org/officeDocument/2006/customXml" ds:itemID="{D557F4BA-D7BB-4B2F-BBBC-6D238A1274AF}">
  <ds:schemaRefs/>
</ds:datastoreItem>
</file>

<file path=customXml/itemProps32.xml><?xml version="1.0" encoding="utf-8"?>
<ds:datastoreItem xmlns:ds="http://schemas.openxmlformats.org/officeDocument/2006/customXml" ds:itemID="{D39E76A3-26FC-456C-96F2-FA3A889D5D28}">
  <ds:schemaRefs/>
</ds:datastoreItem>
</file>

<file path=customXml/itemProps33.xml><?xml version="1.0" encoding="utf-8"?>
<ds:datastoreItem xmlns:ds="http://schemas.openxmlformats.org/officeDocument/2006/customXml" ds:itemID="{4FC08074-D646-4E0B-9251-773BB580E2E9}">
  <ds:schemaRefs/>
</ds:datastoreItem>
</file>

<file path=customXml/itemProps4.xml><?xml version="1.0" encoding="utf-8"?>
<ds:datastoreItem xmlns:ds="http://schemas.openxmlformats.org/officeDocument/2006/customXml" ds:itemID="{51B2473F-3AD2-49A9-99C7-ABFCD97002CC}">
  <ds:schemaRefs/>
</ds:datastoreItem>
</file>

<file path=customXml/itemProps5.xml><?xml version="1.0" encoding="utf-8"?>
<ds:datastoreItem xmlns:ds="http://schemas.openxmlformats.org/officeDocument/2006/customXml" ds:itemID="{BECB04A5-10A2-4881-9F1A-1EE8024902BF}">
  <ds:schemaRefs/>
</ds:datastoreItem>
</file>

<file path=customXml/itemProps6.xml><?xml version="1.0" encoding="utf-8"?>
<ds:datastoreItem xmlns:ds="http://schemas.openxmlformats.org/officeDocument/2006/customXml" ds:itemID="{C92111EC-FA48-4374-98B2-772F861A90C9}">
  <ds:schemaRefs/>
</ds:datastoreItem>
</file>

<file path=customXml/itemProps7.xml><?xml version="1.0" encoding="utf-8"?>
<ds:datastoreItem xmlns:ds="http://schemas.openxmlformats.org/officeDocument/2006/customXml" ds:itemID="{BF951470-3BB8-4A66-B034-1E2543812754}">
  <ds:schemaRefs>
    <ds:schemaRef ds:uri="2d6e4849-75c6-4d90-9805-4fbae4d9f725"/>
    <ds:schemaRef ds:uri="87db6b73-01d2-4366-ba68-06d88b0e3c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22DE8307-9485-4BE6-8D90-FA1D112CDF1D}">
  <ds:schemaRefs/>
</ds:datastoreItem>
</file>

<file path=customXml/itemProps9.xml><?xml version="1.0" encoding="utf-8"?>
<ds:datastoreItem xmlns:ds="http://schemas.openxmlformats.org/officeDocument/2006/customXml" ds:itemID="{CFB594CF-C713-484A-80AB-DF2926578F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1415</Words>
  <Application>Microsoft Macintosh PowerPoint</Application>
  <PresentationFormat>Breedbeeld</PresentationFormat>
  <Paragraphs>351</Paragraphs>
  <Slides>39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50" baseType="lpstr">
      <vt:lpstr>Aptos</vt:lpstr>
      <vt:lpstr>Aptos Display</vt:lpstr>
      <vt:lpstr>Arial</vt:lpstr>
      <vt:lpstr>Asap</vt:lpstr>
      <vt:lpstr>Calibri</vt:lpstr>
      <vt:lpstr>Courier New</vt:lpstr>
      <vt:lpstr>Systeemlettertype regulier</vt:lpstr>
      <vt:lpstr>Verdana</vt:lpstr>
      <vt:lpstr>Wingdings</vt:lpstr>
      <vt:lpstr>Basis WVV</vt:lpstr>
      <vt:lpstr>Aangepast ontwerp</vt:lpstr>
      <vt:lpstr>PowerPoint-presentatie</vt:lpstr>
      <vt:lpstr>Te bespreken</vt:lpstr>
      <vt:lpstr>1.  Blauw Omgevingsprogramma        2028-2033 </vt:lpstr>
      <vt:lpstr>Blauw Omgevingsprogramma 2028-2033</vt:lpstr>
      <vt:lpstr>2.  Europese Kaderrichtlijn Water        </vt:lpstr>
      <vt:lpstr>Wat is de Kaderrichtlijn  Water (KRW)?</vt:lpstr>
      <vt:lpstr>Planperiodes KRW  </vt:lpstr>
      <vt:lpstr>32 KRW-oppervlaktewaterlichamen  </vt:lpstr>
      <vt:lpstr>Uitvoering SGBP 1 t/m 3</vt:lpstr>
      <vt:lpstr>Impulsprogramma (2024)</vt:lpstr>
      <vt:lpstr>Tussenevaluatie  </vt:lpstr>
      <vt:lpstr>Belangrijkste knelpunten (1)</vt:lpstr>
      <vt:lpstr>Belangrijkste knelpunten (2)</vt:lpstr>
      <vt:lpstr>Impulsprogramma/Snelle Spoor (2025)  </vt:lpstr>
      <vt:lpstr>Mogelijke maatregelen SGBP 4 (1)  </vt:lpstr>
      <vt:lpstr>Mogelijke maatregelen SGBP 4 (2)  </vt:lpstr>
      <vt:lpstr>Mogelijke maatregelen SGBP 4 (3)  </vt:lpstr>
      <vt:lpstr>Mogelijke maatregelen SGBP 4 (4)  </vt:lpstr>
      <vt:lpstr>Proces SGBP 4 </vt:lpstr>
      <vt:lpstr>4. Proces BOP 2028-2032</vt:lpstr>
      <vt:lpstr>Proces BOP 2028-2032 </vt:lpstr>
      <vt:lpstr>5. Participatie</vt:lpstr>
      <vt:lpstr>Participatie </vt:lpstr>
      <vt:lpstr>En wat betekent dit concreet?</vt:lpstr>
      <vt:lpstr>De KRW bij Waterschap Vallei en Veluwe</vt:lpstr>
      <vt:lpstr>PowerPoint-presentatie</vt:lpstr>
      <vt:lpstr>PowerPoint-presentatie</vt:lpstr>
      <vt:lpstr>Hoe kunnen we dit samen concreet maken?</vt:lpstr>
      <vt:lpstr>PowerPoint-presentatie</vt:lpstr>
      <vt:lpstr>PowerPoint-presentatie</vt:lpstr>
      <vt:lpstr>Reserve-dia’s</vt:lpstr>
      <vt:lpstr>Instrumenten van de Omgevingswet</vt:lpstr>
      <vt:lpstr>PowerPoint-presentatie</vt:lpstr>
      <vt:lpstr>PowerPoint-presentatie</vt:lpstr>
      <vt:lpstr>De KRW bij Waterschap Vallei en Veluwe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Stoffelsen, Leonie</dc:creator>
  <cp:lastModifiedBy>Martine Eco Connect Communicatie</cp:lastModifiedBy>
  <cp:revision>13</cp:revision>
  <dcterms:created xsi:type="dcterms:W3CDTF">2019-02-07T08:27:48Z</dcterms:created>
  <dcterms:modified xsi:type="dcterms:W3CDTF">2026-02-01T19:32:57Z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0x010100CAEE3919926D5942BCD71A805A5B70B0</vt:lpwstr>
  </property>
  <property fmtid="{D5CDD505-2E9C-101B-9397-08002B2CF9AE}" pid="3" name="MediaServiceImageTags">
    <vt:lpwstr/>
  </property>
</Properties>
</file>