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  <p:sldMasterId id="2147483792" r:id="rId6"/>
    <p:sldMasterId id="2147483805" r:id="rId7"/>
    <p:sldMasterId id="2147483810" r:id="rId8"/>
  </p:sldMasterIdLst>
  <p:notesMasterIdLst>
    <p:notesMasterId r:id="rId22"/>
  </p:notesMasterIdLst>
  <p:handoutMasterIdLst>
    <p:handoutMasterId r:id="rId23"/>
  </p:handoutMasterIdLst>
  <p:sldIdLst>
    <p:sldId id="2147472038" r:id="rId9"/>
    <p:sldId id="2147472048" r:id="rId10"/>
    <p:sldId id="450" r:id="rId11"/>
    <p:sldId id="449" r:id="rId12"/>
    <p:sldId id="2147472049" r:id="rId13"/>
    <p:sldId id="2147472030" r:id="rId14"/>
    <p:sldId id="2147472034" r:id="rId15"/>
    <p:sldId id="2147472031" r:id="rId16"/>
    <p:sldId id="2147472037" r:id="rId17"/>
    <p:sldId id="2147472033" r:id="rId18"/>
    <p:sldId id="2147472050" r:id="rId19"/>
    <p:sldId id="2147472051" r:id="rId20"/>
    <p:sldId id="214747204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3759A-3DC1-47E9-B471-2435570C54FB}" v="1" dt="2026-04-07T09:41:17.973"/>
    <p1510:client id="{A20C7C43-0AEB-4999-990A-CA1CC5BB0A81}" v="2" dt="2026-04-07T12:07:48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1"/>
  </p:normalViewPr>
  <p:slideViewPr>
    <p:cSldViewPr snapToGrid="0">
      <p:cViewPr varScale="1">
        <p:scale>
          <a:sx n="115" d="100"/>
          <a:sy n="115" d="100"/>
        </p:scale>
        <p:origin x="664" y="192"/>
      </p:cViewPr>
      <p:guideLst>
        <p:guide pos="518"/>
        <p:guide orient="horz" pos="2160"/>
        <p:guide orient="horz" pos="10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05-05-2026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05-05-2026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61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79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dit beleidstraject wordt onder de term infiltreren alle soorten van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actief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in de bodem brengen verstaan, inclusief infiltratie via vijvers of wadi’s.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7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9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20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7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4 afbeeldingen zelfde afm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41828" y="1571791"/>
            <a:ext cx="328514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49862" y="3233725"/>
            <a:ext cx="328514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704C6EA6-3229-1E58-C23B-A1F8152A940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53197" y="1571791"/>
            <a:ext cx="328514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945F7F1F-47B9-A8C4-6121-8CAD06C720E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265025" y="3233725"/>
            <a:ext cx="328514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543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4 afbeeldingen breed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41829" y="1571791"/>
            <a:ext cx="419140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44894" y="3458650"/>
            <a:ext cx="419140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704C6EA6-3229-1E58-C23B-A1F8152A940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658398" y="1571791"/>
            <a:ext cx="419140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945F7F1F-47B9-A8C4-6121-8CAD06C720E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360057" y="3458650"/>
            <a:ext cx="419140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062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4 afbeeldingen variabel form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41829" y="1571791"/>
            <a:ext cx="377969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747800" y="2815118"/>
            <a:ext cx="3779696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704C6EA6-3229-1E58-C23B-A1F8152A940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001354" y="1571791"/>
            <a:ext cx="254881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945F7F1F-47B9-A8C4-6121-8CAD06C72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01354" y="3763929"/>
            <a:ext cx="254881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548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4 afbeeldingen variabel formaat breed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41828" y="1571791"/>
            <a:ext cx="3776632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517638" y="2658012"/>
            <a:ext cx="3776632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704C6EA6-3229-1E58-C23B-A1F8152A940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389324" y="1571791"/>
            <a:ext cx="3143555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945F7F1F-47B9-A8C4-6121-8CAD06C720E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389324" y="4068900"/>
            <a:ext cx="3143555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896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39B9E-455A-BC27-F051-93B813C55D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9854" y="1571792"/>
            <a:ext cx="5239258" cy="1521057"/>
          </a:xfrm>
        </p:spPr>
        <p:txBody>
          <a:bodyPr/>
          <a:lstStyle>
            <a:lvl1pPr>
              <a:defRPr sz="1940" b="0"/>
            </a:lvl1pPr>
            <a:lvl2pPr>
              <a:defRPr sz="1698" b="0" i="0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53700E3-BB6F-7996-DCEA-9FE1DC718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A981103-E5D8-EA14-2498-0C2B7D49D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9124731-4783-8608-9C75-B08CE6961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86" y="1571790"/>
            <a:ext cx="5239258" cy="760529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0"/>
              </a:spcAft>
              <a:buClr>
                <a:srgbClr val="9D0318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NL"/>
              <a:t>Klik om tekst toe te voegen</a:t>
            </a:r>
          </a:p>
          <a:p>
            <a:pPr lvl="0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0BD551-8160-1BD3-E3DC-3A6A6D0F2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1747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1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4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4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7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24006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3262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3239404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342403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31700806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50899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15321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17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24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krap 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7DF88-5BCF-2A0C-BB31-7AEEF05F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2BA03A-237E-C525-94ED-321F71F3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E9B3-AC18-46C7-A717-0F5CF3348719}" type="datetime4">
              <a:rPr lang="nl-NL" smtClean="0"/>
              <a:t>5 mei 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A5ED00-0E08-FD33-611C-FE157096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Klik om subtitel toe te voegen</a:t>
            </a:r>
          </a:p>
        </p:txBody>
      </p:sp>
      <p:pic>
        <p:nvPicPr>
          <p:cNvPr id="7" name="Afbeelding 6" descr="Afbeelding met buitenshuis, hemel, vlag, wolk">
            <a:extLst>
              <a:ext uri="{FF2B5EF4-FFF2-40B4-BE49-F238E27FC236}">
                <a16:creationId xmlns:a16="http://schemas.microsoft.com/office/drawing/2014/main" id="{2E9699F9-06B9-74DB-D06E-F55781464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2761856" y="-1"/>
            <a:ext cx="10266762" cy="68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8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krap 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359E8-2C54-02EA-F79A-FECA4AF4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C5DC28-5F69-5DC5-0DCF-13CBB030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E9B3-AC18-46C7-A717-0F5CF3348719}" type="datetime4">
              <a:rPr lang="nl-NL" smtClean="0"/>
              <a:t>5 mei 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441F0A-9832-A6FC-DF91-61ED3ADF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Klik om subtitel toe te voegen</a:t>
            </a:r>
          </a:p>
        </p:txBody>
      </p:sp>
      <p:pic>
        <p:nvPicPr>
          <p:cNvPr id="6" name="Afbeelding 5" descr="Afbeelding met buitenshuis, hemel, water, meer&#10;&#10;Door AI gegenereerde inhoud is mogelijk onjuist.">
            <a:extLst>
              <a:ext uri="{FF2B5EF4-FFF2-40B4-BE49-F238E27FC236}">
                <a16:creationId xmlns:a16="http://schemas.microsoft.com/office/drawing/2014/main" id="{2578F55D-2B4C-FD6E-F8A1-5BF329971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3342" y="0"/>
            <a:ext cx="8666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8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krap 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54EB6-4521-41BF-371E-2A7AC19F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8F0D71-B917-1DC8-8BAC-AD0A19BE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E9B3-AC18-46C7-A717-0F5CF3348719}" type="datetime4">
              <a:rPr lang="nl-NL" smtClean="0"/>
              <a:t>5 mei 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50C45A-92B7-C648-7847-9DDA7841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Klik om subtitel toe te voegen</a:t>
            </a:r>
          </a:p>
        </p:txBody>
      </p:sp>
      <p:pic>
        <p:nvPicPr>
          <p:cNvPr id="6" name="Afbeelding 5" descr="Afbeelding met windmolen, hemel, buitenshuis, Molen&#10;&#10;Door AI gegenereerde inhoud is mogelijk onjuist.">
            <a:extLst>
              <a:ext uri="{FF2B5EF4-FFF2-40B4-BE49-F238E27FC236}">
                <a16:creationId xmlns:a16="http://schemas.microsoft.com/office/drawing/2014/main" id="{D097639B-307F-247D-596C-E572EF2F0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10863"/>
          <a:stretch/>
        </p:blipFill>
        <p:spPr>
          <a:xfrm>
            <a:off x="-1528117" y="0"/>
            <a:ext cx="903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krap titel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E8E6-25F5-A6D5-92EF-5DD5B4E9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E6204D-5D4A-C014-24BA-030A175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E9B3-AC18-46C7-A717-0F5CF3348719}" type="datetime4">
              <a:rPr lang="nl-NL" smtClean="0"/>
              <a:t>5 mei 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396841-1FA5-8809-AA4E-28F055E0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Klik om subtitel toe te voegen</a:t>
            </a:r>
          </a:p>
        </p:txBody>
      </p:sp>
      <p:pic>
        <p:nvPicPr>
          <p:cNvPr id="5" name="Afbeelding 4" descr="Afbeelding met buitenshuis, hemel, gras, gebouw&#10;&#10;Door AI gegenereerde inhoud is mogelijk onjuist.">
            <a:extLst>
              <a:ext uri="{FF2B5EF4-FFF2-40B4-BE49-F238E27FC236}">
                <a16:creationId xmlns:a16="http://schemas.microsoft.com/office/drawing/2014/main" id="{137BA57B-7B18-29D4-E0F6-F127911C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8"/>
          <a:stretch/>
        </p:blipFill>
        <p:spPr>
          <a:xfrm>
            <a:off x="-2772440" y="0"/>
            <a:ext cx="10286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2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11A29-7704-E5D4-FC61-EC62C0C1A5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633077" y="1571790"/>
            <a:ext cx="10935060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725E97F9-0953-AB18-31C0-B7F7674A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B7F78A6-33C2-8FAC-5ADF-90A2BCCA2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938EA7D4-E23E-CD0E-BF25-8CD539AAD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000" y="365125"/>
            <a:ext cx="10935060" cy="55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568114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344A99-74B5-923A-2999-AD976CF19A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000" y="1571791"/>
            <a:ext cx="10935060" cy="325345"/>
          </a:xfrm>
        </p:spPr>
        <p:txBody>
          <a:bodyPr/>
          <a:lstStyle>
            <a:lvl1pPr marL="0" indent="0">
              <a:buNone/>
              <a:defRPr sz="1940" b="0">
                <a:solidFill>
                  <a:schemeClr val="tx1"/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tekst toe te voegen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D6194A0-369C-8E56-40C2-12917378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31BFEBA-D311-FE51-EE14-20312017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C9FBA3-CA27-2005-3757-AFF2AD5DF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000" y="365125"/>
            <a:ext cx="10935060" cy="55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20277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keer inhoud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4CB44-4B23-C976-E97D-03E104A2F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57A81F-BA92-6491-0AC5-79616ADA1F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9665" y="1571790"/>
            <a:ext cx="5239258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EC7BF6D-4DEA-6237-F212-7E8D8710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D2A71C2-7273-05AB-0B01-7D0061BB5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8E65A270-96C7-6E09-A04D-2BB785DB2D1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3000" y="1571790"/>
            <a:ext cx="5239258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06829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keer inhoud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4CB44-4B23-C976-E97D-03E104A2F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57A81F-BA92-6491-0AC5-79616ADA1F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000" y="3779084"/>
            <a:ext cx="10925923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EC7BF6D-4DEA-6237-F212-7E8D8710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D2A71C2-7273-05AB-0B01-7D0061BB5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6612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85609611-3A68-8175-EF03-3D7C59A35D6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3000" y="1571792"/>
            <a:ext cx="10925923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04090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421559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809" y="1571791"/>
            <a:ext cx="523925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935797BF-E07D-777B-0262-248A86F98C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0933" y="1571791"/>
            <a:ext cx="523925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030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41828" y="1571791"/>
            <a:ext cx="348338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935797BF-E07D-777B-0262-248A86F98CF0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066786" y="2914363"/>
            <a:ext cx="348338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8836" y="2244169"/>
            <a:ext cx="3483387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15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3 afbeeldingen breed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924B7D4-62A6-4FF3-6A2E-6B54203D7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828" y="1571791"/>
            <a:ext cx="349283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935797BF-E07D-777B-0262-248A86F98C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6786" y="3628807"/>
            <a:ext cx="349283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8836" y="2596063"/>
            <a:ext cx="349283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264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+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50A01C6-C6A9-45B1-D754-87CB41DF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BCE1338-5E9D-1B1D-A65A-54441428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093AF0-0F57-75DC-07CE-BB3654293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titel toe te voegen</a:t>
            </a:r>
          </a:p>
        </p:txBody>
      </p:sp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935797BF-E07D-777B-0262-248A86F98C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121" y="3645681"/>
            <a:ext cx="349283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02DD8568-FE76-D4F4-8200-C8AC2CE3D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7121" y="1571790"/>
            <a:ext cx="3492838" cy="32534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EB795A-35DE-B0EC-ADEA-02A9286806E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999" y="1571791"/>
            <a:ext cx="7182149" cy="1563633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</a:lstStyle>
          <a:p>
            <a:pPr marL="0" lvl="0"/>
            <a:r>
              <a:rPr lang="nl-NL"/>
              <a:t>Klik om inhoud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613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8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9C2B5FB8-97EB-CEFA-6693-43FFF23F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8901" y="5941206"/>
            <a:ext cx="1418966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 b="1">
                <a:solidFill>
                  <a:schemeClr val="bg1"/>
                </a:solidFill>
                <a:latin typeface="+mn-lt"/>
              </a:defRPr>
            </a:lvl1pPr>
          </a:lstStyle>
          <a:p>
            <a:fld id="{DD39E9B3-AC18-46C7-A717-0F5CF3348719}" type="datetime4">
              <a:rPr lang="nl-NL" smtClean="0"/>
              <a:t>5 mei 2026</a:t>
            </a:fld>
            <a:endParaRPr lang="nl-NL"/>
          </a:p>
        </p:txBody>
      </p:sp>
      <p:sp>
        <p:nvSpPr>
          <p:cNvPr id="5" name="Tijdelijke aanduiding voor titel 4">
            <a:extLst>
              <a:ext uri="{FF2B5EF4-FFF2-40B4-BE49-F238E27FC236}">
                <a16:creationId xmlns:a16="http://schemas.microsoft.com/office/drawing/2014/main" id="{794666BD-0007-120D-F674-B95C60A2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971" y="1045678"/>
            <a:ext cx="4060425" cy="110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titel toe te voegen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D4FC5A7-369B-67C8-B76B-0D4F4580E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47971" y="2386066"/>
            <a:ext cx="4060425" cy="805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pic>
        <p:nvPicPr>
          <p:cNvPr id="8" name="Afbeelding 7" descr="Afbeelding met tekst, Lettertype, Graphics, wit&#10;&#10;Door AI gegenereerde inhoud is mogelijk onjuist.">
            <a:extLst>
              <a:ext uri="{FF2B5EF4-FFF2-40B4-BE49-F238E27FC236}">
                <a16:creationId xmlns:a16="http://schemas.microsoft.com/office/drawing/2014/main" id="{18DF9DFE-D454-35EE-6A1B-099A273D0D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75" y="6071043"/>
            <a:ext cx="1231729" cy="3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hf sldNum="0" hdr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4002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CD25F8D-3F9A-8C0B-F089-EBFD37EC49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2855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9B1196-3F5B-C3E1-B556-9197A7A7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56" y="1713956"/>
            <a:ext cx="10934767" cy="15636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/>
            <a:r>
              <a:rPr lang="nl-NL"/>
              <a:t>Klik om inhoud toe te voegen</a:t>
            </a:r>
          </a:p>
          <a:p>
            <a:pPr marL="277246" lvl="1"/>
            <a:r>
              <a:rPr lang="nl-NL"/>
              <a:t>Tweede niveau</a:t>
            </a:r>
          </a:p>
          <a:p>
            <a:pPr marL="554492" lvl="2"/>
            <a:r>
              <a:rPr lang="nl-NL"/>
              <a:t>Derde niveau</a:t>
            </a:r>
          </a:p>
          <a:p>
            <a:pPr marL="831738" lvl="3"/>
            <a:r>
              <a:rPr lang="nl-NL"/>
              <a:t>Vierde niveau</a:t>
            </a:r>
          </a:p>
          <a:p>
            <a:pPr marL="1108984"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902E5B-6090-B896-38A3-80A7A975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0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nl-NL"/>
              <a:t>Klik om subtitel toe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A3017-6EC8-BA7C-7163-78BB51B70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6680" y="6310312"/>
            <a:ext cx="240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F45DF1-1337-446A-8EE3-618C286618A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47E28F-BCE7-9367-BD95-C5414125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00" y="365125"/>
            <a:ext cx="10935060" cy="55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nl-NL"/>
              <a:t>Klik om titel toe te voegen</a:t>
            </a:r>
          </a:p>
        </p:txBody>
      </p:sp>
      <p:sp>
        <p:nvSpPr>
          <p:cNvPr id="66" name="bk object 35">
            <a:extLst>
              <a:ext uri="{FF2B5EF4-FFF2-40B4-BE49-F238E27FC236}">
                <a16:creationId xmlns:a16="http://schemas.microsoft.com/office/drawing/2014/main" id="{290539E7-1995-16F9-A888-481B18A02B0B}"/>
              </a:ext>
            </a:extLst>
          </p:cNvPr>
          <p:cNvSpPr/>
          <p:nvPr userDrawn="1"/>
        </p:nvSpPr>
        <p:spPr>
          <a:xfrm>
            <a:off x="633000" y="6011578"/>
            <a:ext cx="10935061" cy="0"/>
          </a:xfrm>
          <a:custGeom>
            <a:avLst/>
            <a:gdLst/>
            <a:ahLst/>
            <a:cxnLst/>
            <a:rect l="l" t="t" r="r" b="b"/>
            <a:pathLst>
              <a:path w="18031460">
                <a:moveTo>
                  <a:pt x="0" y="0"/>
                </a:moveTo>
                <a:lnTo>
                  <a:pt x="18031356" y="0"/>
                </a:lnTo>
              </a:path>
            </a:pathLst>
          </a:custGeom>
          <a:ln w="20941">
            <a:solidFill>
              <a:srgbClr val="CE0952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Afbeelding 7" descr="Afbeelding met Graphics, Lettertype, grafische vormgeving, ontwerp&#10;&#10;Automatisch gegenereerde beschrijving">
            <a:extLst>
              <a:ext uri="{FF2B5EF4-FFF2-40B4-BE49-F238E27FC236}">
                <a16:creationId xmlns:a16="http://schemas.microsoft.com/office/drawing/2014/main" id="{8C8AF9BB-1945-61BD-1254-D21297957B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67" y="6310312"/>
            <a:ext cx="1172675" cy="358160"/>
          </a:xfrm>
          <a:prstGeom prst="rect">
            <a:avLst/>
          </a:prstGeom>
        </p:spPr>
      </p:pic>
      <p:pic>
        <p:nvPicPr>
          <p:cNvPr id="12" name="Afbeelding 11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7DBE1738-7F92-B178-6578-46A5B5F103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58" y="6311178"/>
            <a:ext cx="1197514" cy="3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sldNum="0" hdr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lang="nl-NL" sz="4002" b="1" i="0" kern="1200" dirty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38623" indent="-277246" algn="l" defTabSz="554492" rtl="0" eaLnBrk="1" latinLnBrk="0" hangingPunct="1">
        <a:lnSpc>
          <a:spcPct val="120000"/>
        </a:lnSpc>
        <a:spcBef>
          <a:spcPts val="606"/>
        </a:spcBef>
        <a:buClrTx/>
        <a:buFont typeface="Arial" panose="020B0604020202020204" pitchFamily="34" charset="0"/>
        <a:buChar char="•"/>
        <a:defRPr lang="nl-NL" sz="1940" b="0" i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5869" indent="-138623" algn="l" defTabSz="554492" rtl="0" eaLnBrk="1" latinLnBrk="0" hangingPunct="1">
        <a:lnSpc>
          <a:spcPct val="120000"/>
        </a:lnSpc>
        <a:spcBef>
          <a:spcPts val="303"/>
        </a:spcBef>
        <a:buFont typeface="Arial" panose="020B0604020202020204" pitchFamily="34" charset="0"/>
        <a:buChar char="•"/>
        <a:defRPr lang="nl-NL" sz="1698" b="0" i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3115" indent="-138623" algn="l" defTabSz="554492" rtl="0" eaLnBrk="1" latinLnBrk="0" hangingPunct="1">
        <a:lnSpc>
          <a:spcPct val="120000"/>
        </a:lnSpc>
        <a:spcBef>
          <a:spcPts val="303"/>
        </a:spcBef>
        <a:buFont typeface="Arial" panose="020B0604020202020204" pitchFamily="34" charset="0"/>
        <a:buChar char="•"/>
        <a:defRPr lang="nl-NL" sz="1455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0361" indent="-138623" algn="l" defTabSz="554492" rtl="0" eaLnBrk="1" latinLnBrk="0" hangingPunct="1">
        <a:lnSpc>
          <a:spcPct val="120000"/>
        </a:lnSpc>
        <a:spcBef>
          <a:spcPts val="303"/>
        </a:spcBef>
        <a:buFont typeface="Arial" panose="020B0604020202020204" pitchFamily="34" charset="0"/>
        <a:buChar char="•"/>
        <a:defRPr lang="nl-NL" sz="1334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7607" indent="-138623" algn="l" defTabSz="554492" rtl="0" eaLnBrk="1" latinLnBrk="0" hangingPunct="1">
        <a:lnSpc>
          <a:spcPct val="120000"/>
        </a:lnSpc>
        <a:spcBef>
          <a:spcPts val="303"/>
        </a:spcBef>
        <a:buFont typeface="Arial" panose="020B0604020202020204" pitchFamily="34" charset="0"/>
        <a:buChar char="•"/>
        <a:defRPr lang="nl-NL" sz="1334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A05CF-0FA0-59AB-DF48-2F9FD3D7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BA3FA39-AC56-C236-482B-0A3CA1445F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/>
              <a:t>Suzanne van den Bos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EAF9DA-F2B8-6C53-D326-B1012A6BF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/>
              <a:t>Beleidstraject</a:t>
            </a:r>
            <a:br>
              <a:rPr lang="nl-NL"/>
            </a:br>
            <a:r>
              <a:rPr lang="nl-NL"/>
              <a:t>Verantwoord infiltreren</a:t>
            </a:r>
          </a:p>
        </p:txBody>
      </p:sp>
    </p:spTree>
    <p:extLst>
      <p:ext uri="{BB962C8B-B14F-4D97-AF65-F5344CB8AC3E}">
        <p14:creationId xmlns:p14="http://schemas.microsoft.com/office/powerpoint/2010/main" val="23898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D300-9061-D9F7-75FB-2DEB506E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1597D2-63D5-AB6D-84B1-77142F77B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4999" y="2289600"/>
            <a:ext cx="5918199" cy="3931813"/>
          </a:xfrm>
        </p:spPr>
        <p:txBody>
          <a:bodyPr>
            <a:normAutofit/>
          </a:bodyPr>
          <a:lstStyle/>
          <a:p>
            <a:pPr lvl="0"/>
            <a:r>
              <a:rPr lang="nl-NL"/>
              <a:t>Handreiking verantwoord infiltreren (STOWA)</a:t>
            </a:r>
          </a:p>
          <a:p>
            <a:pPr lvl="0"/>
            <a:endParaRPr lang="nl-NL"/>
          </a:p>
          <a:p>
            <a:pPr lvl="0"/>
            <a:r>
              <a:rPr lang="nl-NL"/>
              <a:t>Regionale kaders (</a:t>
            </a:r>
            <a:r>
              <a:rPr lang="nl-NL" err="1"/>
              <a:t>bijv</a:t>
            </a:r>
            <a:r>
              <a:rPr lang="nl-NL"/>
              <a:t> PFAS en handelingskaders infiltratie Zuid-Holland en Noord-Brabant)</a:t>
            </a:r>
            <a:br>
              <a:rPr lang="nl-NL"/>
            </a:br>
            <a:endParaRPr lang="nl-NL"/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D13297-E8BE-552A-FAB5-EAC64B7D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b">
            <a:normAutofit/>
          </a:bodyPr>
          <a:lstStyle/>
          <a:p>
            <a:r>
              <a:rPr lang="nl-NL" sz="3300"/>
              <a:t>Regelgeving regionaal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B666A75-5BB0-08BA-B40A-95AB1B1759C3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0F40C31-C481-CFD3-96D5-EA312DFF039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96947E-1FAF-E770-E469-A7AA5AF085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pic>
        <p:nvPicPr>
          <p:cNvPr id="5" name="Afbeelding 4" descr="Afbeelding met tekst, water, hemel, boom&#10;&#10;Door AI gegenereerde inhoud is mogelijk onjuist.">
            <a:extLst>
              <a:ext uri="{FF2B5EF4-FFF2-40B4-BE49-F238E27FC236}">
                <a16:creationId xmlns:a16="http://schemas.microsoft.com/office/drawing/2014/main" id="{18E6729C-9B4E-40A8-00E9-544E2698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5498">
            <a:off x="7715631" y="1244487"/>
            <a:ext cx="3111660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1FFA09A-582E-EFFD-102B-DDE22C32F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Verslechtering grondwaterkwaliteit</a:t>
            </a:r>
          </a:p>
          <a:p>
            <a:pPr marL="457200" indent="-457200">
              <a:buFont typeface="+mj-lt"/>
              <a:buAutoNum type="arabicPeriod"/>
            </a:pPr>
            <a:endParaRPr lang="nl-NL"/>
          </a:p>
          <a:p>
            <a:pPr marL="457200" indent="-457200">
              <a:buFont typeface="+mj-lt"/>
              <a:buAutoNum type="arabicPeriod"/>
            </a:pPr>
            <a:r>
              <a:rPr lang="nl-NL"/>
              <a:t>Minder grondwateraanvulling</a:t>
            </a:r>
          </a:p>
          <a:p>
            <a:pPr marL="457200" indent="-457200">
              <a:buFont typeface="+mj-lt"/>
              <a:buAutoNum type="arabicPeriod"/>
            </a:pPr>
            <a:endParaRPr lang="nl-NL"/>
          </a:p>
          <a:p>
            <a:pPr marL="457200" indent="-457200">
              <a:buFont typeface="+mj-lt"/>
              <a:buAutoNum type="arabicPeriod"/>
            </a:pPr>
            <a:r>
              <a:rPr lang="nl-NL"/>
              <a:t>Niet uitlegbare regionale verschillen</a:t>
            </a:r>
          </a:p>
          <a:p>
            <a:pPr marL="457200" indent="-457200">
              <a:buFont typeface="+mj-lt"/>
              <a:buAutoNum type="arabicPeriod"/>
            </a:pPr>
            <a:endParaRPr lang="nl-NL"/>
          </a:p>
          <a:p>
            <a:pPr marL="457200" indent="-457200">
              <a:buFont typeface="+mj-lt"/>
              <a:buAutoNum type="arabicPeriod"/>
            </a:pPr>
            <a:r>
              <a:rPr lang="nl-NL"/>
              <a:t>Onzekerheid voor initiatiefnemer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53F511-FFA3-645B-9C2E-07BA99D1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Risico’s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4B286-AB30-DDD8-E6F1-06534639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F87515-8D30-4884-3794-D493F3C1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A5B95B-E597-1238-B7F8-691A153E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00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1D9D676-7BDA-DFB1-9A70-65888EFF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/>
              <a:t>Wensen/ideeën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54F026-82A9-7465-73DA-48659076F4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143A6BEE-8CA6-9E1A-B2A2-C87969F367A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6441887"/>
              </p:ext>
            </p:extLst>
          </p:nvPr>
        </p:nvGraphicFramePr>
        <p:xfrm>
          <a:off x="635000" y="2477071"/>
          <a:ext cx="10923588" cy="357968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392750">
                  <a:extLst>
                    <a:ext uri="{9D8B030D-6E8A-4147-A177-3AD203B41FA5}">
                      <a16:colId xmlns:a16="http://schemas.microsoft.com/office/drawing/2014/main" val="1702098343"/>
                    </a:ext>
                  </a:extLst>
                </a:gridCol>
                <a:gridCol w="7659050">
                  <a:extLst>
                    <a:ext uri="{9D8B030D-6E8A-4147-A177-3AD203B41FA5}">
                      <a16:colId xmlns:a16="http://schemas.microsoft.com/office/drawing/2014/main" val="148380321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49440516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1166643179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368122650"/>
                    </a:ext>
                  </a:extLst>
                </a:gridCol>
                <a:gridCol w="677228">
                  <a:extLst>
                    <a:ext uri="{9D8B030D-6E8A-4147-A177-3AD203B41FA5}">
                      <a16:colId xmlns:a16="http://schemas.microsoft.com/office/drawing/2014/main" val="2097755897"/>
                    </a:ext>
                  </a:extLst>
                </a:gridCol>
              </a:tblGrid>
              <a:tr h="65442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endParaRPr lang="nl-NL" sz="1600" b="1" cap="all" spc="6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75" marR="183675" marT="183675" marB="1836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all" spc="60">
                          <a:solidFill>
                            <a:schemeClr val="tx1"/>
                          </a:solidFill>
                          <a:effectLst/>
                        </a:rPr>
                        <a:t>Oplossingsrichting</a:t>
                      </a:r>
                      <a:endParaRPr lang="nl-NL" sz="1600" b="1" cap="all" spc="6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75" marR="183675" marT="183675" marB="1836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all" spc="60">
                          <a:solidFill>
                            <a:schemeClr val="tx1"/>
                          </a:solidFill>
                          <a:effectLst/>
                        </a:rPr>
                        <a:t>reduceert:</a:t>
                      </a:r>
                      <a:endParaRPr lang="nl-NL" sz="1600" b="1" cap="all" spc="6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75" marR="183675" marT="183675" marB="1836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71539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38" marR="91838" marT="0" marB="1224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838" marR="91838" marT="0" marB="1224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965297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Actualiseer en verbreedt toepassing stoffenlijsten in Besluit kwaliteit leefomgeving 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79428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Stel duidelijke definities vast uit voor infiltratie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084743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Differentieer regelgeving naar kwetsbaarheid gebied en functie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81085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Ontwikkel beleid op vergrijzing versus verdrogen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37032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Geef richtlijnen voor de uitvoering van infiltratie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33847"/>
                  </a:ext>
                </a:extLst>
              </a:tr>
              <a:tr h="4127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1600" b="1" cap="none" spc="0">
                          <a:solidFill>
                            <a:schemeClr val="tx1"/>
                          </a:solidFill>
                          <a:effectLst/>
                        </a:rPr>
                        <a:t>Vergroot kennis en capaciteit bij gemeenten</a:t>
                      </a:r>
                      <a:endParaRPr lang="nl-NL" sz="1600" b="1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buNone/>
                      </a:pPr>
                      <a:r>
                        <a:rPr lang="nl-NL" sz="2100" cap="none" spc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l-NL" sz="2100" cap="none" spc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5907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9C2FCAB8-26CE-2B3B-B9BF-75D4D2FE6E36}"/>
              </a:ext>
            </a:extLst>
          </p:cNvPr>
          <p:cNvSpPr txBox="1"/>
          <p:nvPr/>
        </p:nvSpPr>
        <p:spPr>
          <a:xfrm>
            <a:off x="6699502" y="926371"/>
            <a:ext cx="5003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/>
              <a:t>Verslechtering grondwaterkwaliteit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Minder grondwateraanvulling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Niet uitlegbare regionale verschillen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Onzekerheid voor initiatiefnemer</a:t>
            </a:r>
          </a:p>
        </p:txBody>
      </p:sp>
    </p:spTree>
    <p:extLst>
      <p:ext uri="{BB962C8B-B14F-4D97-AF65-F5344CB8AC3E}">
        <p14:creationId xmlns:p14="http://schemas.microsoft.com/office/powerpoint/2010/main" val="415384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52ECE3E-96D5-533C-6B68-124759E9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Schetsen mogelijke beleidsrichtingen en toetsen bij ministeries</a:t>
            </a:r>
          </a:p>
          <a:p>
            <a:endParaRPr lang="nl-NL"/>
          </a:p>
          <a:p>
            <a:r>
              <a:rPr lang="nl-NL"/>
              <a:t>Toetsen beleidsrichting bij ambtelijke delegaties koepels</a:t>
            </a:r>
          </a:p>
          <a:p>
            <a:r>
              <a:rPr lang="nl-NL"/>
              <a:t>Bredere stakeholderparticipatie</a:t>
            </a:r>
          </a:p>
          <a:p>
            <a:pPr lvl="1"/>
            <a:r>
              <a:rPr lang="nl-NL"/>
              <a:t>Samen met andere onderwerpen NWP</a:t>
            </a:r>
          </a:p>
          <a:p>
            <a:pPr lvl="1"/>
            <a:r>
              <a:rPr lang="nl-NL"/>
              <a:t>Hoe kunnen de waterschappen het beste betrokken worden?</a:t>
            </a:r>
          </a:p>
          <a:p>
            <a:endParaRPr lang="nl-NL"/>
          </a:p>
          <a:p>
            <a:r>
              <a:rPr lang="nl-NL"/>
              <a:t>Tekst in het Nationaal Waterprogramma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7E6729-6EE4-081B-AB71-F9CA7B27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Vervolg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A156D9-AF6F-8A64-F83A-59502B22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1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F4B36A7-F1C5-9730-6602-DC85D21F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Aanleiding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CBBB6A-DCDF-D510-97E2-3A3FD2F5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62C81-8AD9-0B7E-AA50-ADECE865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87A233-4C5F-675B-7289-0DE5333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836F2C0-DC0F-80FC-3714-5B19BFB08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86B86-6F13-C926-57A5-8E8E30E83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402B06-14FF-7E52-BD77-88F9D544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397C24-1975-E08D-3D64-B3D9C8FA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77A08-4DD5-44CE-8168-7AF2DC703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7ADDED-11FC-F1A9-9CC7-E7A31EA3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CC1959-58D8-E609-516D-336FF6FBC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0C2CD13-D6CB-04F1-8BF1-51904C4F9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Omgevingswet</a:t>
            </a:r>
            <a:r>
              <a:rPr lang="nl-NL"/>
              <a:t>: infiltreren en lozen</a:t>
            </a:r>
          </a:p>
          <a:p>
            <a:endParaRPr lang="nl-NL"/>
          </a:p>
          <a:p>
            <a:r>
              <a:rPr lang="nl-NL"/>
              <a:t>Maar ook: aanvullen, irrigeren</a:t>
            </a:r>
          </a:p>
          <a:p>
            <a:endParaRPr lang="nl-NL"/>
          </a:p>
          <a:p>
            <a:r>
              <a:rPr lang="nl-NL" b="1"/>
              <a:t>Actief infiltreren</a:t>
            </a:r>
            <a:r>
              <a:rPr lang="nl-NL"/>
              <a:t>: water doelbewust de bodem in brengen via een systeem of technische installatie </a:t>
            </a:r>
          </a:p>
          <a:p>
            <a:r>
              <a:rPr lang="nl-NL" b="1"/>
              <a:t>Passief infiltreren: </a:t>
            </a:r>
            <a:r>
              <a:rPr lang="nl-NL"/>
              <a:t>natuurlijke infiltratie van hemelwater in de bodem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2FB7B3-56E6-6B09-AFF4-66C37386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infiltratie?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B54BD-1535-6566-7587-4D8CD52E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78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87B82A3-ECD0-C291-2B7E-3A10DBC4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4377322"/>
          </a:xfrm>
        </p:spPr>
        <p:txBody>
          <a:bodyPr>
            <a:normAutofit fontScale="92500" lnSpcReduction="10000"/>
          </a:bodyPr>
          <a:lstStyle/>
          <a:p>
            <a:pPr lvl="1" indent="-324000">
              <a:lnSpc>
                <a:spcPct val="120000"/>
              </a:lnSpc>
            </a:pPr>
            <a:r>
              <a:rPr lang="nl-NL"/>
              <a:t>Lidstaten nemen de nodige maatregelen met de bedoeling de </a:t>
            </a:r>
            <a:r>
              <a:rPr lang="nl-NL" b="1">
                <a:solidFill>
                  <a:srgbClr val="FF0000"/>
                </a:solidFill>
              </a:rPr>
              <a:t>inbreng van verontreinigende stoffen in het grondwater te voorkomen of te beperken </a:t>
            </a:r>
            <a:r>
              <a:rPr lang="nl-NL"/>
              <a:t>en de achteruitgang van de toestand van alle grondwaterlichamen te voorkomen</a:t>
            </a:r>
          </a:p>
          <a:p>
            <a:pPr lvl="1"/>
            <a:r>
              <a:rPr lang="nl-NL"/>
              <a:t>Bijlage VIII: indicatieve lijst met de belangrijkste verontreinigende stoffen</a:t>
            </a:r>
          </a:p>
          <a:p>
            <a:r>
              <a:rPr lang="nl-NL"/>
              <a:t>Grondwaterrichtlijn</a:t>
            </a:r>
          </a:p>
          <a:p>
            <a:pPr lvl="1" indent="-324000"/>
            <a:r>
              <a:rPr lang="nl-NL"/>
              <a:t>Het is noodzakelijk onderscheid te maken tussen </a:t>
            </a:r>
            <a:r>
              <a:rPr lang="nl-NL" b="1"/>
              <a:t>gevaarlijke</a:t>
            </a:r>
            <a:r>
              <a:rPr lang="nl-NL"/>
              <a:t> stoffen waarvan de inbreng moet worden voorkomen, en </a:t>
            </a:r>
            <a:r>
              <a:rPr lang="nl-NL" b="1"/>
              <a:t>andere verontreinigende </a:t>
            </a:r>
            <a:r>
              <a:rPr lang="nl-NL"/>
              <a:t>stoffen, waarvan de inbreng moet worden beperkt. </a:t>
            </a:r>
          </a:p>
          <a:p>
            <a:pPr lvl="1" indent="-324000"/>
            <a:r>
              <a:rPr lang="nl-NL"/>
              <a:t>Het maatregelen programma moet alle nodige maatregelen bevatten om te </a:t>
            </a:r>
            <a:r>
              <a:rPr lang="nl-NL" b="1">
                <a:solidFill>
                  <a:srgbClr val="FF0000"/>
                </a:solidFill>
              </a:rPr>
              <a:t>voorkomen</a:t>
            </a:r>
            <a:r>
              <a:rPr lang="nl-NL"/>
              <a:t> dat schadelijk stoffen in het grondwater worden gebracht (zie bijlage VIII KRW)</a:t>
            </a:r>
          </a:p>
          <a:p>
            <a:pPr lvl="1" indent="-324000"/>
            <a:r>
              <a:rPr lang="nl-NL" b="1">
                <a:solidFill>
                  <a:srgbClr val="FF0000"/>
                </a:solidFill>
              </a:rPr>
              <a:t>Beperken</a:t>
            </a:r>
            <a:r>
              <a:rPr lang="nl-NL"/>
              <a:t> verontreinigende stoffen bijlage VIII die niet als gevaarlijk worden beschouwd met bestaand of potentieel verontreinigingsrisico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60C0B1-BE63-2EED-855E-398AC78E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KRW en Grondwaterrichtlijn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EF6431-01A3-1639-8A27-ECFB2417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2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FEAA25B-2E39-09B9-9D3E-202708EF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F0E8C1-FA8A-A9C1-8D80-E494CC18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4377322"/>
          </a:xfrm>
        </p:spPr>
        <p:txBody>
          <a:bodyPr>
            <a:normAutofit/>
          </a:bodyPr>
          <a:lstStyle/>
          <a:p>
            <a:r>
              <a:rPr lang="nl-NL"/>
              <a:t>De lidstaten kunnen beslissen dat de  hierboven genoemde maatregelen </a:t>
            </a:r>
            <a:r>
              <a:rPr lang="nl-NL" b="1">
                <a:solidFill>
                  <a:srgbClr val="FF0000"/>
                </a:solidFill>
              </a:rPr>
              <a:t>niet gelden </a:t>
            </a:r>
            <a:r>
              <a:rPr lang="nl-NL"/>
              <a:t>als er sprake is van:</a:t>
            </a:r>
          </a:p>
          <a:p>
            <a:pPr lvl="1"/>
            <a:r>
              <a:rPr lang="nl-NL"/>
              <a:t>zo </a:t>
            </a:r>
            <a:r>
              <a:rPr lang="nl-NL" b="1">
                <a:solidFill>
                  <a:srgbClr val="FF0000"/>
                </a:solidFill>
              </a:rPr>
              <a:t>klein</a:t>
            </a:r>
            <a:r>
              <a:rPr lang="nl-NL"/>
              <a:t> is dat enig onmiddellijk of toekomstig gevaar van achteruitgang van de kwaliteit van het ontvangende grondwater uitgesloten is;</a:t>
            </a:r>
          </a:p>
          <a:p>
            <a:pPr lvl="1"/>
            <a:r>
              <a:rPr lang="nl-NL"/>
              <a:t>het resultaat is van </a:t>
            </a:r>
            <a:r>
              <a:rPr lang="nl-NL" b="1">
                <a:solidFill>
                  <a:srgbClr val="FF0000"/>
                </a:solidFill>
              </a:rPr>
              <a:t>toegestane kunstmatige aanvulling of vergroting van grondwaterlichamen</a:t>
            </a:r>
            <a:r>
              <a:rPr lang="nl-NL"/>
              <a:t>. Het gebruikte water mag afkomstig zijn van al het oppervlakte- of grondwater, mits het gebruik van de bron </a:t>
            </a:r>
            <a:r>
              <a:rPr lang="nl-NL" b="1">
                <a:solidFill>
                  <a:srgbClr val="FF0000"/>
                </a:solidFill>
              </a:rPr>
              <a:t>niet verhindert </a:t>
            </a:r>
            <a:r>
              <a:rPr lang="nl-NL"/>
              <a:t>dat de milieudoelstellingen voor de bron of het aangevulde of vergrote grondwaterlichaam worden bereikt. Deze beheersingsmaatregelen worden geregeld getoetst en zo nodig bijgesteld.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6C6F72-59BE-3815-F9EB-3D95533C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KRW en Grondwaterrichtlijn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464A61-8B19-7B6D-E9B6-58EA13D8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82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69799-E100-3064-7FA8-02B90D6D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5F021B5-0654-91D0-00DF-3A825307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254003"/>
          </a:xfrm>
        </p:spPr>
        <p:txBody>
          <a:bodyPr>
            <a:normAutofit fontScale="55000" lnSpcReduction="20000"/>
          </a:bodyPr>
          <a:lstStyle/>
          <a:p>
            <a:r>
              <a:rPr lang="nl-NL" sz="4400"/>
              <a:t>Infiltratie: het in de bodem brengen van water, ter aanvulling van het grondwater, in samenhang met het onttrekken van grondwater </a:t>
            </a:r>
          </a:p>
          <a:p>
            <a:pPr lvl="1"/>
            <a:r>
              <a:rPr lang="nl-NL" sz="4000"/>
              <a:t>Wateronttrekkingsactiviteit</a:t>
            </a:r>
          </a:p>
          <a:p>
            <a:pPr lvl="1"/>
            <a:r>
              <a:rPr lang="nl-NL" sz="4000"/>
              <a:t>Voorwaarden en toetsingswaarden voor te infiltreren oppervlaktewater in </a:t>
            </a:r>
            <a:r>
              <a:rPr lang="nl-NL" sz="4000" err="1"/>
              <a:t>Bkl</a:t>
            </a:r>
            <a:endParaRPr lang="nl-NL" sz="4000"/>
          </a:p>
          <a:p>
            <a:pPr lvl="1"/>
            <a:endParaRPr lang="nl-NL" sz="4000"/>
          </a:p>
          <a:p>
            <a:r>
              <a:rPr lang="nl-NL" sz="4400"/>
              <a:t>Lozen van water in de bodem</a:t>
            </a:r>
          </a:p>
          <a:p>
            <a:pPr lvl="1"/>
            <a:r>
              <a:rPr lang="nl-NL" sz="4000"/>
              <a:t>milieubelastende activiteit</a:t>
            </a:r>
          </a:p>
          <a:p>
            <a:pPr lvl="1"/>
            <a:r>
              <a:rPr lang="nl-NL" sz="4000"/>
              <a:t>In </a:t>
            </a:r>
            <a:r>
              <a:rPr lang="nl-NL" sz="4000" err="1"/>
              <a:t>Bkl</a:t>
            </a:r>
            <a:r>
              <a:rPr lang="nl-NL" sz="4000"/>
              <a:t> criteria voor verlenen vergunning (</a:t>
            </a:r>
            <a:r>
              <a:rPr lang="nl-NL" sz="4000" err="1"/>
              <a:t>o.a</a:t>
            </a:r>
            <a:r>
              <a:rPr lang="nl-NL" sz="4000"/>
              <a:t> geen significante milieuverontreiniging)</a:t>
            </a:r>
          </a:p>
          <a:p>
            <a:pPr lvl="1"/>
            <a:r>
              <a:rPr lang="nl-NL" sz="4000"/>
              <a:t>Specifieke zorgplicht (o.a. alle passende preventieve maatregelen tegen milieuverontreiniging worden getroffen)</a:t>
            </a:r>
          </a:p>
          <a:p>
            <a:pPr lvl="1"/>
            <a:endParaRPr lang="nl-NL" sz="4000"/>
          </a:p>
          <a:p>
            <a:pPr marL="313200" lvl="1" indent="0">
              <a:buNone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A561AA-DF84-AF4C-81B6-EE44FE5F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Omgevingswet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6E5D7B-25ED-8CAB-BEF7-143D6F16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3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B3618-E169-B69A-8314-7B1B929AB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923410-6D46-C850-A035-B1005A22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4"/>
            <a:ext cx="10923588" cy="4568516"/>
          </a:xfrm>
        </p:spPr>
        <p:txBody>
          <a:bodyPr>
            <a:normAutofit fontScale="40000" lnSpcReduction="20000"/>
          </a:bodyPr>
          <a:lstStyle/>
          <a:p>
            <a:r>
              <a:rPr lang="nl-NL" sz="4500"/>
              <a:t>Aan omgevingsvergunning moeten voorschriften verbonden worden over:</a:t>
            </a:r>
          </a:p>
          <a:p>
            <a:pPr lvl="1"/>
            <a:r>
              <a:rPr lang="nl-NL" sz="4500"/>
              <a:t>de kwaliteit van het in de bodem te brengen water;</a:t>
            </a:r>
          </a:p>
          <a:p>
            <a:pPr lvl="1"/>
            <a:r>
              <a:rPr lang="nl-NL" sz="4500"/>
              <a:t>de beheersing van de hydrologische situatie;</a:t>
            </a:r>
          </a:p>
          <a:p>
            <a:pPr lvl="1"/>
            <a:r>
              <a:rPr lang="nl-NL" sz="4500"/>
              <a:t>de beëindiging van het in de bodem brengen van het water; en</a:t>
            </a:r>
          </a:p>
          <a:p>
            <a:pPr lvl="1"/>
            <a:r>
              <a:rPr lang="nl-NL" sz="4500"/>
              <a:t>de controle van de kwaliteit van het grondwater.</a:t>
            </a:r>
          </a:p>
          <a:p>
            <a:endParaRPr lang="nl-NL" sz="4400"/>
          </a:p>
          <a:p>
            <a:r>
              <a:rPr lang="nl-NL" sz="4400"/>
              <a:t>geen gevaar bestaat voor verontreiniging </a:t>
            </a:r>
          </a:p>
          <a:p>
            <a:r>
              <a:rPr lang="nl-NL" sz="4400"/>
              <a:t>verspreiding van het in de bodem te brengen water zo veel mogelijk wordt beheerst</a:t>
            </a:r>
          </a:p>
          <a:p>
            <a:r>
              <a:rPr lang="nl-NL" sz="4400"/>
              <a:t>evaluatie, planmatige aanpak beëindiging en opheffen eventuele nadelige gevolgen</a:t>
            </a:r>
          </a:p>
          <a:p>
            <a:endParaRPr lang="nl-NL" sz="4400"/>
          </a:p>
          <a:p>
            <a:r>
              <a:rPr lang="nl-NL" sz="4400"/>
              <a:t>Bijlage XIX toetsingswaarden te infiltreren oppervlaktewater</a:t>
            </a:r>
          </a:p>
          <a:p>
            <a:r>
              <a:rPr lang="nl-NL" sz="4400"/>
              <a:t>Bijlage </a:t>
            </a:r>
            <a:r>
              <a:rPr lang="nl-NL" sz="4400" err="1"/>
              <a:t>XVIIIa</a:t>
            </a:r>
            <a:r>
              <a:rPr lang="nl-NL" sz="4400"/>
              <a:t> </a:t>
            </a:r>
            <a:r>
              <a:rPr lang="nl-NL" sz="4400" err="1"/>
              <a:t>Bkl</a:t>
            </a:r>
            <a:r>
              <a:rPr lang="nl-NL" sz="4400"/>
              <a:t> (standaardwaarden voor grondwater)</a:t>
            </a:r>
          </a:p>
          <a:p>
            <a:pPr marL="313200" lvl="1" indent="0">
              <a:buNone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CD2488-46A5-3F31-D2B9-69DAE25D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Besluit kwaliteit leefomgeving (</a:t>
            </a:r>
            <a:r>
              <a:rPr lang="nl-NL" err="1"/>
              <a:t>Bkl</a:t>
            </a:r>
            <a:r>
              <a:rPr lang="nl-NL"/>
              <a:t>)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84B7EC-BA15-01C5-0B8D-DA3DB179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88688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4.xml><?xml version="1.0" encoding="utf-8"?>
<a:theme xmlns:a="http://schemas.openxmlformats.org/drawingml/2006/main" name="Meekrap Titeldia's">
  <a:themeElements>
    <a:clrScheme name="Provincie Zeeland">
      <a:dk1>
        <a:srgbClr val="3D4853"/>
      </a:dk1>
      <a:lt1>
        <a:sysClr val="window" lastClr="FFFFFF"/>
      </a:lt1>
      <a:dk2>
        <a:srgbClr val="5C748D"/>
      </a:dk2>
      <a:lt2>
        <a:srgbClr val="E7E6E6"/>
      </a:lt2>
      <a:accent1>
        <a:srgbClr val="0087CB"/>
      </a:accent1>
      <a:accent2>
        <a:srgbClr val="801C7F"/>
      </a:accent2>
      <a:accent3>
        <a:srgbClr val="A5A5A5"/>
      </a:accent3>
      <a:accent4>
        <a:srgbClr val="FABB00"/>
      </a:accent4>
      <a:accent5>
        <a:srgbClr val="C2004B"/>
      </a:accent5>
      <a:accent6>
        <a:srgbClr val="46962B"/>
      </a:accent6>
      <a:hlink>
        <a:srgbClr val="006FA0"/>
      </a:hlink>
      <a:folHlink>
        <a:srgbClr val="3D4853"/>
      </a:folHlink>
    </a:clrScheme>
    <a:fontScheme name="Provincie Zeeland">
      <a:majorFont>
        <a:latin typeface="PF Din Stencil"/>
        <a:ea typeface=""/>
        <a:cs typeface=""/>
      </a:majorFont>
      <a:minorFont>
        <a:latin typeface="Arial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uisstijl kleur Meekrap.potx" id="{62E0BBD5-9B98-4202-A23D-E03BEC7A07D0}" vid="{59C6306F-1105-473E-920B-98555F26D449}"/>
    </a:ext>
  </a:extLst>
</a:theme>
</file>

<file path=ppt/theme/theme5.xml><?xml version="1.0" encoding="utf-8"?>
<a:theme xmlns:a="http://schemas.openxmlformats.org/drawingml/2006/main" name="Meekrap Inhoud">
  <a:themeElements>
    <a:clrScheme name="Provincie Zeeland">
      <a:dk1>
        <a:srgbClr val="3D4853"/>
      </a:dk1>
      <a:lt1>
        <a:sysClr val="window" lastClr="FFFFFF"/>
      </a:lt1>
      <a:dk2>
        <a:srgbClr val="5C748D"/>
      </a:dk2>
      <a:lt2>
        <a:srgbClr val="E7E6E6"/>
      </a:lt2>
      <a:accent1>
        <a:srgbClr val="0087CB"/>
      </a:accent1>
      <a:accent2>
        <a:srgbClr val="801C7F"/>
      </a:accent2>
      <a:accent3>
        <a:srgbClr val="A5A5A5"/>
      </a:accent3>
      <a:accent4>
        <a:srgbClr val="FABB00"/>
      </a:accent4>
      <a:accent5>
        <a:srgbClr val="C2004B"/>
      </a:accent5>
      <a:accent6>
        <a:srgbClr val="46962B"/>
      </a:accent6>
      <a:hlink>
        <a:srgbClr val="006FA0"/>
      </a:hlink>
      <a:folHlink>
        <a:srgbClr val="3D4853"/>
      </a:folHlink>
    </a:clrScheme>
    <a:fontScheme name="Provincie Ze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uisstijl kleur Meekrap.potx" id="{62E0BBD5-9B98-4202-A23D-E03BEC7A07D0}" vid="{79534FCA-C656-4472-BA34-A3E469A42844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791BCFA050C49B7FD7EFB91CF0CA1" ma:contentTypeVersion="0" ma:contentTypeDescription="Een nieuw document maken." ma:contentTypeScope="" ma:versionID="2973943d3e95a2fba6ca2e03f3b53d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1291706f4da62e3ca33d24920cb5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F3A8FB-01DF-4026-9B04-A92523B84E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03E22-03F3-4772-8004-13568E30EE4D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952AE1-DCF2-46F0-AFA2-D552B208E43D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638</Words>
  <Application>Microsoft Macintosh PowerPoint</Application>
  <PresentationFormat>Breedbeeld</PresentationFormat>
  <Paragraphs>133</Paragraphs>
  <Slides>13</Slides>
  <Notes>7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Georgia</vt:lpstr>
      <vt:lpstr>Verdana</vt:lpstr>
      <vt:lpstr>Wingdings</vt:lpstr>
      <vt:lpstr>IenW Nederlands 16:9</vt:lpstr>
      <vt:lpstr>IenW Engels 16:9</vt:lpstr>
      <vt:lpstr>RWS 16:9 NL</vt:lpstr>
      <vt:lpstr>Meekrap Titeldia's</vt:lpstr>
      <vt:lpstr>Meekrap Inhoud</vt:lpstr>
      <vt:lpstr>Beleidstraject Verantwoord infiltreren</vt:lpstr>
      <vt:lpstr>Aanleiding</vt:lpstr>
      <vt:lpstr>PowerPoint-presentatie</vt:lpstr>
      <vt:lpstr>PowerPoint-presentatie</vt:lpstr>
      <vt:lpstr>Wat is infiltratie?</vt:lpstr>
      <vt:lpstr>KRW en Grondwaterrichtlijn</vt:lpstr>
      <vt:lpstr>KRW en Grondwaterrichtlijn</vt:lpstr>
      <vt:lpstr>Omgevingswet</vt:lpstr>
      <vt:lpstr>Besluit kwaliteit leefomgeving (Bkl) </vt:lpstr>
      <vt:lpstr>Regelgeving regionaal</vt:lpstr>
      <vt:lpstr>Risico’s</vt:lpstr>
      <vt:lpstr>Wensen/ideeën</vt:lpstr>
      <vt:lpstr>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Bos van den, Suzanne</dc:creator>
  <cp:lastModifiedBy>Martine Eco Connect Communicatie</cp:lastModifiedBy>
  <cp:revision>2</cp:revision>
  <dcterms:created xsi:type="dcterms:W3CDTF">2022-10-05T11:24:09Z</dcterms:created>
  <dcterms:modified xsi:type="dcterms:W3CDTF">2026-05-05T19:41:18Z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0x01010054F791BCFA050C49B7FD7EFB91CF0CA1</vt:lpwstr>
  </property>
</Properties>
</file>