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0"/>
    <p:sldMasterId id="2147483662" r:id="rId31"/>
  </p:sldMasterIdLst>
  <p:notesMasterIdLst>
    <p:notesMasterId r:id="rId51"/>
  </p:notesMasterIdLst>
  <p:handoutMasterIdLst>
    <p:handoutMasterId r:id="rId52"/>
  </p:handoutMasterIdLst>
  <p:sldIdLst>
    <p:sldId id="387" r:id="rId32"/>
    <p:sldId id="394" r:id="rId33"/>
    <p:sldId id="431" r:id="rId34"/>
    <p:sldId id="404" r:id="rId35"/>
    <p:sldId id="432" r:id="rId36"/>
    <p:sldId id="1937" r:id="rId37"/>
    <p:sldId id="433" r:id="rId38"/>
    <p:sldId id="434" r:id="rId39"/>
    <p:sldId id="1962" r:id="rId40"/>
    <p:sldId id="1963" r:id="rId41"/>
    <p:sldId id="1961" r:id="rId42"/>
    <p:sldId id="1959" r:id="rId43"/>
    <p:sldId id="1960" r:id="rId44"/>
    <p:sldId id="425" r:id="rId45"/>
    <p:sldId id="437" r:id="rId46"/>
    <p:sldId id="415" r:id="rId47"/>
    <p:sldId id="1939" r:id="rId48"/>
    <p:sldId id="1964" r:id="rId49"/>
    <p:sldId id="1965" r:id="rId5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90D090BA-23E1-CD4E-9FD9-E04EDBF0253D}">
          <p14:sldIdLst>
            <p14:sldId id="387"/>
            <p14:sldId id="394"/>
            <p14:sldId id="431"/>
            <p14:sldId id="404"/>
            <p14:sldId id="432"/>
            <p14:sldId id="1937"/>
            <p14:sldId id="433"/>
            <p14:sldId id="434"/>
            <p14:sldId id="1962"/>
            <p14:sldId id="1963"/>
            <p14:sldId id="1961"/>
            <p14:sldId id="1959"/>
            <p14:sldId id="1960"/>
            <p14:sldId id="425"/>
            <p14:sldId id="437"/>
            <p14:sldId id="415"/>
            <p14:sldId id="1939"/>
            <p14:sldId id="1964"/>
            <p14:sldId id="19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6689D7-0EDB-1E62-5356-536D958E8C81}" name="Schepers, Bas" initials="SB" userId="S::bschepers@vallei-veluwe.nl::5778957a-2a31-4830-a4dc-8ea599440fd6" providerId="AD"/>
  <p188:author id="{721989F4-A354-0ED1-C8D8-1469A80DB513}" name="Stoffelsen, Leonie" initials="" userId="S::lstoffelsen@vallei-veluwe.nl::6840cb86-57f9-47a5-8227-bbcc13891c78" providerId="AD"/>
  <p188:author id="{0624E4FC-C9CD-873D-3175-524D3C3702F3}" name="Schoo, Sari" initials="SS" userId="S::sschoo@vallei-veluwe.nl::9bff7368-a1e2-40be-a5b4-2ab5bc63a2db" providerId="AD"/>
  <p188:author id="{12DBE5FD-6AF7-6330-DD3D-D3442128F8BF}" name="Ravenhorst, Jelmer" initials="JR" userId="S::jravenhorst@vallei-veluwe.nl::d8cb6966-e530-4431-9e4f-8189bc43db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9"/>
    <a:srgbClr val="EAF7D3"/>
    <a:srgbClr val="86BB3B"/>
    <a:srgbClr val="F1FAF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67F52-EA42-46A0-93B8-CC81E15E8FEF}" v="7" dt="2026-03-17T20:21:28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028" autoAdjust="0"/>
  </p:normalViewPr>
  <p:slideViewPr>
    <p:cSldViewPr snapToGrid="0">
      <p:cViewPr varScale="1">
        <p:scale>
          <a:sx n="116" d="100"/>
          <a:sy n="116" d="100"/>
        </p:scale>
        <p:origin x="6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1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slide" Target="slides/slide10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microsoft.com/office/2015/10/relationships/revisionInfo" Target="revisionInfo.xml"/><Relationship Id="rId10" Type="http://schemas.openxmlformats.org/officeDocument/2006/relationships/customXml" Target="../customXml/item10.xml"/><Relationship Id="rId31" Type="http://schemas.openxmlformats.org/officeDocument/2006/relationships/slideMaster" Target="slideMasters/slideMaster2.xml"/><Relationship Id="rId44" Type="http://schemas.openxmlformats.org/officeDocument/2006/relationships/slide" Target="slides/slide1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01CB55B-EFA9-98FC-FBB2-6A3A8515E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43B59B-8760-50E2-E421-E741154606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FC7B0-FBCB-644B-B492-B2E7FC8CFE7E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A62289-33EA-DDC7-904E-583CBF5346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FC9AAA-53BF-9677-4D53-36892FF560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9912-CDA7-9C4E-802C-07EE2DD03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40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9F22-243F-49F5-AFBA-DF40CD1949BB}" type="datetimeFigureOut">
              <a:t>30-04-2026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E96CC-E3ED-4E28-B977-2459A713F84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12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62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84D6B-7B7F-146C-EE86-6C220A1C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34736-2582-1192-1CB1-A61214771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87413-0929-E915-507E-3163A7C3C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/>
              <a:t>Waterbeheerprogramma (BOP) verplicht kerninstrument onder de Omgevingswet (nieuwe planperiode 2028-2033)	Tactisch beleidsplan; richting aan doelen, beschrijft maatregelen en beschikbare middelen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Vertaalslag van Europees, rijks- en provinciaal beleid naar operationele doelen voor waterschap</a:t>
            </a:r>
          </a:p>
          <a:p>
            <a:pPr marL="285750" indent="-285750">
              <a:buFontTx/>
              <a:buChar char="-"/>
            </a:pPr>
            <a:r>
              <a:rPr lang="nl-NL" sz="1200"/>
              <a:t>Maakt verbinding tussen BOVI en omgevingsplannen provincies en gemeenten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Vertaling van visie naar doelen, maatregelen en instrumenten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Gebiedskenmerken zijn bepalend</a:t>
            </a:r>
          </a:p>
          <a:p>
            <a:endParaRPr lang="nl-NL" sz="1200"/>
          </a:p>
          <a:p>
            <a:r>
              <a:rPr lang="nl-NL" sz="1200">
                <a:solidFill>
                  <a:srgbClr val="FF0000"/>
                </a:solidFill>
                <a:latin typeface="Arial"/>
                <a:ea typeface="ＭＳ Ｐゴシック"/>
              </a:rPr>
              <a:t>Zelfde planperiode:</a:t>
            </a:r>
          </a:p>
          <a:p>
            <a:r>
              <a:rPr lang="nl-NL" sz="1200">
                <a:latin typeface="Arial"/>
                <a:ea typeface="ＭＳ Ｐゴシック"/>
              </a:rPr>
              <a:t>Provincie: Bodem- en waterprogramma (inmiddels contact met projectleider Utrecht en met andere waterschappen in Utrecht) </a:t>
            </a:r>
            <a:endParaRPr lang="nl-NL" sz="1200">
              <a:solidFill>
                <a:srgbClr val="FF0000"/>
              </a:solidFill>
              <a:latin typeface="Arial"/>
              <a:ea typeface="ＭＳ Ｐゴシック"/>
            </a:endParaRPr>
          </a:p>
          <a:p>
            <a:endParaRPr lang="nl-NL" sz="1200"/>
          </a:p>
          <a:p>
            <a:r>
              <a:rPr lang="nl-NL" sz="1200" err="1">
                <a:latin typeface="Arial"/>
                <a:ea typeface="ＭＳ Ｐゴシック"/>
              </a:rPr>
              <a:t>Stroomgebiedbeheerplan</a:t>
            </a:r>
            <a:r>
              <a:rPr lang="nl-NL" sz="1200">
                <a:latin typeface="Arial"/>
                <a:ea typeface="ＭＳ Ｐゴシック"/>
              </a:rPr>
              <a:t> (SGBP) Rijn-Oost in het kader van KRW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ABB90-150F-A951-69E5-8EF007C80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E96CC-E3ED-4E28-B977-2459A713F8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7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C0DFB-D262-B2EC-1153-71F1EBA5E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6E55B-6922-80DF-20A0-E665F75CC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CDF01-D901-DBC5-9BDF-13F1253EF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/>
              <a:t>Waterbeheerprogramma (BOP) verplicht kerninstrument onder de Omgevingswet (nieuwe planperiode 2028-2033)	Tactisch beleidsplan; richting aan doelen, beschrijft maatregelen en beschikbare middelen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Vertaalslag van Europees, rijks- en provinciaal beleid naar operationele doelen voor waterschap</a:t>
            </a:r>
          </a:p>
          <a:p>
            <a:pPr marL="285750" indent="-285750">
              <a:buFontTx/>
              <a:buChar char="-"/>
            </a:pPr>
            <a:r>
              <a:rPr lang="nl-NL" sz="1200"/>
              <a:t>Maakt verbinding tussen BOVI en omgevingsplannen provincies en gemeenten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Vertaling van visie naar doelen, maatregelen en instrumenten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Gebiedskenmerken zijn bepalend</a:t>
            </a:r>
          </a:p>
          <a:p>
            <a:endParaRPr lang="nl-NL" sz="1200"/>
          </a:p>
          <a:p>
            <a:r>
              <a:rPr lang="nl-NL" sz="1200">
                <a:solidFill>
                  <a:srgbClr val="FF0000"/>
                </a:solidFill>
                <a:latin typeface="Arial"/>
                <a:ea typeface="ＭＳ Ｐゴシック"/>
              </a:rPr>
              <a:t>Zelfde planperiode:</a:t>
            </a:r>
          </a:p>
          <a:p>
            <a:r>
              <a:rPr lang="nl-NL" sz="1200">
                <a:latin typeface="Arial"/>
                <a:ea typeface="ＭＳ Ｐゴシック"/>
              </a:rPr>
              <a:t>Provincie: Bodem- en waterprogramma (inmiddels contact met projectleider Utrecht en met andere waterschappen in Utrecht) </a:t>
            </a:r>
            <a:endParaRPr lang="nl-NL" sz="1200">
              <a:solidFill>
                <a:srgbClr val="FF0000"/>
              </a:solidFill>
              <a:latin typeface="Arial"/>
              <a:ea typeface="ＭＳ Ｐゴシック"/>
            </a:endParaRPr>
          </a:p>
          <a:p>
            <a:endParaRPr lang="nl-NL" sz="1200"/>
          </a:p>
          <a:p>
            <a:r>
              <a:rPr lang="nl-NL" sz="1200" err="1">
                <a:latin typeface="Arial"/>
                <a:ea typeface="ＭＳ Ｐゴシック"/>
              </a:rPr>
              <a:t>Stroomgebiedbeheerplan</a:t>
            </a:r>
            <a:r>
              <a:rPr lang="nl-NL" sz="1200">
                <a:latin typeface="Arial"/>
                <a:ea typeface="ＭＳ Ｐゴシック"/>
              </a:rPr>
              <a:t> (SGBP) Rijn-Oost in het kader van KRW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EA36D-58E7-C129-B3CE-52ACC266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D398F-156D-537C-514E-BE57D1030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68CA5-90E5-AAF5-5A79-871DD6A2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BDE0D-0FF5-9989-2B92-AFE359B4C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/>
              <a:t>Waterbeheerprogramma (BOP) verplicht kerninstrument onder de Omgevingswet (nieuwe planperiode 2028-2033)	Tactisch beleidsplan; richting aan doelen, beschrijft maatregelen en beschikbare middelen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Vertaalslag van Europees, rijks- en provinciaal beleid naar operationele doelen voor waterschap</a:t>
            </a:r>
          </a:p>
          <a:p>
            <a:pPr marL="285750" indent="-285750">
              <a:buFontTx/>
              <a:buChar char="-"/>
            </a:pPr>
            <a:r>
              <a:rPr lang="nl-NL" sz="1200"/>
              <a:t>Maakt verbinding tussen BOVI en omgevingsplannen provincies en gemeenten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Vertaling van visie naar doelen, maatregelen en instrumenten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Gebiedskenmerken zijn bepalend</a:t>
            </a:r>
          </a:p>
          <a:p>
            <a:endParaRPr lang="nl-NL" sz="1200"/>
          </a:p>
          <a:p>
            <a:r>
              <a:rPr lang="nl-NL" sz="1200">
                <a:solidFill>
                  <a:srgbClr val="FF0000"/>
                </a:solidFill>
                <a:latin typeface="Arial"/>
                <a:ea typeface="ＭＳ Ｐゴシック"/>
              </a:rPr>
              <a:t>Zelfde planperiode:</a:t>
            </a:r>
          </a:p>
          <a:p>
            <a:r>
              <a:rPr lang="nl-NL" sz="1200">
                <a:latin typeface="Arial"/>
                <a:ea typeface="ＭＳ Ｐゴシック"/>
              </a:rPr>
              <a:t>Provincie: Bodem- en waterprogramma (inmiddels contact met projectleider Utrecht en met andere waterschappen in Utrecht) </a:t>
            </a:r>
            <a:endParaRPr lang="nl-NL" sz="1200">
              <a:solidFill>
                <a:srgbClr val="FF0000"/>
              </a:solidFill>
              <a:latin typeface="Arial"/>
              <a:ea typeface="ＭＳ Ｐゴシック"/>
            </a:endParaRPr>
          </a:p>
          <a:p>
            <a:endParaRPr lang="nl-NL" sz="1200"/>
          </a:p>
          <a:p>
            <a:r>
              <a:rPr lang="nl-NL" sz="1200" err="1">
                <a:latin typeface="Arial"/>
                <a:ea typeface="ＭＳ Ｐゴシック"/>
              </a:rPr>
              <a:t>Stroomgebiedbeheerplan</a:t>
            </a:r>
            <a:r>
              <a:rPr lang="nl-NL" sz="1200">
                <a:latin typeface="Arial"/>
                <a:ea typeface="ＭＳ Ｐゴシック"/>
              </a:rPr>
              <a:t> (SGBP) Rijn-Oost in het kader van KRW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31AEB-6C87-1215-DC14-6B899E0BE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DA4F0-25DC-0786-7779-60DD6387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F99EE-E523-4A47-FBD6-D8C68A851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23019-230B-6376-C4B8-2B90D17B3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/>
              <a:t>Waterbeheerprogramma (BOP) verplicht kerninstrument onder de Omgevingswet (nieuwe planperiode 2028-2033)	Tactisch beleidsplan; richting aan doelen, beschrijft maatregelen en beschikbare middelen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Vertaalslag van Europees, rijks- en provinciaal beleid naar operationele doelen voor waterschap</a:t>
            </a:r>
          </a:p>
          <a:p>
            <a:pPr marL="285750" indent="-285750">
              <a:buFontTx/>
              <a:buChar char="-"/>
            </a:pPr>
            <a:r>
              <a:rPr lang="nl-NL" sz="1200"/>
              <a:t>Maakt verbinding tussen BOVI en omgevingsplannen provincies en gemeenten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Vertaling van visie naar doelen, maatregelen en instrumenten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Gebiedskenmerken zijn bepalend</a:t>
            </a:r>
          </a:p>
          <a:p>
            <a:endParaRPr lang="nl-NL" sz="1200"/>
          </a:p>
          <a:p>
            <a:r>
              <a:rPr lang="nl-NL" sz="1200">
                <a:solidFill>
                  <a:srgbClr val="FF0000"/>
                </a:solidFill>
                <a:latin typeface="Arial"/>
                <a:ea typeface="ＭＳ Ｐゴシック"/>
              </a:rPr>
              <a:t>Zelfde planperiode:</a:t>
            </a:r>
          </a:p>
          <a:p>
            <a:r>
              <a:rPr lang="nl-NL" sz="1200">
                <a:latin typeface="Arial"/>
                <a:ea typeface="ＭＳ Ｐゴシック"/>
              </a:rPr>
              <a:t>Provincie: Bodem- en waterprogramma (inmiddels contact met projectleider Utrecht en met andere waterschappen in Utrecht) </a:t>
            </a:r>
            <a:endParaRPr lang="nl-NL" sz="1200">
              <a:solidFill>
                <a:srgbClr val="FF0000"/>
              </a:solidFill>
              <a:latin typeface="Arial"/>
              <a:ea typeface="ＭＳ Ｐゴシック"/>
            </a:endParaRPr>
          </a:p>
          <a:p>
            <a:endParaRPr lang="nl-NL" sz="1200"/>
          </a:p>
          <a:p>
            <a:r>
              <a:rPr lang="nl-NL" sz="1200" err="1">
                <a:latin typeface="Arial"/>
                <a:ea typeface="ＭＳ Ｐゴシック"/>
              </a:rPr>
              <a:t>Stroomgebiedbeheerplan</a:t>
            </a:r>
            <a:r>
              <a:rPr lang="nl-NL" sz="1200">
                <a:latin typeface="Arial"/>
                <a:ea typeface="ＭＳ Ｐゴシック"/>
              </a:rPr>
              <a:t> (SGBP) Rijn-Oost in het kader van KRW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68CD1-B692-2AE5-97BE-E4A711ACA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3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C89CE-E02D-438C-0476-198F2FDC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13709-00A7-F12B-EF59-E0C7947FA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E2F4A-4DC1-2A69-590F-E129823F0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E8A9E-52C5-D320-044A-A9E5F2D47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1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5AC17-9CD3-1848-6059-DC2AC5F7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AB0D2-860F-3C60-42C9-5DC1BE18A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14AAF-4ADA-FFFB-4833-AE22A10F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41E70-0EED-8F95-5F3B-49DBA138A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4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847C-C38E-2A9E-F75F-1656C992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8EF82-C526-6CB2-F068-F60638315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1D5ED-0F01-9E13-3604-B70BC90D4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62386-663B-2334-97A1-77681E8DD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44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A6FED-9EDF-75EA-A149-CE55B03E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CCBC9-9B47-1808-5E4A-6251CA272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0BBF-59B5-659F-16DC-AD541DC03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9FF72-84A0-F6BA-F3D6-A9F0DC9A4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48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64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63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6B058-9CDD-6751-1B1F-0FDCB9AD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6DD70-30D0-5AD4-DF3D-A6F24460C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8A8D2-31AB-9FD2-F2D0-7715132E0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563C1-9DF4-933C-E108-A66D0E149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DE39E-B2B1-07EA-691D-E88A419F1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D5FD1-AE8F-67E5-A343-105851589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4819F-8A9A-9DD1-79B5-7BE060B65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92EBF-6F9A-0C19-F639-B4BBAE4BF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FDE41-A21B-1A7E-6EE5-38C1D2A2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728C0-EB26-D8D6-C87E-DAAD92EFA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157F2-A410-DD87-F65E-08FF0B588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5F117-656D-721F-EB4A-EC8D66813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56A9-8C28-6C73-1C7E-BC51B590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B87CF-1271-8F84-538C-A651C3A42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F7DBF-2DCC-EDAA-87E1-1B9BADCDF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CC61D-DE23-B97F-09D1-7F24ABC85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3C5D-B0FF-BCC5-8448-BD89831A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CFCC0-B09F-A7FD-ADD1-EA09A0141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17D39-9222-E078-5EDD-74CFE11C4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26C53-3385-0E24-3A12-5AECF1A9F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CA54-05B2-94C1-D4BA-9BF842CE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91DD8-D81B-8EBA-FBEF-348E12A47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178F7-0361-A1C8-E5E7-437E460E9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8B98C-E0FB-2A6C-A1AB-36EAD06BB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BF4AE-73F0-1055-BAAD-8D95AD38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9FED6-5A15-2D70-D050-9EB29BF7C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BBE6C-9B76-F605-77AC-0244BF7EF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AA881-5526-91CA-30B7-0CC8735FC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30689-A059-7E84-7748-42FDB75A3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A2B2A-AABB-233E-8940-B7615077C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965E5-EE00-D080-312E-546B4851C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E735-FBE8-C1AB-00B7-8FBC8FBA5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E96CC-E3ED-4E28-B977-2459A713F8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pagina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31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336BC3-DB14-B84D-C8E0-A7BBA363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81C6CB-D038-6CB4-E992-D3C1FF7D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7F450B-543C-0EC5-6057-117782DF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93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4DB54-304F-9C65-FFB9-EF5A1A85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10AB7-40F9-5DC3-5B04-91E3B8CB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000854-FC56-51B3-0665-2B86ACEA3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14591F-528E-9688-7B35-61030758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A4E47D-7C53-E298-D5DF-AFC75783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4510C6-9998-F78E-6FF2-5FE40816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80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E1A4B-BCE3-45E5-EBBE-651A4A89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08C0BA-95C9-89A9-AFAF-F0CDCA645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32A15D-626B-E6ED-E689-E9E5ADAF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EC7ABE-CCB6-39DE-DF1A-1D46DE95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0EBD04-A8B1-1C97-CD01-1F27994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6E0E65-DDFA-F8A8-9F18-263A5CFA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13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6C019-A506-90F6-EBAC-4798F350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622FFC-9A98-2001-F5FC-06EF2E9FC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AD379B-68E7-3089-A54F-7F295198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02A88C-D1A7-E5E1-0E90-4B28DF1A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73ADF4-D8A2-8E89-82B7-4D54895D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64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05821F5-3329-66A0-A308-8D94DD173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A82114-008F-681A-D2F7-071204962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D85E58-C8C8-B0FC-D511-9431356A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80408B-4332-2739-1AD8-4027DECF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CA6D00-0931-64AA-7E6B-D49EFBA1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44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02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2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2E499-35B2-CAA1-749B-7B724530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5CF4B4-639B-EE30-E3F2-5D944097D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91BBBF-2927-D19E-C013-95D9B02E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E773E8-BD36-FD67-3A1F-6111DC64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590B06-87A5-822A-6D28-0016A952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93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DD0A1-FEC5-A68B-1453-5FB301DD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D3EDA-2630-AF2A-221C-F1F367AA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22DC82-FDE4-DBC7-AC49-61C3CE7F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790BF6-9F78-3FFF-3D8B-6A1C2A68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A99804-69AF-AF5B-ACC2-5BEAF30E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7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7B407-F390-C6F3-924E-AA565139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063AAA-54B4-5AB0-2744-59D963A7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9A6E-CB03-0A75-9B43-DDED60BF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BF8A3-F5EA-AB66-AA1B-7A0AFB89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9F51B6-24DF-E866-B611-B2AC934C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0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98984-BF9E-D6E1-A762-82406AAB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D3F255-474C-CB61-86E0-1F02E95DE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7C9B73-37F2-1AE2-31D1-DB5C64700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BB2A1B-DA73-EFA9-468C-CE94B54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688989-DFE7-1C75-0518-A6089961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56095E-DD0D-FC21-84A3-17EB6722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39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78D10-EFE7-2385-E887-3C2F7274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4C65C4-B737-D345-035A-5BE74E0C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196641-EF2D-C157-41F0-2DC41097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EA10AE-8568-98B8-CB7A-DFFC0678C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992496-FB4C-8029-D7E7-67D4652A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D3B5CF-2242-13F4-9617-E24BA0AB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C83FDF-23C5-FD29-83DE-6C1CCA73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396FBC-0F63-D32A-A2B6-161B3B2F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51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6BC7-B01A-0D19-0AC2-183F6BB8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168B91-F27A-F46D-4143-357D1E66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885DE3-7CEC-C251-16AF-416FFCA9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A2221-7A75-A816-FAF1-C9B3994A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01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664D6B-FAB2-501D-BBCA-79ECDE5E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56AA14-6721-EB26-11E2-2F450162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3833DC-FBF9-CC8D-5C3D-4D8CA3141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49534-97AE-5848-A7A6-0A6A930B58EA}" type="datetimeFigureOut">
              <a:rPr lang="nl-NL" smtClean="0"/>
              <a:t>30-04-2026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C092F6-B3DA-2E2C-02E7-BC85D86E0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FF0E5F-557C-5DDC-4A7E-ABCF8A1C1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1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46D0D-B72B-5602-D914-49059D5D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3ACD94B-2DBA-FC7A-93B6-05279B1E9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96494"/>
            <a:ext cx="12192000" cy="77509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2700C3D-E2C8-7E65-7895-919585E41C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4700"/>
            <a:ext cx="12192000" cy="35433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0" name="Afbeelding 9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57CF852A-16F3-D6F8-F9D2-38377892EA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747693EA-CDC8-EC10-4D0A-6B7FA93308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4889070"/>
            <a:ext cx="10972800" cy="83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2800" dirty="0">
                <a:solidFill>
                  <a:schemeClr val="tx1"/>
                </a:solidFill>
              </a:rPr>
              <a:t>Blauw Omgevingsprogramma/Kaderrichtlijn Water</a:t>
            </a:r>
            <a:endParaRPr lang="nl-NL" sz="2800" kern="0" dirty="0">
              <a:solidFill>
                <a:schemeClr val="tx1"/>
              </a:solidFill>
            </a:endParaRP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56EC320B-911A-13C6-0269-C8D4F00B33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5522884"/>
            <a:ext cx="9034389" cy="833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800" b="0" dirty="0" err="1">
                <a:solidFill>
                  <a:schemeClr val="tx1"/>
                </a:solidFill>
              </a:rPr>
              <a:t>PWVE</a:t>
            </a:r>
            <a:r>
              <a:rPr lang="nl-NL" sz="1800" b="0" dirty="0">
                <a:solidFill>
                  <a:schemeClr val="tx1"/>
                </a:solidFill>
              </a:rPr>
              <a:t>, 23 april 2026</a:t>
            </a:r>
          </a:p>
          <a:p>
            <a:r>
              <a:rPr lang="nl-NL" sz="1800" b="0" dirty="0">
                <a:solidFill>
                  <a:schemeClr val="tx1"/>
                </a:solidFill>
              </a:rPr>
              <a:t>Henk Nobbe en Sandy Hofland</a:t>
            </a:r>
          </a:p>
        </p:txBody>
      </p:sp>
    </p:spTree>
    <p:extLst>
      <p:ext uri="{BB962C8B-B14F-4D97-AF65-F5344CB8AC3E}">
        <p14:creationId xmlns:p14="http://schemas.microsoft.com/office/powerpoint/2010/main" val="402760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31F54-34A5-616D-167D-46D1B9F02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0678A981-4365-4BB9-FBEC-1F39E737BC56}"/>
              </a:ext>
            </a:extLst>
          </p:cNvPr>
          <p:cNvSpPr/>
          <p:nvPr/>
        </p:nvSpPr>
        <p:spPr bwMode="auto">
          <a:xfrm>
            <a:off x="6454294" y="2259564"/>
            <a:ext cx="5508172" cy="3477875"/>
          </a:xfrm>
          <a:prstGeom prst="roundRect">
            <a:avLst>
              <a:gd name="adj" fmla="val 832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B31C24BC-89CC-3474-451F-51199A3AF9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D23260D-1A25-3D5F-213E-5E285480D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RBO-notitie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598BC91C-48A7-88C7-B57B-BC6EE353ABD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C2950-63A0-1D17-95BA-86EF244D057D}"/>
              </a:ext>
            </a:extLst>
          </p:cNvPr>
          <p:cNvSpPr txBox="1">
            <a:spLocks/>
          </p:cNvSpPr>
          <p:nvPr/>
        </p:nvSpPr>
        <p:spPr>
          <a:xfrm>
            <a:off x="583519" y="2149675"/>
            <a:ext cx="6499452" cy="25586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samenwerking waterketen: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Rioleringsbeheer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Indirecte lozingen afvalwater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Grondgebruik en bodemlozingen</a:t>
            </a:r>
          </a:p>
        </p:txBody>
      </p:sp>
      <p:pic>
        <p:nvPicPr>
          <p:cNvPr id="6" name="Afbeelding 5" descr="Afbeelding met buitenshuis, boom, plant, Natuurlandschap&#10;&#10;Automatisch gegenereerde beschrijving">
            <a:extLst>
              <a:ext uri="{FF2B5EF4-FFF2-40B4-BE49-F238E27FC236}">
                <a16:creationId xmlns:a16="http://schemas.microsoft.com/office/drawing/2014/main" id="{B896E85F-8ED9-7EA5-725D-E4FC94ADBB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"/>
          <a:stretch>
            <a:fillRect/>
          </a:stretch>
        </p:blipFill>
        <p:spPr>
          <a:xfrm>
            <a:off x="7287870" y="1642740"/>
            <a:ext cx="3974980" cy="3971085"/>
          </a:xfrm>
          <a:prstGeom prst="rect">
            <a:avLst/>
          </a:prstGeom>
          <a:noFill/>
          <a:ln>
            <a:noFill/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1710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1AE5-0E94-37E4-636C-23379A89C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22D0DF8-BF81-D6B3-848A-258B834A3434}"/>
              </a:ext>
            </a:extLst>
          </p:cNvPr>
          <p:cNvSpPr/>
          <p:nvPr/>
        </p:nvSpPr>
        <p:spPr bwMode="auto">
          <a:xfrm>
            <a:off x="6454294" y="2259564"/>
            <a:ext cx="5508172" cy="3477875"/>
          </a:xfrm>
          <a:prstGeom prst="roundRect">
            <a:avLst>
              <a:gd name="adj" fmla="val 832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BFF224C9-F648-CA96-A072-0013ABAC33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45935C0-59DA-323A-07CA-500A51FCD7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samenwerking waterketen (1)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A89CEA98-980A-C6CD-4BAA-E8F52D5C60E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FD8D43D-384F-9FFD-95DD-B6E1EB83C874}"/>
              </a:ext>
            </a:extLst>
          </p:cNvPr>
          <p:cNvSpPr txBox="1">
            <a:spLocks/>
          </p:cNvSpPr>
          <p:nvPr/>
        </p:nvSpPr>
        <p:spPr>
          <a:xfrm>
            <a:off x="573218" y="2149019"/>
            <a:ext cx="11389248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800" b="1" dirty="0">
                <a:latin typeface="Verdana"/>
                <a:ea typeface="Verdana"/>
                <a:cs typeface="Verdana" panose="020B0604030504040204" pitchFamily="34" charset="0"/>
              </a:rPr>
              <a:t>Rioleringsbeheer: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Stimuleren verminderen rioolvreemd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Stimuleren verminderen foutaansluitingen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Stimuleren afkoppelen regenwater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Stimuleren van waterbewust (lozings)gedrag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nl-NL" sz="1600" dirty="0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nl-NL" sz="1600" i="1" dirty="0">
                <a:latin typeface="Verdana"/>
                <a:ea typeface="Verdana"/>
                <a:cs typeface="Verdana" panose="020B0604030504040204" pitchFamily="34" charset="0"/>
              </a:rPr>
              <a:t>Onderscheid in waterstromen. Handelingsperspectief ligt bij gemeenten, daarom de term stimuleren. </a:t>
            </a: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9054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EFB2-37CE-9D1F-DE96-455EBFFD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51F4100-A3F2-ECE6-3D35-9C215A7400A3}"/>
              </a:ext>
            </a:extLst>
          </p:cNvPr>
          <p:cNvSpPr/>
          <p:nvPr/>
        </p:nvSpPr>
        <p:spPr bwMode="auto">
          <a:xfrm>
            <a:off x="6454294" y="2259564"/>
            <a:ext cx="5508172" cy="3477875"/>
          </a:xfrm>
          <a:prstGeom prst="roundRect">
            <a:avLst>
              <a:gd name="adj" fmla="val 832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710C4DA7-254A-0EA2-9D52-A4C11C1670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2885434-79C4-92DC-C965-E01030961F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samenwerking waterketen (2)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298F8E71-FF15-0474-63D2-8A76FDE3BB4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6FF0FB6-9008-DF98-F7FA-DEDB4425A195}"/>
              </a:ext>
            </a:extLst>
          </p:cNvPr>
          <p:cNvSpPr txBox="1">
            <a:spLocks/>
          </p:cNvSpPr>
          <p:nvPr/>
        </p:nvSpPr>
        <p:spPr>
          <a:xfrm>
            <a:off x="573218" y="2259564"/>
            <a:ext cx="1138924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800" b="1" dirty="0">
                <a:latin typeface="Verdana"/>
                <a:ea typeface="Verdana"/>
                <a:cs typeface="Verdana" panose="020B0604030504040204" pitchFamily="34" charset="0"/>
              </a:rPr>
              <a:t>Indirecte lozingen afvalwater: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Uitvoeren actieprogramma provincie Gelderland en en provincie Utrecht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Stimuleren waterbewust gedrag bedrijven</a:t>
            </a: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497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BE66-4506-9228-5EE4-38A30EBCF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28DCA49-BCA5-CA56-C2FC-0D5991F6C55A}"/>
              </a:ext>
            </a:extLst>
          </p:cNvPr>
          <p:cNvSpPr/>
          <p:nvPr/>
        </p:nvSpPr>
        <p:spPr bwMode="auto">
          <a:xfrm>
            <a:off x="6454294" y="2259564"/>
            <a:ext cx="5508172" cy="3477875"/>
          </a:xfrm>
          <a:prstGeom prst="roundRect">
            <a:avLst>
              <a:gd name="adj" fmla="val 832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EEF8E38E-F459-FEE7-82CE-8FB07D22D54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C7EC61D-2E75-70D2-33F4-F4D5D72682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samenwerking waterketen (3)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C7F57FEF-1AA7-1CE6-4DC9-201FD5F91AC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D1446E15-B96D-EC74-69A4-A74005365A8A}"/>
              </a:ext>
            </a:extLst>
          </p:cNvPr>
          <p:cNvSpPr txBox="1">
            <a:spLocks/>
          </p:cNvSpPr>
          <p:nvPr/>
        </p:nvSpPr>
        <p:spPr>
          <a:xfrm>
            <a:off x="573218" y="2185223"/>
            <a:ext cx="11389248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800" b="1" dirty="0">
                <a:latin typeface="Verdana"/>
                <a:ea typeface="Verdana"/>
                <a:cs typeface="Verdana" panose="020B0604030504040204" pitchFamily="34" charset="0"/>
              </a:rPr>
              <a:t>Grondgebruik en bodemlozingen:</a:t>
            </a:r>
          </a:p>
          <a:p>
            <a:endParaRPr lang="nl-NL" sz="1800" b="1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Regels provincies en gemeenten grondgebruik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/>
                <a:ea typeface="Verdana"/>
                <a:cs typeface="Verdana" panose="020B0604030504040204" pitchFamily="34" charset="0"/>
              </a:rPr>
              <a:t>Regels gemeenten bodemlozingen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3289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EA340-6170-E4A5-7ECC-859BF3BF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CF80D21A-7536-EFCC-DC15-2AFB85D626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FA3110-26A8-7225-3DAF-08930FB74C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Planning BOP 2028-2032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5A36B775-701E-1469-6DF3-6693C1F7C7B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64FAA82-E5B9-90DA-5DB6-FA5F267FE32F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3271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3C9D4-D32D-FBAC-490D-57AB0F9D9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96CA4451-7595-7254-4231-EFCAC4A52A7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9B47425-033D-24C5-09DA-A3D00337D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Planning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BOP 2028-2032 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CB30CB72-1F43-CC6A-4079-D48B3DF444D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9A7912A-E520-E552-5C71-0212BBF9FC4D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Eerste concept van het BOP vóór zomer 2026 klaar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Vaststelling ontwerp-BOP in november 2026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Terinzagelegging in 2027 gedurende zes weken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Vaststelling definitief BOP in november 2027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2043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6773-71EF-18E5-01B9-A3E40A10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C80FE3A2-FDA9-CBCA-B0C2-49421021F6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607AB9C-6710-4035-417C-7E760FC871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Gebiedsateliers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212B7-FB7E-7103-D4A4-24A92F73758B}"/>
              </a:ext>
            </a:extLst>
          </p:cNvPr>
          <p:cNvSpPr txBox="1">
            <a:spLocks/>
          </p:cNvSpPr>
          <p:nvPr/>
        </p:nvSpPr>
        <p:spPr>
          <a:xfrm>
            <a:off x="649061" y="2619431"/>
            <a:ext cx="10893878" cy="2922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maart 2026 		Noord-Veluwe bij Vriezes Erfgoed in Wapenveld</a:t>
            </a: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april 2026 		Gelderse Vallei bij Kazerne Loft in Ede</a:t>
            </a: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april 2026 		Oost-Veluwe bij Out of Office in Busloo</a:t>
            </a: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april 2026 		Eemland bij Eemlandhoeve in Bunschoten</a:t>
            </a:r>
          </a:p>
        </p:txBody>
      </p:sp>
    </p:spTree>
    <p:extLst>
      <p:ext uri="{BB962C8B-B14F-4D97-AF65-F5344CB8AC3E}">
        <p14:creationId xmlns:p14="http://schemas.microsoft.com/office/powerpoint/2010/main" val="123076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F4586-782C-DD36-85EC-CD27FC980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58943D8D-B2F0-7C19-F61F-CEC1EE49ED1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6E5CA54-7F1A-747D-A0EF-CE68C718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En hoe samenwerking vormgeven?</a:t>
            </a: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4AC9A169-A013-2219-7954-4CE88EE4EA7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FA27F32-8681-1D18-53C2-16C0676A77A5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0947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53599E41-4152-AC3E-3939-20B2C907393A}"/>
              </a:ext>
            </a:extLst>
          </p:cNvPr>
          <p:cNvSpPr txBox="1">
            <a:spLocks/>
          </p:cNvSpPr>
          <p:nvPr/>
        </p:nvSpPr>
        <p:spPr>
          <a:xfrm>
            <a:off x="0" y="543194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2800" kern="0" dirty="0">
                <a:solidFill>
                  <a:schemeClr val="bg1"/>
                </a:solidFill>
              </a:rPr>
              <a:t>Van Visie op Zuiveren naar  </a:t>
            </a:r>
          </a:p>
          <a:p>
            <a:r>
              <a:rPr lang="nl-NL" sz="2800" kern="0" dirty="0">
                <a:solidFill>
                  <a:schemeClr val="bg1"/>
                </a:solidFill>
              </a:rPr>
              <a:t>Influentstrategie</a:t>
            </a:r>
            <a:endParaRPr lang="nl-NL" sz="2800" kern="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DA1C11B-40A8-5C3F-D3C5-24B27D3A60E5}"/>
              </a:ext>
            </a:extLst>
          </p:cNvPr>
          <p:cNvSpPr txBox="1">
            <a:spLocks/>
          </p:cNvSpPr>
          <p:nvPr/>
        </p:nvSpPr>
        <p:spPr>
          <a:xfrm>
            <a:off x="609601" y="1902797"/>
            <a:ext cx="776343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Visie op Zuiveren in 2024 vastgesteld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Uitwerking </a:t>
            </a:r>
            <a:r>
              <a:rPr lang="nl-NL" sz="1800" dirty="0" err="1">
                <a:latin typeface="Verdana"/>
                <a:ea typeface="Verdana"/>
                <a:cs typeface="Verdana" panose="020B0604030504040204" pitchFamily="34" charset="0"/>
              </a:rPr>
              <a:t>Influentstrategie</a:t>
            </a: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Participatie in 2x werksessie en reacties op concept Werkdocument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Inhoud (dilemma’s) in kaart gebracht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Vorm en borging in bestaande overlegstructuren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Waterschap pak regie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F964DE-8318-B982-4E17-7F0490EB7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034" y="1428174"/>
            <a:ext cx="4063131" cy="52275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F69DCA-73D2-CB12-D401-B2A734B8B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07" y="6357472"/>
            <a:ext cx="2119998" cy="27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C7E2061-847E-AF32-19A1-E5F230EF3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156" y="6357473"/>
            <a:ext cx="2191156" cy="2784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D03571-8D65-D733-7A22-06A460AF4B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464" b="1"/>
          <a:stretch>
            <a:fillRect/>
          </a:stretch>
        </p:blipFill>
        <p:spPr>
          <a:xfrm>
            <a:off x="4703964" y="6365871"/>
            <a:ext cx="1267650" cy="2616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BDAC215-3C17-B42E-0445-AB3F63E99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056" y="6365873"/>
            <a:ext cx="1688456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65B2D-0B36-2041-CAE9-5D6C1F1D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81A28836-48D3-9DBC-A597-7040C08DA7D7}"/>
              </a:ext>
            </a:extLst>
          </p:cNvPr>
          <p:cNvSpPr txBox="1">
            <a:spLocks/>
          </p:cNvSpPr>
          <p:nvPr/>
        </p:nvSpPr>
        <p:spPr>
          <a:xfrm>
            <a:off x="0" y="430177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2800" kern="0" dirty="0">
                <a:solidFill>
                  <a:schemeClr val="bg1"/>
                </a:solidFill>
              </a:rPr>
              <a:t>Van influentstrategie naar </a:t>
            </a:r>
          </a:p>
          <a:p>
            <a:r>
              <a:rPr lang="nl-NL" sz="2800" kern="0" dirty="0">
                <a:solidFill>
                  <a:schemeClr val="bg1"/>
                </a:solidFill>
              </a:rPr>
              <a:t>Ketenaanpak Vallei en Veluwe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4523FD1-062C-32D9-C937-3F86F391D4E5}"/>
              </a:ext>
            </a:extLst>
          </p:cNvPr>
          <p:cNvSpPr txBox="1">
            <a:spLocks/>
          </p:cNvSpPr>
          <p:nvPr/>
        </p:nvSpPr>
        <p:spPr>
          <a:xfrm>
            <a:off x="578777" y="1871974"/>
            <a:ext cx="11277601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Opmaat naar Ketenaanpak Vallei en Veluwe (`</a:t>
            </a:r>
            <a:r>
              <a:rPr lang="nl-NL" sz="1800" dirty="0" err="1">
                <a:latin typeface="Verdana"/>
                <a:ea typeface="Verdana"/>
                <a:cs typeface="Verdana" panose="020B0604030504040204" pitchFamily="34" charset="0"/>
              </a:rPr>
              <a:t>broertje`van</a:t>
            </a: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 VVK). </a:t>
            </a:r>
            <a:r>
              <a:rPr lang="nl-NL" sz="1800" i="1" dirty="0">
                <a:latin typeface="Verdana"/>
                <a:ea typeface="Verdana"/>
                <a:cs typeface="Verdana" panose="020B0604030504040204" pitchFamily="34" charset="0"/>
              </a:rPr>
              <a:t>Breder dan enkel influent.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We zetten waterkwaliteit centraal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2 sporen aanpak: Strategisch spoor en Programmatisch spoor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Programmamanager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Oprichten van de regiegroep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Strategisch spoor</a:t>
            </a:r>
          </a:p>
          <a:p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Gericht op kennisdeling, nieuwe ontwikkelingen </a:t>
            </a:r>
            <a:r>
              <a:rPr lang="nl-NL" sz="1800" i="1" dirty="0">
                <a:latin typeface="Verdana"/>
                <a:ea typeface="Verdana"/>
                <a:cs typeface="Verdana" panose="020B0604030504040204" pitchFamily="34" charset="0"/>
              </a:rPr>
              <a:t>(o.a. omgang bedrijfsafvalwater, omgang hemelwater, nieuwe sanitatie, sturing in de keten)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Programmatisch spoor (in AWT’s, werkregio’s)</a:t>
            </a:r>
          </a:p>
          <a:p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Gericht op bundeling van lopende initiatieven </a:t>
            </a:r>
            <a:r>
              <a:rPr lang="nl-NL" sz="1800" i="1" dirty="0">
                <a:latin typeface="Verdana"/>
                <a:ea typeface="Verdana"/>
                <a:cs typeface="Verdana" panose="020B0604030504040204" pitchFamily="34" charset="0"/>
              </a:rPr>
              <a:t>(o.a. verminderen rioolvreemdwater, aanpak foutaansluitingen, databeheer, calamiteitenplannen/weerbaarheid)</a:t>
            </a:r>
            <a:endParaRPr 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914400" lvl="1" indent="-457200">
              <a:buFont typeface="Arial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7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532E1-5D05-024D-922B-76012297B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F5928CA4-2780-B3CC-2672-1D8D1F15401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89664EA-644F-6966-E37C-D7D2DF6FA4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Te bespreken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7BBAA-E970-5B1E-BE5E-2018700C53C7}"/>
              </a:ext>
            </a:extLst>
          </p:cNvPr>
          <p:cNvSpPr txBox="1">
            <a:spLocks/>
          </p:cNvSpPr>
          <p:nvPr/>
        </p:nvSpPr>
        <p:spPr>
          <a:xfrm>
            <a:off x="601437" y="2645416"/>
            <a:ext cx="5412788" cy="364112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Europese Kaderrichtlijn Water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Knelpunten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samenwerking waterketen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samenwerking vormgeven?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Discussie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7D6A12-3ADB-4CB1-D296-0E9E219F7B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078" y="1635139"/>
            <a:ext cx="4756170" cy="475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6F54D-4725-24AB-7623-781EEF2A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390AD2D1-B6A1-0082-8552-D7F25A99A3A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FDEF4E3-4331-BF0C-24BC-BBB5D82D0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97075"/>
            <a:ext cx="8054176" cy="714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1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Europese Kaderrichtlijn Water 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844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C74EF-E68C-3726-D780-E8ED6ED4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8038F75E-39E9-2180-210F-CD4146D603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5244D23-AE2A-9DF1-833B-39039264EF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Europese Kaderrichtlijn Water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96EB6-2E16-5493-DFCA-1C5CE3D77776}"/>
              </a:ext>
            </a:extLst>
          </p:cNvPr>
          <p:cNvSpPr txBox="1">
            <a:spLocks/>
          </p:cNvSpPr>
          <p:nvPr/>
        </p:nvSpPr>
        <p:spPr>
          <a:xfrm>
            <a:off x="602543" y="2659357"/>
            <a:ext cx="3738998" cy="2922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000" lvl="0" indent="-342000">
              <a:lnSpc>
                <a:spcPts val="2800"/>
              </a:lnSpc>
            </a:pPr>
            <a:r>
              <a:rPr lang="en-US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gezond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water</a:t>
            </a:r>
          </a:p>
          <a:p>
            <a:pPr marL="342000" lvl="0" indent="-342000">
              <a:lnSpc>
                <a:spcPts val="2800"/>
              </a:lnSpc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1: 2009-2015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2: 2016-2021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3: 2022-2027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4: 2028-2033</a:t>
            </a: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A7C7E9-1032-9F18-A062-7892A01903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30" y="1286108"/>
            <a:ext cx="3938740" cy="590811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16AF41A-5DDC-A396-5D77-A1BA9E6D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5" y="1527140"/>
            <a:ext cx="3776233" cy="52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3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C6551-3B0E-734A-E793-6D6A41AA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7B17717E-BD7F-6D17-3386-E05377BA00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214823-64C1-A4B5-1617-D4D20680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069" y="109435"/>
            <a:ext cx="9433932" cy="6668814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13E4680C-1E35-D3A3-83D9-22C52724DEAD}"/>
              </a:ext>
            </a:extLst>
          </p:cNvPr>
          <p:cNvSpPr txBox="1">
            <a:spLocks/>
          </p:cNvSpPr>
          <p:nvPr/>
        </p:nvSpPr>
        <p:spPr>
          <a:xfrm>
            <a:off x="-394010" y="640546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br>
              <a:rPr lang="nl-NL" sz="2800" kern="0" dirty="0">
                <a:solidFill>
                  <a:schemeClr val="bg1"/>
                </a:solidFill>
              </a:rPr>
            </a:br>
            <a:endParaRPr lang="nl-NL" sz="2800" kern="0" dirty="0">
              <a:solidFill>
                <a:schemeClr val="bg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CCB56E3-22C2-A826-2B39-625D523AE858}"/>
              </a:ext>
            </a:extLst>
          </p:cNvPr>
          <p:cNvSpPr txBox="1">
            <a:spLocks/>
          </p:cNvSpPr>
          <p:nvPr/>
        </p:nvSpPr>
        <p:spPr>
          <a:xfrm>
            <a:off x="89999" y="2320458"/>
            <a:ext cx="11389248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000" b="1" dirty="0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nl-NL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regio’s en</a:t>
            </a:r>
          </a:p>
          <a:p>
            <a:endParaRPr lang="nl-NL" sz="2000" dirty="0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32 waterlichamen</a:t>
            </a:r>
          </a:p>
          <a:p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2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9A31A-72BC-355F-598D-310B84DE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F794EAD1-FA88-3023-B9E2-684E2C9432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F1791E8-8688-75E9-680F-D426163FFE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5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800" dirty="0">
                <a:solidFill>
                  <a:schemeClr val="bg1"/>
                </a:solidFill>
              </a:rPr>
              <a:t>Knelpunten</a:t>
            </a:r>
            <a:endParaRPr lang="nl-N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015C18C4-6CB2-982B-B4D5-9238D76501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C324AE6-3543-1C5D-A18A-027972C3321A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4003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4D3E-0050-959D-1A85-EF71BC17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2443B754-6064-05A8-4645-84EEDCDF0B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DBFE701-67B6-C4C0-C7FA-A51445090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Knelpunten (1)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080C9-24F5-03BC-1F92-78366D41CBCB}"/>
              </a:ext>
            </a:extLst>
          </p:cNvPr>
          <p:cNvSpPr txBox="1">
            <a:spLocks/>
          </p:cNvSpPr>
          <p:nvPr/>
        </p:nvSpPr>
        <p:spPr>
          <a:xfrm>
            <a:off x="601436" y="2768747"/>
            <a:ext cx="7077019" cy="2922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Chemische stoffen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Vlamvertragers (overal)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Insecticiden (overal)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Specifiek verontreinigende stoffen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Zware metalen (overal)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Zink en ammonium (50%)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Imidacloprid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/vlooienbandjes (25%)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245BF9-D31B-35E4-484D-F1129BC7E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05" y="1732896"/>
            <a:ext cx="7077018" cy="50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37DA-B427-4D61-75B5-7212A08D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5356FDAF-7FEA-3512-8E03-388B357C836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E4A5CED-9D1A-5E04-DFF3-F60714D9BC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Knelpunten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9DA1B-E23E-9BDD-0D0F-D2E7735C31F7}"/>
              </a:ext>
            </a:extLst>
          </p:cNvPr>
          <p:cNvSpPr txBox="1">
            <a:spLocks/>
          </p:cNvSpPr>
          <p:nvPr/>
        </p:nvSpPr>
        <p:spPr>
          <a:xfrm>
            <a:off x="601436" y="2768747"/>
            <a:ext cx="7077019" cy="1845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 Ondersteunende Parameters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Stikstof en fosfaat (50%)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Achteruitgang vissen (vooral in beken)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47823D-ABCA-A17E-1E60-387AD867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04" y="1732896"/>
            <a:ext cx="7007049" cy="49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E50F9-EF27-254F-7916-837BC1295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53EBE223-6C29-7A4A-29BB-843A032FE3D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EC4DE25-4962-236A-1ECC-B94E34EED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5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Maatrege</a:t>
            </a:r>
            <a:r>
              <a:rPr lang="nl-NL" sz="3200" dirty="0">
                <a:solidFill>
                  <a:schemeClr val="bg1"/>
                </a:solidFill>
              </a:rPr>
              <a:t>len samenwerking</a:t>
            </a: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     </a:t>
            </a: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A3099751-78A9-8B6E-14CE-C0E5CF764A5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A291FA01-6D1E-9DDD-21AC-117BF946784E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3E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3E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3E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3E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3062156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 WVV">
  <a:themeElements>
    <a:clrScheme name="Waterschap Vallei en Veluwe">
      <a:dk1>
        <a:srgbClr val="003E79"/>
      </a:dk1>
      <a:lt1>
        <a:srgbClr val="FFFFFF"/>
      </a:lt1>
      <a:dk2>
        <a:srgbClr val="003E79"/>
      </a:dk2>
      <a:lt2>
        <a:srgbClr val="FFFFFF"/>
      </a:lt2>
      <a:accent1>
        <a:srgbClr val="306193"/>
      </a:accent1>
      <a:accent2>
        <a:srgbClr val="6383AD"/>
      </a:accent2>
      <a:accent3>
        <a:srgbClr val="9CB0D7"/>
      </a:accent3>
      <a:accent4>
        <a:srgbClr val="9B9786"/>
      </a:accent4>
      <a:accent5>
        <a:srgbClr val="DBC17D"/>
      </a:accent5>
      <a:accent6>
        <a:srgbClr val="C2AFA3"/>
      </a:accent6>
      <a:hlink>
        <a:srgbClr val="009BD7"/>
      </a:hlink>
      <a:folHlink>
        <a:srgbClr val="9FA9A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-thema 1">
        <a:dk1>
          <a:srgbClr val="000097"/>
        </a:dk1>
        <a:lt1>
          <a:srgbClr val="FFFFFF"/>
        </a:lt1>
        <a:dk2>
          <a:srgbClr val="FFFFFF"/>
        </a:dk2>
        <a:lt2>
          <a:srgbClr val="000020"/>
        </a:lt2>
        <a:accent1>
          <a:srgbClr val="C0C0E4"/>
        </a:accent1>
        <a:accent2>
          <a:srgbClr val="CC3219"/>
        </a:accent2>
        <a:accent3>
          <a:srgbClr val="FFFFFF"/>
        </a:accent3>
        <a:accent4>
          <a:srgbClr val="000080"/>
        </a:accent4>
        <a:accent5>
          <a:srgbClr val="DCDCEF"/>
        </a:accent5>
        <a:accent6>
          <a:srgbClr val="B92C16"/>
        </a:accent6>
        <a:hlink>
          <a:srgbClr val="009A54"/>
        </a:hlink>
        <a:folHlink>
          <a:srgbClr val="9C9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2" id="{30148C71-FCDD-4FAC-A366-6402F637FBA4}" vid="{392331D5-D1FD-47FD-950D-52AD34589CE8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E3919926D5942BCD71A805A5B70B0" ma:contentTypeVersion="13" ma:contentTypeDescription="Een nieuw document maken." ma:contentTypeScope="" ma:versionID="045a41bbb830526b634e543d80d63ec1">
  <xsd:schema xmlns:xsd="http://www.w3.org/2001/XMLSchema" xmlns:xs="http://www.w3.org/2001/XMLSchema" xmlns:p="http://schemas.microsoft.com/office/2006/metadata/properties" xmlns:ns2="2d6e4849-75c6-4d90-9805-4fbae4d9f725" xmlns:ns3="87db6b73-01d2-4366-ba68-06d88b0e3c09" targetNamespace="http://schemas.microsoft.com/office/2006/metadata/properties" ma:root="true" ma:fieldsID="2fb929acaf9a95611cd325560929cd8e" ns2:_="" ns3:_="">
    <xsd:import namespace="2d6e4849-75c6-4d90-9805-4fbae4d9f725"/>
    <xsd:import namespace="87db6b73-01d2-4366-ba68-06d88b0e3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e4849-75c6-4d90-9805-4fbae4d9f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15798b9-d85f-4e40-bcfc-5fb28d00c3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b6b73-01d2-4366-ba68-06d88b0e3c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f175b1f-6073-4d0b-a6ff-6a88a81dc340}" ma:internalName="TaxCatchAll" ma:showField="CatchAllData" ma:web="87db6b73-01d2-4366-ba68-06d88b0e3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6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7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db6b73-01d2-4366-ba68-06d88b0e3c09" xsi:nil="true"/>
    <lcf76f155ced4ddcb4097134ff3c332f xmlns="2d6e4849-75c6-4d90-9805-4fbae4d9f725">
      <Terms xmlns="http://schemas.microsoft.com/office/infopath/2007/PartnerControls"/>
    </lcf76f155ced4ddcb4097134ff3c332f>
  </documentManagement>
</p:properties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8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3E9C87EA-340E-49C0-A49B-C3D477992493}">
  <ds:schemaRefs/>
</ds:datastoreItem>
</file>

<file path=customXml/itemProps10.xml><?xml version="1.0" encoding="utf-8"?>
<ds:datastoreItem xmlns:ds="http://schemas.openxmlformats.org/officeDocument/2006/customXml" ds:itemID="{BF951470-3BB8-4A66-B034-1E2543812754}">
  <ds:schemaRefs>
    <ds:schemaRef ds:uri="2d6e4849-75c6-4d90-9805-4fbae4d9f725"/>
    <ds:schemaRef ds:uri="87db6b73-01d2-4366-ba68-06d88b0e3c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DE4EB97A-27EF-4203-97CE-26AED29DEE75}">
  <ds:schemaRefs/>
</ds:datastoreItem>
</file>

<file path=customXml/itemProps12.xml><?xml version="1.0" encoding="utf-8"?>
<ds:datastoreItem xmlns:ds="http://schemas.openxmlformats.org/officeDocument/2006/customXml" ds:itemID="{4432D2BF-6D6F-4064-BF62-77621332C8C0}">
  <ds:schemaRefs/>
</ds:datastoreItem>
</file>

<file path=customXml/itemProps13.xml><?xml version="1.0" encoding="utf-8"?>
<ds:datastoreItem xmlns:ds="http://schemas.openxmlformats.org/officeDocument/2006/customXml" ds:itemID="{BD7F1D00-E1D2-4651-AFFC-ACCC663B50F3}">
  <ds:schemaRefs/>
</ds:datastoreItem>
</file>

<file path=customXml/itemProps14.xml><?xml version="1.0" encoding="utf-8"?>
<ds:datastoreItem xmlns:ds="http://schemas.openxmlformats.org/officeDocument/2006/customXml" ds:itemID="{8716FACE-5443-41A6-815C-01C60A03BBF0}">
  <ds:schemaRefs/>
</ds:datastoreItem>
</file>

<file path=customXml/itemProps15.xml><?xml version="1.0" encoding="utf-8"?>
<ds:datastoreItem xmlns:ds="http://schemas.openxmlformats.org/officeDocument/2006/customXml" ds:itemID="{EDFDBE70-998F-4834-9986-AB4C715A4070}">
  <ds:schemaRefs/>
</ds:datastoreItem>
</file>

<file path=customXml/itemProps16.xml><?xml version="1.0" encoding="utf-8"?>
<ds:datastoreItem xmlns:ds="http://schemas.openxmlformats.org/officeDocument/2006/customXml" ds:itemID="{35EC40F8-3B0A-49BE-8E0D-32342A4ADF62}">
  <ds:schemaRefs/>
</ds:datastoreItem>
</file>

<file path=customXml/itemProps17.xml><?xml version="1.0" encoding="utf-8"?>
<ds:datastoreItem xmlns:ds="http://schemas.openxmlformats.org/officeDocument/2006/customXml" ds:itemID="{D75560D2-1960-4D74-9716-4345310D9C1F}">
  <ds:schemaRefs/>
</ds:datastoreItem>
</file>

<file path=customXml/itemProps18.xml><?xml version="1.0" encoding="utf-8"?>
<ds:datastoreItem xmlns:ds="http://schemas.openxmlformats.org/officeDocument/2006/customXml" ds:itemID="{9267611E-D7DA-435D-B675-96612CBDC6AE}">
  <ds:schemaRefs/>
</ds:datastoreItem>
</file>

<file path=customXml/itemProps19.xml><?xml version="1.0" encoding="utf-8"?>
<ds:datastoreItem xmlns:ds="http://schemas.openxmlformats.org/officeDocument/2006/customXml" ds:itemID="{2B572747-EC81-4FE4-B507-F7D9E488E113}">
  <ds:schemaRefs/>
</ds:datastoreItem>
</file>

<file path=customXml/itemProps2.xml><?xml version="1.0" encoding="utf-8"?>
<ds:datastoreItem xmlns:ds="http://schemas.openxmlformats.org/officeDocument/2006/customXml" ds:itemID="{BECB04A5-10A2-4881-9F1A-1EE8024902BF}">
  <ds:schemaRefs/>
</ds:datastoreItem>
</file>

<file path=customXml/itemProps20.xml><?xml version="1.0" encoding="utf-8"?>
<ds:datastoreItem xmlns:ds="http://schemas.openxmlformats.org/officeDocument/2006/customXml" ds:itemID="{3671C61E-8B26-4E77-B1B6-3B2CCBE71067}">
  <ds:schemaRefs/>
</ds:datastoreItem>
</file>

<file path=customXml/itemProps21.xml><?xml version="1.0" encoding="utf-8"?>
<ds:datastoreItem xmlns:ds="http://schemas.openxmlformats.org/officeDocument/2006/customXml" ds:itemID="{D557F4BA-D7BB-4B2F-BBBC-6D238A1274AF}">
  <ds:schemaRefs/>
</ds:datastoreItem>
</file>

<file path=customXml/itemProps22.xml><?xml version="1.0" encoding="utf-8"?>
<ds:datastoreItem xmlns:ds="http://schemas.openxmlformats.org/officeDocument/2006/customXml" ds:itemID="{076D1301-00CA-4960-B944-2101EA6F3B26}">
  <ds:schemaRefs/>
</ds:datastoreItem>
</file>

<file path=customXml/itemProps23.xml><?xml version="1.0" encoding="utf-8"?>
<ds:datastoreItem xmlns:ds="http://schemas.openxmlformats.org/officeDocument/2006/customXml" ds:itemID="{D4A26BEC-EE3F-40CB-AC60-586B3B4030B8}">
  <ds:schemaRefs/>
</ds:datastoreItem>
</file>

<file path=customXml/itemProps24.xml><?xml version="1.0" encoding="utf-8"?>
<ds:datastoreItem xmlns:ds="http://schemas.openxmlformats.org/officeDocument/2006/customXml" ds:itemID="{CFB594CF-C713-484A-80AB-DF2926578FCC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4207AB61-3EDD-4A54-9BE3-9B44B8950E39}">
  <ds:schemaRefs>
    <ds:schemaRef ds:uri="231d33ba-9f9c-42fa-ae98-4584e6927515"/>
    <ds:schemaRef ds:uri="2d6e4849-75c6-4d90-9805-4fbae4d9f725"/>
    <ds:schemaRef ds:uri="5269d079-4f81-4987-addd-8baaef44e89f"/>
    <ds:schemaRef ds:uri="87db6b73-01d2-4366-ba68-06d88b0e3c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6.xml><?xml version="1.0" encoding="utf-8"?>
<ds:datastoreItem xmlns:ds="http://schemas.openxmlformats.org/officeDocument/2006/customXml" ds:itemID="{EAAED1B1-6AF1-40E1-A244-E33B4C7B358F}">
  <ds:schemaRefs/>
</ds:datastoreItem>
</file>

<file path=customXml/itemProps27.xml><?xml version="1.0" encoding="utf-8"?>
<ds:datastoreItem xmlns:ds="http://schemas.openxmlformats.org/officeDocument/2006/customXml" ds:itemID="{22DE8307-9485-4BE6-8D90-FA1D112CDF1D}">
  <ds:schemaRefs/>
</ds:datastoreItem>
</file>

<file path=customXml/itemProps28.xml><?xml version="1.0" encoding="utf-8"?>
<ds:datastoreItem xmlns:ds="http://schemas.openxmlformats.org/officeDocument/2006/customXml" ds:itemID="{D5449AD1-682C-4ADA-BF63-DEFB0A683969}">
  <ds:schemaRefs/>
</ds:datastoreItem>
</file>

<file path=customXml/itemProps29.xml><?xml version="1.0" encoding="utf-8"?>
<ds:datastoreItem xmlns:ds="http://schemas.openxmlformats.org/officeDocument/2006/customXml" ds:itemID="{73C79283-2DE1-409C-90D5-95D7FCA6050E}">
  <ds:schemaRefs/>
</ds:datastoreItem>
</file>

<file path=customXml/itemProps3.xml><?xml version="1.0" encoding="utf-8"?>
<ds:datastoreItem xmlns:ds="http://schemas.openxmlformats.org/officeDocument/2006/customXml" ds:itemID="{11256292-FE24-41E3-BC9C-A8C1ECD69215}">
  <ds:schemaRefs/>
</ds:datastoreItem>
</file>

<file path=customXml/itemProps4.xml><?xml version="1.0" encoding="utf-8"?>
<ds:datastoreItem xmlns:ds="http://schemas.openxmlformats.org/officeDocument/2006/customXml" ds:itemID="{899726CD-F4C5-4073-A012-1EE303211FD8}">
  <ds:schemaRefs/>
</ds:datastoreItem>
</file>

<file path=customXml/itemProps5.xml><?xml version="1.0" encoding="utf-8"?>
<ds:datastoreItem xmlns:ds="http://schemas.openxmlformats.org/officeDocument/2006/customXml" ds:itemID="{A56AAF66-2D51-41B5-81BF-F6C189CEF5E9}">
  <ds:schemaRefs/>
</ds:datastoreItem>
</file>

<file path=customXml/itemProps6.xml><?xml version="1.0" encoding="utf-8"?>
<ds:datastoreItem xmlns:ds="http://schemas.openxmlformats.org/officeDocument/2006/customXml" ds:itemID="{79F81446-EF09-47EA-8DFD-38AF6707DE2A}">
  <ds:schemaRefs/>
</ds:datastoreItem>
</file>

<file path=customXml/itemProps7.xml><?xml version="1.0" encoding="utf-8"?>
<ds:datastoreItem xmlns:ds="http://schemas.openxmlformats.org/officeDocument/2006/customXml" ds:itemID="{CC0EB7BC-BDAE-4E99-9E48-54CF6BB06A69}">
  <ds:schemaRefs/>
</ds:datastoreItem>
</file>

<file path=customXml/itemProps8.xml><?xml version="1.0" encoding="utf-8"?>
<ds:datastoreItem xmlns:ds="http://schemas.openxmlformats.org/officeDocument/2006/customXml" ds:itemID="{0A8C0FB0-7D79-44EA-848F-5EBA39C70773}">
  <ds:schemaRefs/>
</ds:datastoreItem>
</file>

<file path=customXml/itemProps9.xml><?xml version="1.0" encoding="utf-8"?>
<ds:datastoreItem xmlns:ds="http://schemas.openxmlformats.org/officeDocument/2006/customXml" ds:itemID="{508D27F1-47CE-474F-81CB-F14C5A546F4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834</Words>
  <Application>Microsoft Macintosh PowerPoint</Application>
  <PresentationFormat>Breedbeeld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Systeemlettertype regulier</vt:lpstr>
      <vt:lpstr>Verdana</vt:lpstr>
      <vt:lpstr>Basis WVV</vt:lpstr>
      <vt:lpstr>Aangepast ontwerp</vt:lpstr>
      <vt:lpstr>PowerPoint-presentatie</vt:lpstr>
      <vt:lpstr>Te bespreken</vt:lpstr>
      <vt:lpstr>1.  Europese Kaderrichtlijn Water        </vt:lpstr>
      <vt:lpstr>Europese Kaderrichtlijn Water  </vt:lpstr>
      <vt:lpstr>PowerPoint-presentatie</vt:lpstr>
      <vt:lpstr>5. Knelpunten</vt:lpstr>
      <vt:lpstr>Knelpunten (1)</vt:lpstr>
      <vt:lpstr>Knelpunten (2)</vt:lpstr>
      <vt:lpstr>5. Maatregelen samenwerking      </vt:lpstr>
      <vt:lpstr>RBO-notitie</vt:lpstr>
      <vt:lpstr>Maatregelen samenwerking waterketen (1)</vt:lpstr>
      <vt:lpstr>Maatregelen samenwerking waterketen (2)</vt:lpstr>
      <vt:lpstr>Maatregelen samenwerking waterketen (3)</vt:lpstr>
      <vt:lpstr>4. Planning BOP 2028-2032</vt:lpstr>
      <vt:lpstr>Planning BOP 2028-2032 </vt:lpstr>
      <vt:lpstr>Gebiedsateliers </vt:lpstr>
      <vt:lpstr>En hoe samenwerking vormgeven?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Stoffelsen, Leonie</dc:creator>
  <cp:lastModifiedBy>Martine Eco Connect Communicatie</cp:lastModifiedBy>
  <cp:revision>18</cp:revision>
  <dcterms:created xsi:type="dcterms:W3CDTF">2019-02-07T08:27:48Z</dcterms:created>
  <dcterms:modified xsi:type="dcterms:W3CDTF">2026-04-30T09:23:27Z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0x010100CAEE3919926D5942BCD71A805A5B70B0</vt:lpwstr>
  </property>
  <property fmtid="{D5CDD505-2E9C-101B-9397-08002B2CF9AE}" pid="3" name="MediaServiceImageTags">
    <vt:lpwstr/>
  </property>
</Properties>
</file>