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34" r:id="rId5"/>
  </p:sldMasterIdLst>
  <p:notesMasterIdLst>
    <p:notesMasterId r:id="rId16"/>
  </p:notesMasterIdLst>
  <p:handoutMasterIdLst>
    <p:handoutMasterId r:id="rId17"/>
  </p:handoutMasterIdLst>
  <p:sldIdLst>
    <p:sldId id="282" r:id="rId6"/>
    <p:sldId id="300" r:id="rId7"/>
    <p:sldId id="287" r:id="rId8"/>
    <p:sldId id="268" r:id="rId9"/>
    <p:sldId id="301" r:id="rId10"/>
    <p:sldId id="303" r:id="rId11"/>
    <p:sldId id="304" r:id="rId12"/>
    <p:sldId id="263" r:id="rId13"/>
    <p:sldId id="302" r:id="rId14"/>
    <p:sldId id="298" r:id="rId15"/>
  </p:sldIdLst>
  <p:sldSz cx="9144000" cy="5143500" type="screen16x9"/>
  <p:notesSz cx="6765925" cy="98679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BAAE5B-054F-4116-A410-D8618ED7BF7F}" v="497" dt="2026-06-10T07:27:19.524"/>
    <p1510:client id="{67341AB3-34FC-4597-B8D7-22865B11D576}" v="452" dt="2026-06-10T07:56:00.9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80160" autoAdjust="0"/>
  </p:normalViewPr>
  <p:slideViewPr>
    <p:cSldViewPr>
      <p:cViewPr varScale="1">
        <p:scale>
          <a:sx n="117" d="100"/>
          <a:sy n="117" d="100"/>
        </p:scale>
        <p:origin x="1434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29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33856345-363C-D129-15D6-E9ED030BBF6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21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235AC74B-C822-5A8B-8AFF-119BB14505A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2225" y="0"/>
            <a:ext cx="29321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97284" name="Rectangle 4">
            <a:extLst>
              <a:ext uri="{FF2B5EF4-FFF2-40B4-BE49-F238E27FC236}">
                <a16:creationId xmlns:a16="http://schemas.microsoft.com/office/drawing/2014/main" id="{1CF44880-575B-ADC2-AA81-A0A268B1A06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9321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97285" name="Rectangle 5">
            <a:extLst>
              <a:ext uri="{FF2B5EF4-FFF2-40B4-BE49-F238E27FC236}">
                <a16:creationId xmlns:a16="http://schemas.microsoft.com/office/drawing/2014/main" id="{3440376F-C397-38AA-3580-6D26CCF5586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2225" y="9372600"/>
            <a:ext cx="29321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17DA5B5-9844-484F-BD71-7ED49886CAA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11D82650-9A59-7B64-43BD-25511967BDD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21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6ED6C635-437F-D2CD-E26B-0653FDB1D14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32225" y="0"/>
            <a:ext cx="29321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3E562668-13E6-FAC3-446E-B23E49EB6CD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3" y="739775"/>
            <a:ext cx="657860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8D8FCDD0-4C3B-8BD7-148F-A15C73749AE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75" y="4687888"/>
            <a:ext cx="5413375" cy="44402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noProof="0"/>
              <a:t>Klik om de opmaakprofielen van de modeltekst te bewerken</a:t>
            </a:r>
          </a:p>
          <a:p>
            <a:pPr lvl="1"/>
            <a:r>
              <a:rPr lang="nl-NL" altLang="nl-NL" noProof="0"/>
              <a:t>Tweede niveau</a:t>
            </a:r>
          </a:p>
          <a:p>
            <a:pPr lvl="2"/>
            <a:r>
              <a:rPr lang="nl-NL" altLang="nl-NL" noProof="0"/>
              <a:t>Derde niveau</a:t>
            </a:r>
          </a:p>
          <a:p>
            <a:pPr lvl="3"/>
            <a:r>
              <a:rPr lang="nl-NL" altLang="nl-NL" noProof="0"/>
              <a:t>Vierde niveau</a:t>
            </a:r>
          </a:p>
          <a:p>
            <a:pPr lvl="4"/>
            <a:r>
              <a:rPr lang="nl-NL" altLang="nl-NL" noProof="0"/>
              <a:t>Vijfde niveau</a:t>
            </a:r>
          </a:p>
        </p:txBody>
      </p:sp>
      <p:sp>
        <p:nvSpPr>
          <p:cNvPr id="66566" name="Rectangle 6">
            <a:extLst>
              <a:ext uri="{FF2B5EF4-FFF2-40B4-BE49-F238E27FC236}">
                <a16:creationId xmlns:a16="http://schemas.microsoft.com/office/drawing/2014/main" id="{26B24CC5-F8D2-736B-A20B-9620715DA18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321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6567" name="Rectangle 7">
            <a:extLst>
              <a:ext uri="{FF2B5EF4-FFF2-40B4-BE49-F238E27FC236}">
                <a16:creationId xmlns:a16="http://schemas.microsoft.com/office/drawing/2014/main" id="{FCE384CB-D182-337B-2147-47B1C37EF9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2225" y="9372600"/>
            <a:ext cx="2932113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EFD90A8-1F6F-BE44-95C5-D6778A83338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FD90A8-1F6F-BE44-95C5-D6778A83338C}" type="slidenum">
              <a:rPr lang="nl-NL" altLang="nl-NL" smtClean="0"/>
              <a:pPr>
                <a:defRPr/>
              </a:pPr>
              <a:t>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21620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FD90A8-1F6F-BE44-95C5-D6778A83338C}" type="slidenum">
              <a:rPr lang="nl-NL" altLang="nl-NL" smtClean="0"/>
              <a:pPr>
                <a:defRPr/>
              </a:pPr>
              <a:t>10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98290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94918-A1B6-6CA6-3F47-68C2439E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D407DB7-E64F-0CC3-4A83-D35D3267E9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1DCE26A-1650-25B5-6EB2-34B779114B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FCC6F8E-DB4A-276B-5EE9-05DE2C6AD1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FD90A8-1F6F-BE44-95C5-D6778A83338C}" type="slidenum">
              <a:rPr lang="nl-NL" altLang="nl-NL" smtClean="0"/>
              <a:pPr>
                <a:defRPr/>
              </a:pPr>
              <a:t>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36976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FD90A8-1F6F-BE44-95C5-D6778A83338C}" type="slidenum">
              <a:rPr lang="nl-NL" altLang="nl-NL" smtClean="0"/>
              <a:pPr>
                <a:defRPr/>
              </a:pPr>
              <a:t>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84653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8CF45-8041-03AF-C1DD-39C73D868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jdelijke aanduiding voor dia-afbeelding 1">
            <a:extLst>
              <a:ext uri="{FF2B5EF4-FFF2-40B4-BE49-F238E27FC236}">
                <a16:creationId xmlns:a16="http://schemas.microsoft.com/office/drawing/2014/main" id="{B95EFA61-E5D8-D8A4-F38E-380EF41E55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Tijdelijke aanduiding voor notities 2">
            <a:extLst>
              <a:ext uri="{FF2B5EF4-FFF2-40B4-BE49-F238E27FC236}">
                <a16:creationId xmlns:a16="http://schemas.microsoft.com/office/drawing/2014/main" id="{E89C33E7-8E04-A9E4-3727-AFF5098FC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dirty="0">
              <a:latin typeface="Arial" pitchFamily="34" charset="0"/>
            </a:endParaRPr>
          </a:p>
        </p:txBody>
      </p:sp>
      <p:sp>
        <p:nvSpPr>
          <p:cNvPr id="111620" name="Tijdelijke aanduiding voor dianummer 3">
            <a:extLst>
              <a:ext uri="{FF2B5EF4-FFF2-40B4-BE49-F238E27FC236}">
                <a16:creationId xmlns:a16="http://schemas.microsoft.com/office/drawing/2014/main" id="{2212DE11-492E-1110-3AB5-922C950F0E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F9DCC-E5C6-458F-B830-78563763EB38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370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EAF01-03DC-4233-24D1-D4F1DA16A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jdelijke aanduiding voor dia-afbeelding 1">
            <a:extLst>
              <a:ext uri="{FF2B5EF4-FFF2-40B4-BE49-F238E27FC236}">
                <a16:creationId xmlns:a16="http://schemas.microsoft.com/office/drawing/2014/main" id="{C718EADF-0882-CC9E-DDAB-B270A6F362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Tijdelijke aanduiding voor notities 2">
            <a:extLst>
              <a:ext uri="{FF2B5EF4-FFF2-40B4-BE49-F238E27FC236}">
                <a16:creationId xmlns:a16="http://schemas.microsoft.com/office/drawing/2014/main" id="{100250D5-0554-3D50-9AC2-FEA0DF2D5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>
              <a:latin typeface="Arial" pitchFamily="34" charset="0"/>
            </a:endParaRPr>
          </a:p>
        </p:txBody>
      </p:sp>
      <p:sp>
        <p:nvSpPr>
          <p:cNvPr id="111620" name="Tijdelijke aanduiding voor dianummer 3">
            <a:extLst>
              <a:ext uri="{FF2B5EF4-FFF2-40B4-BE49-F238E27FC236}">
                <a16:creationId xmlns:a16="http://schemas.microsoft.com/office/drawing/2014/main" id="{85C0C855-EE6A-D477-97F7-1D55D7E8AD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F9DCC-E5C6-458F-B830-78563763EB38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429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18C2C-1459-C0EE-5BAC-F22D5CC99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jdelijke aanduiding voor dia-afbeelding 1">
            <a:extLst>
              <a:ext uri="{FF2B5EF4-FFF2-40B4-BE49-F238E27FC236}">
                <a16:creationId xmlns:a16="http://schemas.microsoft.com/office/drawing/2014/main" id="{98CB6B4D-61CC-2891-88CB-A4F2E07C7C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Tijdelijke aanduiding voor notities 2">
            <a:extLst>
              <a:ext uri="{FF2B5EF4-FFF2-40B4-BE49-F238E27FC236}">
                <a16:creationId xmlns:a16="http://schemas.microsoft.com/office/drawing/2014/main" id="{D81AFF9D-1BC7-9975-EC20-1172AA3DF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>
              <a:latin typeface="Arial" pitchFamily="34" charset="0"/>
            </a:endParaRPr>
          </a:p>
        </p:txBody>
      </p:sp>
      <p:sp>
        <p:nvSpPr>
          <p:cNvPr id="111620" name="Tijdelijke aanduiding voor dianummer 3">
            <a:extLst>
              <a:ext uri="{FF2B5EF4-FFF2-40B4-BE49-F238E27FC236}">
                <a16:creationId xmlns:a16="http://schemas.microsoft.com/office/drawing/2014/main" id="{85121459-BF29-E169-EC29-530013A4E4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F9DCC-E5C6-458F-B830-78563763EB38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518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F950C-DD01-6EEF-D76F-FBB4B1FC3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jdelijke aanduiding voor dia-afbeelding 1">
            <a:extLst>
              <a:ext uri="{FF2B5EF4-FFF2-40B4-BE49-F238E27FC236}">
                <a16:creationId xmlns:a16="http://schemas.microsoft.com/office/drawing/2014/main" id="{E9C0BB01-96A1-A376-BA8C-8CABD08710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Tijdelijke aanduiding voor notities 2">
            <a:extLst>
              <a:ext uri="{FF2B5EF4-FFF2-40B4-BE49-F238E27FC236}">
                <a16:creationId xmlns:a16="http://schemas.microsoft.com/office/drawing/2014/main" id="{2F913C13-5FF7-6A47-1077-D4852D1BC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>
              <a:latin typeface="Arial" pitchFamily="34" charset="0"/>
            </a:endParaRPr>
          </a:p>
        </p:txBody>
      </p:sp>
      <p:sp>
        <p:nvSpPr>
          <p:cNvPr id="111620" name="Tijdelijke aanduiding voor dianummer 3">
            <a:extLst>
              <a:ext uri="{FF2B5EF4-FFF2-40B4-BE49-F238E27FC236}">
                <a16:creationId xmlns:a16="http://schemas.microsoft.com/office/drawing/2014/main" id="{D90B7039-FEA0-5D41-8D6E-8997F4ACF7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F9DCC-E5C6-458F-B830-78563763EB38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068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585DE-A7C0-37B2-7CDC-04C74542C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jdelijke aanduiding voor dia-afbeelding 1">
            <a:extLst>
              <a:ext uri="{FF2B5EF4-FFF2-40B4-BE49-F238E27FC236}">
                <a16:creationId xmlns:a16="http://schemas.microsoft.com/office/drawing/2014/main" id="{319F5950-B2D5-E569-8945-341D8249B9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Tijdelijke aanduiding voor notities 2">
            <a:extLst>
              <a:ext uri="{FF2B5EF4-FFF2-40B4-BE49-F238E27FC236}">
                <a16:creationId xmlns:a16="http://schemas.microsoft.com/office/drawing/2014/main" id="{E91E01E1-425A-3A60-9949-E3EC3F6A7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dirty="0">
              <a:latin typeface="Arial" pitchFamily="34" charset="0"/>
            </a:endParaRPr>
          </a:p>
        </p:txBody>
      </p:sp>
      <p:sp>
        <p:nvSpPr>
          <p:cNvPr id="111620" name="Tijdelijke aanduiding voor dianummer 3">
            <a:extLst>
              <a:ext uri="{FF2B5EF4-FFF2-40B4-BE49-F238E27FC236}">
                <a16:creationId xmlns:a16="http://schemas.microsoft.com/office/drawing/2014/main" id="{32A7CE57-110C-0DCD-A523-0BBAB22EA7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F9DCC-E5C6-458F-B830-78563763EB38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990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67612-4C05-36C8-5C79-C20FD4371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jdelijke aanduiding voor dia-afbeelding 1">
            <a:extLst>
              <a:ext uri="{FF2B5EF4-FFF2-40B4-BE49-F238E27FC236}">
                <a16:creationId xmlns:a16="http://schemas.microsoft.com/office/drawing/2014/main" id="{CC23D735-3272-9B7D-949F-3CA75C999A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Tijdelijke aanduiding voor notities 2">
            <a:extLst>
              <a:ext uri="{FF2B5EF4-FFF2-40B4-BE49-F238E27FC236}">
                <a16:creationId xmlns:a16="http://schemas.microsoft.com/office/drawing/2014/main" id="{7E010B14-D03C-E32B-DEDD-843D313E7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dirty="0">
              <a:latin typeface="Arial" pitchFamily="34" charset="0"/>
            </a:endParaRPr>
          </a:p>
        </p:txBody>
      </p:sp>
      <p:sp>
        <p:nvSpPr>
          <p:cNvPr id="111620" name="Tijdelijke aanduiding voor dianummer 3">
            <a:extLst>
              <a:ext uri="{FF2B5EF4-FFF2-40B4-BE49-F238E27FC236}">
                <a16:creationId xmlns:a16="http://schemas.microsoft.com/office/drawing/2014/main" id="{7F02255D-A9A9-DE32-3539-99DFBFC555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F9DCC-E5C6-458F-B830-78563763EB38}" type="slidenum">
              <a:rPr kumimoji="0" lang="nl-NL" alt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826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6969" y="1615238"/>
            <a:ext cx="3582980" cy="595313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nl-NL" altLang="nl-NL" noProof="0"/>
              <a:t>Klik om stijl te bewerken</a:t>
            </a:r>
            <a:endParaRPr lang="nl-NL" altLang="nl-NL" noProof="0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64616" y="2617055"/>
            <a:ext cx="3582980" cy="595313"/>
          </a:xfrm>
        </p:spPr>
        <p:txBody>
          <a:bodyPr/>
          <a:lstStyle>
            <a:lvl1pPr marL="0" indent="0" algn="l">
              <a:buFont typeface="Arial Unicode MS" pitchFamily="34" charset="-128"/>
              <a:buNone/>
              <a:defRPr b="0" u="none">
                <a:solidFill>
                  <a:srgbClr val="FFFFFF"/>
                </a:solidFill>
              </a:defRPr>
            </a:lvl1pPr>
          </a:lstStyle>
          <a:p>
            <a:pPr lvl="0"/>
            <a:r>
              <a:rPr lang="nl-NL" altLang="nl-NL" noProof="0"/>
              <a:t>Klikken om de ondertitelstijl van het model te bewerken</a:t>
            </a:r>
            <a:endParaRPr lang="nl-NL" altLang="nl-NL" noProof="0" dirty="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B15AAE96-2EC9-22C4-8A45-8C5EA03FFD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516216" y="4587974"/>
            <a:ext cx="874440" cy="357188"/>
          </a:xfrm>
          <a:ln/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nl-NL" altLang="nl-NL"/>
              <a:t>02-12-2024</a:t>
            </a:r>
            <a:endParaRPr lang="nl-NL" altLang="nl-NL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7B2AF70E-EFC2-06C8-69A7-EFE0C44376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564615" y="4587974"/>
            <a:ext cx="4295411" cy="357188"/>
          </a:xfrm>
          <a:ln/>
        </p:spPr>
        <p:txBody>
          <a:bodyPr/>
          <a:lstStyle>
            <a:lvl1pPr algn="l">
              <a:defRPr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nl-NL" altLang="nl-NL" dirty="0"/>
              <a:t>Maximale lengte van deze tekst voor titel van presentatie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AA9D2E65-B478-B590-7C1D-C16F81F249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00392" y="4587974"/>
            <a:ext cx="586408" cy="357188"/>
          </a:xfrm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958ECB5-6D5B-FB4E-919C-2BFEBA4FA236}" type="slidenum">
              <a:rPr lang="nl-NL" altLang="nl-NL" smtClean="0"/>
              <a:pPr>
                <a:defRPr/>
              </a:pPr>
              <a:t>‹nr.›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00423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27889-6E46-4470-8E11-29843FA8954B}" type="datetime1">
              <a:rPr lang="nl-NL" smtClean="0"/>
              <a:t>29-6-2026</a:t>
            </a:fld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6BDEC-9421-4F67-BD68-2E13384C521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58780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845D7-817D-43A1-99D1-3686733E0F9A}" type="datetime1">
              <a:rPr lang="nl-NL" smtClean="0"/>
              <a:t>29-6-2026</a:t>
            </a:fld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98040-E32F-4064-B462-43A2548C0E6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91510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619DA-23DC-4096-BAD8-10DF831B65DB}" type="datetime1">
              <a:rPr lang="nl-NL" smtClean="0"/>
              <a:t>29-6-2026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8A7B5-796F-4E8A-9EE2-2C03D66987A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63408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713538" y="1168003"/>
            <a:ext cx="1962150" cy="3186113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27088" y="1168003"/>
            <a:ext cx="5734050" cy="3186113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17CB9-6EC2-436D-8D16-ABC71056A94D}" type="datetime1">
              <a:rPr lang="nl-NL" smtClean="0"/>
              <a:t>29-6-2026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01EE3-0773-486E-8F48-E32FD4FCD77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96521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088" y="1168003"/>
            <a:ext cx="7848600" cy="594122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idx="1"/>
          </p:nvPr>
        </p:nvSpPr>
        <p:spPr>
          <a:xfrm>
            <a:off x="1187450" y="2247900"/>
            <a:ext cx="7475538" cy="2106216"/>
          </a:xfr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91447-B7C9-47DE-BBA0-95BC2C696DC5}" type="datetime1">
              <a:rPr lang="nl-NL" smtClean="0"/>
              <a:t>29-6-2026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D65C6-7C85-4905-9E2F-9BAAB5C7C80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88143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19" y="843558"/>
            <a:ext cx="8435273" cy="594122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1520" y="1635646"/>
            <a:ext cx="8435272" cy="26822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D090A1-F795-7D1B-55E0-2B2F6E23D4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516216" y="4587974"/>
            <a:ext cx="874440" cy="357188"/>
          </a:xfrm>
          <a:ln/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nl-NL" altLang="nl-NL"/>
              <a:t>02-12-2024</a:t>
            </a:r>
            <a:endParaRPr lang="nl-NL" altLang="nl-NL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C5780D-B746-05E4-66AF-555A9E6EDE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51522" y="4587974"/>
            <a:ext cx="4320478" cy="357188"/>
          </a:xfrm>
          <a:ln/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nl-NL" altLang="nl-NL" dirty="0"/>
              <a:t>Maximale lengte van de tekst voor vermelding van titel presentatie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1D6144-EAEF-541E-A29C-ED33C3D876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00392" y="4587974"/>
            <a:ext cx="586408" cy="357188"/>
          </a:xfrm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958ECB5-6D5B-FB4E-919C-2BFEBA4FA236}" type="slidenum">
              <a:rPr lang="nl-NL" altLang="nl-NL" smtClean="0"/>
              <a:pPr>
                <a:defRPr/>
              </a:pPr>
              <a:t>‹nr.›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992382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497" y="1177057"/>
            <a:ext cx="8413138" cy="594122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187451" y="2247900"/>
            <a:ext cx="3660775" cy="210621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000628" y="2247900"/>
            <a:ext cx="3662363" cy="210621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4A117A-C965-B22C-40FC-7AD7EF1510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02-12-2024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EBA5D1-63FA-AC25-1266-D5311A56D4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Maximale lengte van de tekst voor vermelding van titel presentatie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EDDDE6-CD4E-BE27-2A0C-8B5CE5D1CA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E0503-A77C-1448-B56A-677D834A1B3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37697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A6A3D-8CBD-4857-96CB-B4714DCB6863}" type="datetime1">
              <a:rPr lang="nl-NL" smtClean="0"/>
              <a:t>29-6-2026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81E2B-68B0-439C-ACBD-8E60813B690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81598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E4155-F377-4165-86D7-9C5CE6DE91E7}" type="datetime1">
              <a:rPr lang="nl-NL" smtClean="0"/>
              <a:t>29-6-2026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BD145-4006-4B28-8D11-45A310F619B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79471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187451" y="2247900"/>
            <a:ext cx="3660775" cy="21062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000626" y="2247900"/>
            <a:ext cx="3662363" cy="21062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E0371-4BDF-4915-8802-4F976735E123}" type="datetime1">
              <a:rPr lang="nl-NL" smtClean="0"/>
              <a:t>29-6-2026</a:t>
            </a:fld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7FA20-9E86-467D-AD01-4B6BE1AA58A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18548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96EBB-3382-4723-8966-B26CBC22802C}" type="datetime1">
              <a:rPr lang="nl-NL" smtClean="0"/>
              <a:t>29-6-2026</a:t>
            </a:fld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B49B9-5C4A-4794-B0AA-6EEBF9E38CF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5231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8E7D3-0CE1-4A43-A0C1-51025E127C8C}" type="datetime1">
              <a:rPr lang="nl-NL" smtClean="0"/>
              <a:t>29-6-2026</a:t>
            </a:fld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DD8D1-8724-4076-A82F-76735929A3C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85675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63648-5868-4175-BACF-09EB39EEFD0C}" type="datetime1">
              <a:rPr lang="nl-NL" smtClean="0"/>
              <a:t>29-6-2026</a:t>
            </a:fld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BB5FE-AA57-419E-98B9-58DDC5F0A71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99254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F209D17-5191-3D8D-2938-0E08CE604E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62550" y="753492"/>
            <a:ext cx="8413138" cy="5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het opmaakprofiel te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97F3BD-20D2-5590-82BB-E12FA23A8B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62550" y="1491631"/>
            <a:ext cx="8400438" cy="290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de opmaakprofielen van de </a:t>
            </a:r>
            <a:r>
              <a:rPr lang="nl-NL" altLang="nl-NL" dirty="0" err="1"/>
              <a:t>modeltekst</a:t>
            </a:r>
            <a:r>
              <a:rPr lang="nl-NL" altLang="nl-NL" dirty="0"/>
              <a:t> te bewerken</a:t>
            </a:r>
          </a:p>
          <a:p>
            <a:pPr lvl="1"/>
            <a:r>
              <a:rPr lang="nl-NL" altLang="nl-NL" dirty="0"/>
              <a:t>Tweede niveau</a:t>
            </a:r>
          </a:p>
          <a:p>
            <a:pPr lvl="2"/>
            <a:r>
              <a:rPr lang="nl-NL" altLang="nl-NL" dirty="0"/>
              <a:t>Derde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D3B8551-4F7B-56C1-9D0E-EA45366F47F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/>
            </a:lvl1pPr>
          </a:lstStyle>
          <a:p>
            <a:pPr>
              <a:defRPr/>
            </a:pPr>
            <a:r>
              <a:rPr lang="nl-NL" altLang="nl-NL"/>
              <a:t>02-12-2024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3C782A7-27C1-8D19-E773-CBA30A9725B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/>
            </a:lvl1pPr>
          </a:lstStyle>
          <a:p>
            <a:pPr>
              <a:defRPr/>
            </a:pPr>
            <a:r>
              <a:rPr lang="nl-NL" altLang="nl-NL"/>
              <a:t>Maximale lengte van de tekst voor vermelding van titel presentatie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A866A2A-1B7E-3CFE-C51B-9E9B691421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>
              <a:defRPr/>
            </a:pPr>
            <a:fld id="{3F7056B5-FEDC-CD47-AC39-B11B7006E7F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01" r:id="rId2"/>
    <p:sldLayoutId id="2147483703" r:id="rId3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 Unicode MS" panose="020B0604020202020204" pitchFamily="34" charset="-128"/>
        <a:buChar char="»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1168003"/>
            <a:ext cx="7848600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2247900"/>
            <a:ext cx="7475538" cy="210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7FA0C3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ECEBD0-B8A0-413C-B5F9-D9F645A8AB07}" type="datetime1">
              <a:rPr lang="nl-NL" smtClean="0"/>
              <a:t>29-6-2026</a:t>
            </a:fld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7FA0C3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59575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7FA0C3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D2330C-E74E-41BD-8CF6-D3637B30E4A6}" type="slidenum">
              <a:rPr lang="nl-NL" altLang="nl-N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199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 Unicode MS" pitchFamily="34" charset="-128"/>
        <a:buChar char="»"/>
        <a:defRPr sz="1500" b="1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b="1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200" b="1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7D40C28B-EA26-CFEC-D017-454F24993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-612576" y="-54930"/>
            <a:ext cx="10161730" cy="519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0ADA553-79D7-CC4A-42FB-99E185A81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19" y="753492"/>
            <a:ext cx="8435273" cy="594122"/>
          </a:xfrm>
        </p:spPr>
        <p:txBody>
          <a:bodyPr anchor="t" anchorCtr="0"/>
          <a:lstStyle/>
          <a:p>
            <a:r>
              <a:rPr lang="nl-NL" dirty="0"/>
              <a:t>WATERROTONDE NIJKERK-PUTTEN</a:t>
            </a:r>
            <a:br>
              <a:rPr lang="nl-NL" dirty="0"/>
            </a:br>
            <a:br>
              <a:rPr lang="nl-NL" dirty="0"/>
            </a:br>
            <a:r>
              <a:rPr lang="nl-NL" sz="2000" dirty="0"/>
              <a:t>Waterschaarste</a:t>
            </a:r>
            <a:br>
              <a:rPr lang="nl-NL" sz="2000" dirty="0"/>
            </a:br>
            <a:r>
              <a:rPr lang="nl-NL" sz="2000" dirty="0"/>
              <a:t>Nationaal </a:t>
            </a:r>
            <a:r>
              <a:rPr lang="nl-NL" sz="2000" dirty="0" err="1"/>
              <a:t>PvA</a:t>
            </a:r>
            <a:r>
              <a:rPr lang="nl-NL" sz="2000" dirty="0"/>
              <a:t> Drinkwaterbesparing</a:t>
            </a:r>
            <a:br>
              <a:rPr lang="nl-NL" sz="2000" dirty="0"/>
            </a:br>
            <a:r>
              <a:rPr lang="nl-NL" sz="2000" dirty="0"/>
              <a:t>Waterrotonde Nijkerk-Putten</a:t>
            </a:r>
            <a:br>
              <a:rPr lang="nl-NL" sz="2000" dirty="0"/>
            </a:br>
            <a:br>
              <a:rPr lang="nl-NL" sz="2000" dirty="0"/>
            </a:br>
            <a:endParaRPr lang="nl-NL" dirty="0"/>
          </a:p>
        </p:txBody>
      </p:sp>
      <p:sp>
        <p:nvSpPr>
          <p:cNvPr id="8" name="Tijdelijke aanduiding voor datum 4">
            <a:extLst>
              <a:ext uri="{FF2B5EF4-FFF2-40B4-BE49-F238E27FC236}">
                <a16:creationId xmlns:a16="http://schemas.microsoft.com/office/drawing/2014/main" id="{683701BE-E26D-888C-5286-59AC7603A33B}"/>
              </a:ext>
            </a:extLst>
          </p:cNvPr>
          <p:cNvSpPr txBox="1">
            <a:spLocks/>
          </p:cNvSpPr>
          <p:nvPr/>
        </p:nvSpPr>
        <p:spPr bwMode="auto">
          <a:xfrm>
            <a:off x="7884368" y="123478"/>
            <a:ext cx="1008112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050" kern="1200" baseline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altLang="nl-NL" b="1" dirty="0">
                <a:solidFill>
                  <a:srgbClr val="2D4A6D"/>
                </a:solidFill>
              </a:rPr>
              <a:t>18 mei 2026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B0F0807-D08C-1EB3-93EC-5FBDC6681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515966"/>
            <a:ext cx="5992887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97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1AB53-B5D2-2134-C851-94BECC5AE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F702EA-458F-ED8B-1CC3-80B629D2A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19" y="690862"/>
            <a:ext cx="8435273" cy="594122"/>
          </a:xfrm>
        </p:spPr>
        <p:txBody>
          <a:bodyPr anchor="t" anchorCtr="0"/>
          <a:lstStyle/>
          <a:p>
            <a:r>
              <a:rPr lang="nl-NL" sz="2000"/>
              <a:t>TIPS VOOR DE WATERROTONDE?</a:t>
            </a:r>
            <a:br>
              <a:rPr lang="nl-NL" sz="1900" dirty="0">
                <a:cs typeface="Arial"/>
              </a:rPr>
            </a:br>
            <a:br>
              <a:rPr lang="nl-NL" sz="1900" dirty="0">
                <a:cs typeface="Arial"/>
              </a:rPr>
            </a:br>
            <a:br>
              <a:rPr lang="nl-NL" sz="1900" dirty="0">
                <a:cs typeface="Arial"/>
              </a:rPr>
            </a:br>
            <a:r>
              <a:rPr lang="nl-NL" sz="2000">
                <a:cs typeface="Arial"/>
              </a:rPr>
              <a:t>VRAGEN?</a:t>
            </a:r>
            <a:br>
              <a:rPr lang="nl-NL" sz="2000" dirty="0">
                <a:cs typeface="Arial"/>
              </a:rPr>
            </a:br>
            <a:br>
              <a:rPr lang="nl-NL" sz="2000" dirty="0">
                <a:cs typeface="Arial"/>
              </a:rPr>
            </a:br>
            <a:br>
              <a:rPr lang="nl-NL" sz="1900" dirty="0"/>
            </a:br>
            <a:r>
              <a:rPr lang="nl-NL" sz="2000"/>
              <a:t>OM OVER NA TE DENKEN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D3A27A-5634-4168-74ED-54951EC0D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91630"/>
            <a:ext cx="8435272" cy="2826296"/>
          </a:xfrm>
        </p:spPr>
        <p:txBody>
          <a:bodyPr/>
          <a:lstStyle/>
          <a:p>
            <a:pPr marL="0" indent="0">
              <a:buNone/>
            </a:pPr>
            <a:endParaRPr lang="nl-NL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nl-NL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nl-NL" b="0" dirty="0">
              <a:solidFill>
                <a:schemeClr val="tx2"/>
              </a:solidFill>
            </a:endParaRP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04A21F23-4171-FC08-C3B6-48BBB48E9E0F}"/>
              </a:ext>
            </a:extLst>
          </p:cNvPr>
          <p:cNvSpPr txBox="1">
            <a:spLocks/>
          </p:cNvSpPr>
          <p:nvPr/>
        </p:nvSpPr>
        <p:spPr bwMode="auto">
          <a:xfrm>
            <a:off x="135530" y="3003241"/>
            <a:ext cx="9005291" cy="159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 Unicode MS" panose="020B0604020202020204" pitchFamily="34" charset="-128"/>
              <a:buChar char="»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nl-NL" sz="2000" b="0">
                <a:solidFill>
                  <a:schemeClr val="tx2"/>
                </a:solidFill>
              </a:rPr>
              <a:t>Hoe kunnen we meer bedrijven/</a:t>
            </a:r>
            <a:endParaRPr lang="nl-NL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nl-NL" sz="2000" b="0">
                <a:solidFill>
                  <a:schemeClr val="tx2"/>
                </a:solidFill>
              </a:rPr>
              <a:t>   bedrijfsterreinen motiveren mee te doen </a:t>
            </a:r>
            <a:r>
              <a:rPr lang="nl-NL" sz="2000" b="0" dirty="0">
                <a:solidFill>
                  <a:schemeClr val="tx2"/>
                </a:solidFill>
              </a:rPr>
              <a:t>met de besparing van (drink)water?</a:t>
            </a:r>
            <a:endParaRPr lang="nl-NL">
              <a:solidFill>
                <a:schemeClr val="tx2"/>
              </a:solidFill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000" b="0">
                <a:solidFill>
                  <a:schemeClr val="tx2"/>
                </a:solidFill>
              </a:rPr>
              <a:t>Hoe kunnen we inwoners motiveren zuinig met drinkwater om te gaan?</a:t>
            </a:r>
            <a:endParaRPr lang="nl-NL" sz="2000" b="0">
              <a:solidFill>
                <a:schemeClr val="tx2"/>
              </a:solidFill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000" b="0">
                <a:solidFill>
                  <a:schemeClr val="tx2"/>
                </a:solidFill>
              </a:rPr>
              <a:t>Wat kun je daarvoor in je eigen organisatie doen?</a:t>
            </a:r>
            <a:endParaRPr lang="nl-NL" sz="2000" b="0">
              <a:solidFill>
                <a:schemeClr val="tx2"/>
              </a:solidFill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sz="2000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nl-NL" sz="1850" b="0" dirty="0">
                <a:solidFill>
                  <a:schemeClr val="tx2"/>
                </a:solidFill>
              </a:rPr>
              <a:t>					</a:t>
            </a:r>
          </a:p>
          <a:p>
            <a:pPr marL="0" indent="0">
              <a:buNone/>
            </a:pPr>
            <a:endParaRPr lang="nl-NL" sz="1850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nl-NL" sz="1850" b="0" dirty="0">
                <a:solidFill>
                  <a:schemeClr val="tx2"/>
                </a:solidFill>
              </a:rPr>
              <a:t>					</a:t>
            </a:r>
            <a:endParaRPr lang="nl-NL" sz="1850" dirty="0">
              <a:solidFill>
                <a:schemeClr val="tx2"/>
              </a:solidFill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sz="2000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nl-NL" sz="2000" b="0" dirty="0">
                <a:solidFill>
                  <a:schemeClr val="tx2"/>
                </a:solidFill>
              </a:rPr>
              <a:t>		</a:t>
            </a:r>
            <a:endParaRPr lang="nl-NL" sz="2000" dirty="0">
              <a:solidFill>
                <a:schemeClr val="tx2"/>
              </a:solidFill>
              <a:cs typeface="Arial"/>
            </a:endParaRPr>
          </a:p>
          <a:p>
            <a:pPr marL="0" indent="0">
              <a:buNone/>
            </a:pPr>
            <a:endParaRPr lang="nl-NL" sz="2000" b="0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sz="2000" b="0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sz="2000" b="0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sz="2000" b="0" dirty="0">
              <a:solidFill>
                <a:schemeClr val="tx2"/>
              </a:solidFill>
            </a:endParaRPr>
          </a:p>
          <a:p>
            <a:pPr marL="0" indent="0">
              <a:buFont typeface="Arial Unicode MS" panose="020B0604020202020204" pitchFamily="34" charset="-128"/>
              <a:buNone/>
            </a:pPr>
            <a:endParaRPr lang="nl-NL" sz="1800" b="0" dirty="0">
              <a:solidFill>
                <a:schemeClr val="tx2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F173C3C-8153-EF41-848B-BCC9D24CE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720" y="329483"/>
            <a:ext cx="3958080" cy="290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61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09558-E45F-7BF8-42AE-F6BDE45DE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22E4A50-F0E6-5127-33AA-F6D2FABAC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493" y="0"/>
            <a:ext cx="4369299" cy="5110583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F652FE56-C3AE-9EED-5642-8F34CBA2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52" y="771550"/>
            <a:ext cx="8435273" cy="594122"/>
          </a:xfrm>
        </p:spPr>
        <p:txBody>
          <a:bodyPr anchor="t" anchorCtr="0"/>
          <a:lstStyle/>
          <a:p>
            <a:r>
              <a:rPr lang="nl-NL" dirty="0"/>
              <a:t>WATERSCHAARSTE</a:t>
            </a:r>
            <a:br>
              <a:rPr lang="nl-NL" dirty="0"/>
            </a:br>
            <a:br>
              <a:rPr lang="nl-NL" dirty="0"/>
            </a:br>
            <a:br>
              <a:rPr lang="nl-NL" sz="1600" b="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</a:br>
            <a:r>
              <a:rPr lang="nl-NL" sz="1600" b="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W</a:t>
            </a:r>
            <a:r>
              <a:rPr lang="nl-NL" sz="1600" b="0">
                <a:solidFill>
                  <a:schemeClr val="tx2">
                    <a:lumMod val="50000"/>
                  </a:schemeClr>
                </a:solidFill>
                <a:latin typeface="+mn-lt"/>
              </a:rPr>
              <a:t>e moeten nu iets doen!</a:t>
            </a:r>
            <a:br>
              <a:rPr lang="nl-NL" sz="1600" b="0" dirty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nl-NL" sz="1600" b="0" dirty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M</a:t>
            </a:r>
            <a:r>
              <a:rPr lang="nl-NL" sz="1600" b="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aatschappelijk uitdaging: waar liggen </a:t>
            </a:r>
            <a:br>
              <a:rPr lang="nl-NL" sz="1600" b="0" dirty="0">
                <a:solidFill>
                  <a:schemeClr val="tx2">
                    <a:lumMod val="50000"/>
                  </a:schemeClr>
                </a:solidFill>
                <a:latin typeface="+mn-lt"/>
                <a:cs typeface="Arial"/>
              </a:rPr>
            </a:br>
            <a:r>
              <a:rPr lang="nl-NL" sz="1600" b="0">
                <a:solidFill>
                  <a:schemeClr val="tx2">
                    <a:lumMod val="50000"/>
                  </a:schemeClr>
                </a:solidFill>
                <a:latin typeface="+mn-lt"/>
                <a:cs typeface="Arial"/>
              </a:rPr>
              <a:t>de kansen en waar liggen de belangen?</a:t>
            </a:r>
            <a:br>
              <a:rPr lang="nl-NL" sz="1600" b="0" dirty="0">
                <a:latin typeface="+mn-lt"/>
              </a:rPr>
            </a:br>
            <a:br>
              <a:rPr lang="nl-NL" altLang="nl-NL" sz="1600" b="0" dirty="0">
                <a:latin typeface="+mn-lt"/>
              </a:rPr>
            </a:br>
            <a:br>
              <a:rPr lang="nl-NL" altLang="nl-NL" sz="1000" dirty="0"/>
            </a:br>
            <a:br>
              <a:rPr lang="nl-NL" altLang="nl-NL" sz="1000" i="1" dirty="0"/>
            </a:br>
            <a:br>
              <a:rPr lang="nl-NL" altLang="nl-NL" sz="1000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nl-NL" altLang="nl-NL" sz="1000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nl-NL" altLang="nl-NL" sz="1000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nl-NL" altLang="nl-NL" sz="1000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nl-NL" altLang="nl-NL" sz="1000" dirty="0"/>
            </a:br>
            <a:br>
              <a:rPr lang="nl-NL" altLang="nl-NL" sz="1800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nl-NL" altLang="nl-NL" sz="1800" dirty="0"/>
            </a:br>
            <a:br>
              <a:rPr lang="nl-NL" sz="1800" dirty="0"/>
            </a:br>
            <a:br>
              <a:rPr lang="nl-NL" sz="1800" dirty="0"/>
            </a:b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1168FF8-9947-7DB5-EA62-A82A6ED7D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351711"/>
            <a:ext cx="3496594" cy="102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85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DCFAD-5A81-E491-2121-A0BAD9955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BF33D70-32A5-99A6-3072-4EA0C2C35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52" y="771550"/>
            <a:ext cx="8435273" cy="594122"/>
          </a:xfrm>
        </p:spPr>
        <p:txBody>
          <a:bodyPr anchor="t" anchorCtr="0"/>
          <a:lstStyle/>
          <a:p>
            <a:r>
              <a:rPr lang="nl-NL" dirty="0"/>
              <a:t>NATIONAAL </a:t>
            </a:r>
            <a:r>
              <a:rPr lang="nl-NL" dirty="0" err="1"/>
              <a:t>P.v.A</a:t>
            </a:r>
            <a:r>
              <a:rPr lang="nl-NL" dirty="0"/>
              <a:t>. DRINKWATERBESPARING (2024)</a:t>
            </a:r>
            <a:br>
              <a:rPr lang="nl-NL" dirty="0"/>
            </a:br>
            <a:br>
              <a:rPr lang="nl-NL" altLang="nl-NL" sz="1000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nl-NL" altLang="nl-NL" sz="1000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nl-NL" altLang="nl-NL" sz="1000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nl-NL" altLang="nl-NL" sz="1800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nl-NL" altLang="nl-NL" sz="1800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nl-NL" sz="1800" dirty="0"/>
            </a:br>
            <a:br>
              <a:rPr lang="nl-NL" sz="1800" dirty="0"/>
            </a:br>
            <a:endParaRPr lang="nl-NL" dirty="0"/>
          </a:p>
        </p:txBody>
      </p:sp>
      <p:pic>
        <p:nvPicPr>
          <p:cNvPr id="5" name="Afbeelding 4" descr="Afbeelding met tekst, schermopname, cirkel, diagram&#10;&#10;Door AI gegenereerde inhoud is mogelijk onjuist.">
            <a:extLst>
              <a:ext uri="{FF2B5EF4-FFF2-40B4-BE49-F238E27FC236}">
                <a16:creationId xmlns:a16="http://schemas.microsoft.com/office/drawing/2014/main" id="{C34E526F-C591-2581-9F07-7D084C5D5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5157"/>
            <a:ext cx="5740638" cy="302433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852DC14-F713-B392-51CB-E03AD1EEC849}"/>
              </a:ext>
            </a:extLst>
          </p:cNvPr>
          <p:cNvSpPr txBox="1"/>
          <p:nvPr/>
        </p:nvSpPr>
        <p:spPr>
          <a:xfrm>
            <a:off x="6084168" y="1131590"/>
            <a:ext cx="295232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Factoren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altLang="nl-NL" sz="1600" dirty="0">
                <a:solidFill>
                  <a:schemeClr val="tx2">
                    <a:lumMod val="50000"/>
                  </a:schemeClr>
                </a:solidFill>
              </a:rPr>
              <a:t>Bevolkingsgroei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altLang="nl-NL" sz="1600" dirty="0">
                <a:solidFill>
                  <a:schemeClr val="tx2">
                    <a:lumMod val="50000"/>
                  </a:schemeClr>
                </a:solidFill>
              </a:rPr>
              <a:t>Economische groei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altLang="nl-NL" sz="1600" dirty="0">
                <a:solidFill>
                  <a:schemeClr val="tx2">
                    <a:lumMod val="50000"/>
                  </a:schemeClr>
                </a:solidFill>
              </a:rPr>
              <a:t>Toename gebruik per hoofd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altLang="nl-NL" sz="1600" dirty="0">
                <a:solidFill>
                  <a:schemeClr val="tx2">
                    <a:lumMod val="50000"/>
                  </a:schemeClr>
                </a:solidFill>
              </a:rPr>
              <a:t>Droge zomers</a:t>
            </a:r>
          </a:p>
          <a:p>
            <a:endParaRPr lang="nl-NL" altLang="nl-NL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nl-NL" dirty="0"/>
              <a:t>Doelen 2035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altLang="nl-NL" sz="1600" dirty="0">
                <a:solidFill>
                  <a:schemeClr val="tx2">
                    <a:lumMod val="50000"/>
                  </a:schemeClr>
                </a:solidFill>
              </a:rPr>
              <a:t>100 </a:t>
            </a:r>
            <a:r>
              <a:rPr lang="nl-NL" altLang="nl-NL" sz="1600" dirty="0" err="1">
                <a:solidFill>
                  <a:schemeClr val="tx2">
                    <a:lumMod val="50000"/>
                  </a:schemeClr>
                </a:solidFill>
              </a:rPr>
              <a:t>ipv</a:t>
            </a:r>
            <a:r>
              <a:rPr lang="nl-NL" altLang="nl-NL" sz="1600" dirty="0">
                <a:solidFill>
                  <a:schemeClr val="tx2">
                    <a:lumMod val="50000"/>
                  </a:schemeClr>
                </a:solidFill>
              </a:rPr>
              <a:t> 125 liter per dag per hoofd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altLang="nl-NL" sz="1600" dirty="0">
                <a:solidFill>
                  <a:schemeClr val="tx2">
                    <a:lumMod val="50000"/>
                  </a:schemeClr>
                </a:solidFill>
              </a:rPr>
              <a:t>Beperken laagwaardig gebruik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2">
                    <a:lumMod val="50000"/>
                  </a:schemeClr>
                </a:solidFill>
              </a:rPr>
              <a:t>Reductie 20% bij grootverbruikers</a:t>
            </a:r>
            <a:endParaRPr lang="nl-NL" sz="1600" dirty="0"/>
          </a:p>
          <a:p>
            <a:endParaRPr lang="nl-NL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363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BAC4D-1A30-9D4F-C5DE-91204169E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5B107DF-6DC7-5CA8-5D97-E11662C40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1500424"/>
            <a:ext cx="2909184" cy="188598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10D2BA2-F813-7883-6E5A-25435F1792B7}"/>
              </a:ext>
            </a:extLst>
          </p:cNvPr>
          <p:cNvSpPr txBox="1"/>
          <p:nvPr/>
        </p:nvSpPr>
        <p:spPr>
          <a:xfrm>
            <a:off x="567153" y="627534"/>
            <a:ext cx="5813449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2400" b="1" dirty="0">
                <a:solidFill>
                  <a:schemeClr val="tx2"/>
                </a:solidFill>
                <a:latin typeface="Arial"/>
              </a:rPr>
              <a:t>RISICO’S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2400" b="1" dirty="0">
              <a:solidFill>
                <a:schemeClr val="tx2"/>
              </a:solidFill>
              <a:latin typeface="Arial"/>
            </a:endParaRP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2"/>
                </a:solidFill>
                <a:latin typeface="Arial"/>
                <a:sym typeface="Wingdings" panose="05000000000000000000" pitchFamily="2" charset="2"/>
              </a:rPr>
              <a:t>Drinkwaterschaarste: 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600">
                <a:solidFill>
                  <a:schemeClr val="tx2"/>
                </a:solidFill>
                <a:latin typeface="Arial"/>
                <a:sym typeface="Wingdings" panose="05000000000000000000" pitchFamily="2" charset="2"/>
              </a:rPr>
              <a:t>      drinkwateraansluitingen in gevaar</a:t>
            </a:r>
            <a:endParaRPr lang="nl-NL" sz="1600">
              <a:solidFill>
                <a:schemeClr val="tx2"/>
              </a:solidFill>
              <a:latin typeface="Arial"/>
              <a:cs typeface="Arial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2"/>
                </a:solidFill>
                <a:latin typeface="Arial"/>
                <a:sym typeface="Wingdings" panose="05000000000000000000" pitchFamily="2" charset="2"/>
              </a:rPr>
              <a:t> Bouwopgave: extra drinkwater nodig </a:t>
            </a:r>
          </a:p>
          <a:p>
            <a:pPr marL="213995" indent="-21399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2"/>
                </a:solidFill>
                <a:latin typeface="Arial"/>
                <a:sym typeface="Wingdings" panose="05000000000000000000" pitchFamily="2" charset="2"/>
              </a:rPr>
              <a:t> Capaciteit </a:t>
            </a:r>
            <a:r>
              <a:rPr lang="nl-NL" sz="1600">
                <a:solidFill>
                  <a:schemeClr val="tx2"/>
                </a:solidFill>
                <a:latin typeface="Arial"/>
                <a:sym typeface="Wingdings" panose="05000000000000000000" pitchFamily="2" charset="2"/>
              </a:rPr>
              <a:t>RWZI’s</a:t>
            </a:r>
            <a:endParaRPr lang="nl-NL" sz="160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FC68874-5958-1603-A6A1-55A53E21D8DE}"/>
              </a:ext>
            </a:extLst>
          </p:cNvPr>
          <p:cNvSpPr txBox="1"/>
          <p:nvPr/>
        </p:nvSpPr>
        <p:spPr>
          <a:xfrm>
            <a:off x="567152" y="2787774"/>
            <a:ext cx="6669144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2400" b="1" dirty="0">
                <a:solidFill>
                  <a:schemeClr val="tx2"/>
                </a:solidFill>
                <a:latin typeface="Arial"/>
              </a:rPr>
              <a:t>ROL OVERHEDEN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b="1" dirty="0">
              <a:solidFill>
                <a:schemeClr val="tx2"/>
              </a:solidFill>
              <a:latin typeface="Arial"/>
            </a:endParaRP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2"/>
                </a:solidFill>
                <a:latin typeface="Arial"/>
              </a:rPr>
              <a:t>Windows of opportunity: </a:t>
            </a:r>
          </a:p>
          <a:p>
            <a:pPr marL="742950" lvl="1" indent="-285750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nl-NL" sz="1600" dirty="0">
                <a:solidFill>
                  <a:schemeClr val="tx2"/>
                </a:solidFill>
                <a:latin typeface="Arial"/>
              </a:rPr>
              <a:t>waterbesparing stimuleren bij bedrijven en particulieren</a:t>
            </a:r>
          </a:p>
          <a:p>
            <a:pPr marL="742950" lvl="1" indent="-285750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nl-NL" sz="1600" dirty="0">
                <a:solidFill>
                  <a:schemeClr val="tx2"/>
                </a:solidFill>
                <a:latin typeface="Arial"/>
              </a:rPr>
              <a:t>samenwerken aan oplossingen, in ieders belang</a:t>
            </a: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tx2"/>
                </a:solidFill>
                <a:latin typeface="Arial"/>
              </a:rPr>
              <a:t>Diverse projecten Vallei en Veluwe Klimaatbestendig (VVK)</a:t>
            </a:r>
          </a:p>
          <a:p>
            <a:pPr marL="257175" indent="-257175" defTabSz="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tx2"/>
                </a:solidFill>
                <a:latin typeface="Arial"/>
              </a:rPr>
              <a:t>Waterrotonde Nijker-Putten</a:t>
            </a:r>
            <a:endParaRPr lang="nl-NL" sz="1600">
              <a:solidFill>
                <a:schemeClr val="tx2"/>
              </a:solidFill>
              <a:latin typeface="Arial"/>
              <a:cs typeface="Arial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5652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10C33-0909-E533-1D01-1A6639254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E70527FD-2755-87F0-ECA7-1E74E19BD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3071795"/>
            <a:ext cx="6419558" cy="193420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40F3E72-7093-FE9F-ADAD-EBA54A7015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sp>
        <p:nvSpPr>
          <p:cNvPr id="37891" name="Rectangle 2">
            <a:extLst>
              <a:ext uri="{FF2B5EF4-FFF2-40B4-BE49-F238E27FC236}">
                <a16:creationId xmlns:a16="http://schemas.microsoft.com/office/drawing/2014/main" id="{FEA6784B-8512-8039-6E89-B54E97F9B44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43608" y="664095"/>
            <a:ext cx="6318702" cy="423063"/>
          </a:xfrm>
        </p:spPr>
        <p:txBody>
          <a:bodyPr/>
          <a:lstStyle/>
          <a:p>
            <a:r>
              <a:rPr lang="nl-NL" altLang="nl-NL" dirty="0"/>
              <a:t>WATERROTONDE NIJKERK-PUTTEN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D07A595-EAC3-1FB5-60E8-D4777A83F247}"/>
              </a:ext>
            </a:extLst>
          </p:cNvPr>
          <p:cNvSpPr txBox="1"/>
          <p:nvPr/>
        </p:nvSpPr>
        <p:spPr>
          <a:xfrm>
            <a:off x="1061610" y="988638"/>
            <a:ext cx="5886654" cy="385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000000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000000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600" dirty="0">
                <a:solidFill>
                  <a:schemeClr val="tx2"/>
                </a:solidFill>
              </a:rPr>
              <a:t>Inspirerend bezoek aan waterronde Eerbeek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600" dirty="0">
              <a:solidFill>
                <a:schemeClr val="tx2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600" dirty="0">
                <a:solidFill>
                  <a:schemeClr val="tx2"/>
                </a:solidFill>
              </a:rPr>
              <a:t>8 bedrijven uitgenodigd voor een verkennend gesprek waterrotonde in onze omgeving.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600" dirty="0">
              <a:solidFill>
                <a:schemeClr val="tx2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600" dirty="0">
                <a:solidFill>
                  <a:schemeClr val="tx2"/>
                </a:solidFill>
              </a:rPr>
              <a:t>2 bedrijven doen mee.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000000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000000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000000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002060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002060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7FA0C3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7FA0C3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7FA0C3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7FA0C3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8522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E61F1-B14E-CFF0-B76F-09BB904F8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overdekt, speelgoed, rood&#10;&#10;Door AI gegenereerde inhoud is mogelijk onjuist.">
            <a:extLst>
              <a:ext uri="{FF2B5EF4-FFF2-40B4-BE49-F238E27FC236}">
                <a16:creationId xmlns:a16="http://schemas.microsoft.com/office/drawing/2014/main" id="{3D410152-70FA-3B74-C48B-FC269DE3A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85875"/>
            <a:ext cx="3810001" cy="2921795"/>
          </a:xfrm>
          <a:prstGeom prst="rect">
            <a:avLst/>
          </a:prstGeom>
        </p:spPr>
      </p:pic>
      <p:pic>
        <p:nvPicPr>
          <p:cNvPr id="10" name="Afbeelding 9" descr="Afbeelding met tekst, voedsel, aardbei&#10;&#10;Door AI gegenereerde inhoud is mogelijk onjuist.">
            <a:extLst>
              <a:ext uri="{FF2B5EF4-FFF2-40B4-BE49-F238E27FC236}">
                <a16:creationId xmlns:a16="http://schemas.microsoft.com/office/drawing/2014/main" id="{22E8D6C7-9251-F41A-1D2F-03AF4C42D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488" y="2478881"/>
            <a:ext cx="1819912" cy="2571750"/>
          </a:xfrm>
          <a:prstGeom prst="rect">
            <a:avLst/>
          </a:prstGeom>
        </p:spPr>
      </p:pic>
      <p:sp>
        <p:nvSpPr>
          <p:cNvPr id="37891" name="Rectangle 2">
            <a:extLst>
              <a:ext uri="{FF2B5EF4-FFF2-40B4-BE49-F238E27FC236}">
                <a16:creationId xmlns:a16="http://schemas.microsoft.com/office/drawing/2014/main" id="{7DD079DA-F640-BECA-422E-D28B00A4BBC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43608" y="664095"/>
            <a:ext cx="6318702" cy="423063"/>
          </a:xfrm>
        </p:spPr>
        <p:txBody>
          <a:bodyPr/>
          <a:lstStyle/>
          <a:p>
            <a:r>
              <a:rPr lang="nl-NL" altLang="nl-NL" dirty="0"/>
              <a:t>WATERROTONDE NIJKERK-PUTTEN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F7C45F4-6819-D98B-AB8C-4E8F0EA09D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02956" y="103980"/>
            <a:ext cx="2743199" cy="195942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840BC7A-803C-F935-7DF5-78E0355BACC5}"/>
              </a:ext>
            </a:extLst>
          </p:cNvPr>
          <p:cNvSpPr txBox="1"/>
          <p:nvPr/>
        </p:nvSpPr>
        <p:spPr>
          <a:xfrm>
            <a:off x="5347860" y="1438694"/>
            <a:ext cx="3800679" cy="36086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000000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000000"/>
              </a:solidFill>
            </a:endParaRPr>
          </a:p>
          <a:p>
            <a:pPr marL="285750" indent="-285750" defTabSz="6858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nl-NL" sz="1600">
                <a:solidFill>
                  <a:schemeClr val="tx2"/>
                </a:solidFill>
                <a:latin typeface="Arial"/>
                <a:cs typeface="Arial"/>
              </a:rPr>
              <a:t>Scandinavisch</a:t>
            </a:r>
            <a:endParaRPr lang="nl-NL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85750" indent="-285750" defTabSz="6858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nl-NL" sz="1600">
                <a:solidFill>
                  <a:schemeClr val="tx2"/>
                </a:solidFill>
                <a:latin typeface="Arial"/>
                <a:cs typeface="Arial"/>
              </a:rPr>
              <a:t>11.200 Europese boeren</a:t>
            </a:r>
            <a:endParaRPr lang="nl-NL">
              <a:solidFill>
                <a:schemeClr val="tx2"/>
              </a:solidFill>
              <a:cs typeface="Arial"/>
            </a:endParaRPr>
          </a:p>
          <a:p>
            <a:pPr marL="285750" indent="-285750" defTabSz="6858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nl-NL" sz="1600">
                <a:solidFill>
                  <a:schemeClr val="tx2"/>
                </a:solidFill>
                <a:latin typeface="Arial"/>
                <a:cs typeface="Arial"/>
              </a:rPr>
              <a:t>Opgericht door melkveehouders</a:t>
            </a:r>
            <a:endParaRPr lang="nl-NL">
              <a:solidFill>
                <a:schemeClr val="tx2"/>
              </a:solidFill>
              <a:latin typeface="Arial"/>
              <a:cs typeface="Arial"/>
            </a:endParaRPr>
          </a:p>
          <a:p>
            <a:pPr marL="285750" indent="-285750" defTabSz="6858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nl-NL" sz="1600">
                <a:solidFill>
                  <a:schemeClr val="tx2"/>
                </a:solidFill>
                <a:latin typeface="Arial"/>
                <a:cs typeface="Arial"/>
              </a:rPr>
              <a:t>In Nijkerk verwerking van 300 miljoen liter melk per jaar</a:t>
            </a:r>
            <a:endParaRPr lang="nl-NL">
              <a:solidFill>
                <a:schemeClr val="tx2"/>
              </a:solidFill>
              <a:cs typeface="Arial" panose="020B060402020202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000000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000000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000000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002060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002060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7FA0C3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7FA0C3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7FA0C3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7FA0C3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601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A1930-A13C-6A9F-781F-B0963AA0D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>
            <a:extLst>
              <a:ext uri="{FF2B5EF4-FFF2-40B4-BE49-F238E27FC236}">
                <a16:creationId xmlns:a16="http://schemas.microsoft.com/office/drawing/2014/main" id="{C14189A1-94E5-23CD-227B-FEDB235D8F6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43608" y="664095"/>
            <a:ext cx="6318702" cy="423063"/>
          </a:xfrm>
        </p:spPr>
        <p:txBody>
          <a:bodyPr/>
          <a:lstStyle/>
          <a:p>
            <a:r>
              <a:rPr lang="nl-NL" altLang="nl-NL" dirty="0"/>
              <a:t>WATERROTONDE NIJKERK-PUTTEN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07AD26E-A5B1-7D6D-81CD-861B317164A8}"/>
              </a:ext>
            </a:extLst>
          </p:cNvPr>
          <p:cNvSpPr txBox="1"/>
          <p:nvPr/>
        </p:nvSpPr>
        <p:spPr>
          <a:xfrm>
            <a:off x="647272" y="3367506"/>
            <a:ext cx="3800679" cy="31931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000000"/>
              </a:solidFill>
            </a:endParaRPr>
          </a:p>
          <a:p>
            <a:pPr marL="285750" indent="-285750" defTabSz="6858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nl-NL" sz="1600">
                <a:solidFill>
                  <a:schemeClr val="tx2"/>
                </a:solidFill>
                <a:latin typeface="Arial"/>
                <a:cs typeface="Arial"/>
              </a:rPr>
              <a:t>Kipenslachterij</a:t>
            </a:r>
            <a:endParaRPr lang="nl-NL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85750" indent="-285750" defTabSz="6858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nl-NL" sz="1600">
                <a:solidFill>
                  <a:schemeClr val="tx2"/>
                </a:solidFill>
                <a:latin typeface="Arial"/>
                <a:cs typeface="Arial"/>
              </a:rPr>
              <a:t>100 jaar ervaring</a:t>
            </a:r>
            <a:endParaRPr lang="nl-NL" sz="16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285750" indent="-285750" defTabSz="6858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nl-NL" sz="1600">
                <a:solidFill>
                  <a:schemeClr val="tx2"/>
                </a:solidFill>
                <a:latin typeface="Arial"/>
                <a:cs typeface="Arial"/>
              </a:rPr>
              <a:t>Veel aandacht voor</a:t>
            </a:r>
            <a:endParaRPr lang="nl-NL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742950" lvl="1" indent="-285750" defTabSz="685800">
              <a:spcBef>
                <a:spcPts val="0"/>
              </a:spcBef>
              <a:spcAft>
                <a:spcPts val="0"/>
              </a:spcAft>
              <a:buFont typeface="Courier New"/>
              <a:buChar char="o"/>
            </a:pPr>
            <a:r>
              <a:rPr lang="nl-NL" sz="1600">
                <a:solidFill>
                  <a:schemeClr val="tx2"/>
                </a:solidFill>
                <a:latin typeface="Arial"/>
                <a:cs typeface="Arial"/>
              </a:rPr>
              <a:t>Voedselveiligheid</a:t>
            </a:r>
            <a:endParaRPr lang="nl-NL" sz="1600" dirty="0">
              <a:solidFill>
                <a:schemeClr val="tx2"/>
              </a:solidFill>
              <a:cs typeface="Arial"/>
            </a:endParaRPr>
          </a:p>
          <a:p>
            <a:pPr marL="742950" lvl="1" indent="-285750" defTabSz="685800">
              <a:spcBef>
                <a:spcPts val="0"/>
              </a:spcBef>
              <a:spcAft>
                <a:spcPts val="0"/>
              </a:spcAft>
              <a:buFont typeface="Courier New"/>
              <a:buChar char="o"/>
            </a:pPr>
            <a:r>
              <a:rPr lang="nl-NL" sz="1600">
                <a:solidFill>
                  <a:schemeClr val="tx2"/>
                </a:solidFill>
                <a:latin typeface="Arial"/>
                <a:cs typeface="Arial"/>
              </a:rPr>
              <a:t>Dierenwelzijn</a:t>
            </a:r>
            <a:endParaRPr lang="nl-NL" sz="1600" dirty="0">
              <a:solidFill>
                <a:schemeClr val="tx2"/>
              </a:solidFill>
              <a:latin typeface="Arial"/>
              <a:cs typeface="Arial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000000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002060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7FA0C3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7FA0C3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7FA0C3"/>
              </a:solidFill>
              <a:cs typeface="Arial" panose="020B060402020202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7FA0C3"/>
              </a:solidFill>
              <a:latin typeface="Arial"/>
              <a:cs typeface="Arial"/>
            </a:endParaRPr>
          </a:p>
        </p:txBody>
      </p:sp>
      <p:pic>
        <p:nvPicPr>
          <p:cNvPr id="2" name="Afbeelding 1" descr="Afbeelding met buitenshuis, raam, gebouw, boom&#10;&#10;Door AI gegenereerde inhoud is mogelijk onjuist.">
            <a:extLst>
              <a:ext uri="{FF2B5EF4-FFF2-40B4-BE49-F238E27FC236}">
                <a16:creationId xmlns:a16="http://schemas.microsoft.com/office/drawing/2014/main" id="{FD6F8D16-F1D5-0419-18A9-714496C4A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5288"/>
            <a:ext cx="4843463" cy="2317119"/>
          </a:xfrm>
          <a:prstGeom prst="rect">
            <a:avLst/>
          </a:prstGeom>
        </p:spPr>
      </p:pic>
      <p:pic>
        <p:nvPicPr>
          <p:cNvPr id="3" name="Afbeelding 2" descr="Afbeelding met vogel, pluimvee, vee, Hoendervogels&#10;&#10;Door AI gegenereerde inhoud is mogelijk onjuist.">
            <a:extLst>
              <a:ext uri="{FF2B5EF4-FFF2-40B4-BE49-F238E27FC236}">
                <a16:creationId xmlns:a16="http://schemas.microsoft.com/office/drawing/2014/main" id="{881010BA-755C-D46B-0853-0741175A0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607" y="1087718"/>
            <a:ext cx="2964657" cy="974959"/>
          </a:xfrm>
          <a:prstGeom prst="rect">
            <a:avLst/>
          </a:prstGeom>
        </p:spPr>
      </p:pic>
      <p:pic>
        <p:nvPicPr>
          <p:cNvPr id="4" name="Afbeelding 3" descr="Afbeelding met persoon, voedsel, maaltijd, tekst&#10;&#10;Door AI gegenereerde inhoud is mogelijk onjuist.">
            <a:extLst>
              <a:ext uri="{FF2B5EF4-FFF2-40B4-BE49-F238E27FC236}">
                <a16:creationId xmlns:a16="http://schemas.microsoft.com/office/drawing/2014/main" id="{341A6655-46D8-83B0-5D17-099D9A397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726" y="2207418"/>
            <a:ext cx="4102894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78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00719-2E06-506E-6B31-C49566E35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>
            <a:extLst>
              <a:ext uri="{FF2B5EF4-FFF2-40B4-BE49-F238E27FC236}">
                <a16:creationId xmlns:a16="http://schemas.microsoft.com/office/drawing/2014/main" id="{34CB61BF-7046-9EF9-A1C5-090D677A0E5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02709" y="693202"/>
            <a:ext cx="6318702" cy="423063"/>
          </a:xfrm>
        </p:spPr>
        <p:txBody>
          <a:bodyPr/>
          <a:lstStyle/>
          <a:p>
            <a:r>
              <a:rPr lang="nl-NL" altLang="nl-NL" dirty="0"/>
              <a:t>WATERROTONDE NIJKERK-PUTTEN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54A7F95-8FCE-2A8C-1A3B-0A27DEB395F1}"/>
              </a:ext>
            </a:extLst>
          </p:cNvPr>
          <p:cNvSpPr txBox="1"/>
          <p:nvPr/>
        </p:nvSpPr>
        <p:spPr>
          <a:xfrm>
            <a:off x="901036" y="1203598"/>
            <a:ext cx="7430699" cy="37471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400" i="1" dirty="0"/>
              <a:t>Eerste fase Verkennend onderzoek (2024)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2"/>
                </a:solidFill>
              </a:rPr>
              <a:t>Waterbesparing 1,16 miljoen m3 per jaar ~ 11.000 huishoudens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2"/>
                </a:solidFill>
              </a:rPr>
              <a:t>Gasbesparing 0,83 miljoen Nm3 per jaar ~ 700 huishoudens</a:t>
            </a:r>
          </a:p>
          <a:p>
            <a:pPr marL="213995" indent="-21399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400">
                <a:solidFill>
                  <a:schemeClr val="tx2"/>
                </a:solidFill>
                <a:latin typeface="Arial"/>
                <a:cs typeface="Arial"/>
              </a:rPr>
              <a:t>Elektriciteit nodig te bouwen installaties</a:t>
            </a:r>
          </a:p>
          <a:p>
            <a:pPr marL="213995" indent="-21399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tx2"/>
              </a:solidFill>
              <a:latin typeface="Arial"/>
              <a:cs typeface="Arial"/>
            </a:endParaRPr>
          </a:p>
          <a:p>
            <a:pPr defTabSz="685800">
              <a:spcBef>
                <a:spcPts val="0"/>
              </a:spcBef>
              <a:spcAft>
                <a:spcPts val="0"/>
              </a:spcAft>
            </a:pPr>
            <a:r>
              <a:rPr lang="nl-NL" sz="1400" i="1">
                <a:latin typeface="Arial"/>
                <a:cs typeface="Arial"/>
              </a:rPr>
              <a:t>Commitment van alle partijen (21 Maa</a:t>
            </a:r>
            <a:r>
              <a:rPr lang="nl-NL" sz="1400">
                <a:latin typeface="Arial"/>
                <a:cs typeface="Arial"/>
              </a:rPr>
              <a:t>rt 2025)</a:t>
            </a:r>
            <a:endParaRPr lang="nl-NL">
              <a:latin typeface="Arial"/>
              <a:cs typeface="Arial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400" dirty="0">
              <a:cs typeface="Arial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400" i="1">
                <a:latin typeface="Arial"/>
                <a:cs typeface="Arial"/>
              </a:rPr>
              <a:t>Tweede fase, uit te werken vraagstukken</a:t>
            </a:r>
          </a:p>
          <a:p>
            <a:pPr marL="213995" indent="-21399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2"/>
                </a:solidFill>
              </a:rPr>
              <a:t>Waterkwaliteit NVWA/COKZ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2"/>
                </a:solidFill>
              </a:rPr>
              <a:t>Stikstofvergunning 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2"/>
                </a:solidFill>
              </a:rPr>
              <a:t>Pre-engineeringsonderzoek</a:t>
            </a:r>
          </a:p>
          <a:p>
            <a:pPr marL="213995" indent="-21399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400">
                <a:solidFill>
                  <a:schemeClr val="tx2"/>
                </a:solidFill>
                <a:latin typeface="Arial"/>
                <a:cs typeface="Arial"/>
              </a:rPr>
              <a:t>Stroomvoorziening</a:t>
            </a:r>
            <a:endParaRPr lang="nl-NL" sz="14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400" i="1" dirty="0">
              <a:latin typeface="Arial"/>
              <a:cs typeface="Arial"/>
            </a:endParaRPr>
          </a:p>
          <a:p>
            <a:pPr defTabSz="685800">
              <a:spcBef>
                <a:spcPts val="0"/>
              </a:spcBef>
              <a:spcAft>
                <a:spcPts val="0"/>
              </a:spcAft>
            </a:pPr>
            <a:r>
              <a:rPr lang="nl-NL" sz="1400" i="1">
                <a:latin typeface="Arial"/>
                <a:cs typeface="Arial"/>
              </a:rPr>
              <a:t>Derde fase, realisatie</a:t>
            </a:r>
            <a:endParaRPr lang="nl-NL">
              <a:latin typeface="Arial"/>
              <a:cs typeface="Arial"/>
            </a:endParaRPr>
          </a:p>
          <a:p>
            <a:pPr marL="213995" indent="-21399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400">
                <a:solidFill>
                  <a:schemeClr val="tx2"/>
                </a:solidFill>
                <a:latin typeface="Arial"/>
                <a:cs typeface="Arial"/>
              </a:rPr>
              <a:t>Aanbesteding en uitvoering aan de bedrijven zelf</a:t>
            </a:r>
            <a:endParaRPr lang="nl-NL">
              <a:solidFill>
                <a:schemeClr val="tx2"/>
              </a:solidFill>
              <a:cs typeface="Arial"/>
            </a:endParaRPr>
          </a:p>
          <a:p>
            <a:pPr marL="213995" indent="-213995" defTabSz="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400">
                <a:solidFill>
                  <a:schemeClr val="tx2"/>
                </a:solidFill>
                <a:latin typeface="Arial"/>
                <a:cs typeface="Arial"/>
              </a:rPr>
              <a:t>Facilitering ale betrokkenen (vergunningen, procedures, randvoorwaarden)</a:t>
            </a:r>
            <a:endParaRPr lang="nl-NL">
              <a:solidFill>
                <a:schemeClr val="tx2"/>
              </a:solidFill>
              <a:cs typeface="Arial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nl-NL" sz="1350" dirty="0">
              <a:solidFill>
                <a:srgbClr val="7FA0C3"/>
              </a:solidFill>
              <a:latin typeface="Arial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633D317-0B9C-21CA-6AB3-071F283B28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8A280E0-0D9E-2B8F-E8B5-6B3714D98E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549796" y="2211710"/>
            <a:ext cx="3343229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12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EC11B-1EE7-707A-157C-C2703B76C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>
            <a:extLst>
              <a:ext uri="{FF2B5EF4-FFF2-40B4-BE49-F238E27FC236}">
                <a16:creationId xmlns:a16="http://schemas.microsoft.com/office/drawing/2014/main" id="{73DA140E-A8B2-2218-F55A-FB9ADDC66C7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02709" y="693202"/>
            <a:ext cx="6318702" cy="423063"/>
          </a:xfrm>
        </p:spPr>
        <p:txBody>
          <a:bodyPr/>
          <a:lstStyle/>
          <a:p>
            <a:r>
              <a:rPr lang="nl-NL" altLang="nl-NL" dirty="0"/>
              <a:t>WATERROTONDE NIJKERK-PUTTEN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278C191-6A96-EB2D-9120-02335A2612A5}"/>
              </a:ext>
            </a:extLst>
          </p:cNvPr>
          <p:cNvSpPr txBox="1"/>
          <p:nvPr/>
        </p:nvSpPr>
        <p:spPr>
          <a:xfrm>
            <a:off x="901036" y="1203598"/>
            <a:ext cx="6237693" cy="27622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i="1">
                <a:latin typeface="Arial"/>
                <a:cs typeface="Arial"/>
              </a:rPr>
              <a:t>Lessons</a:t>
            </a:r>
            <a:r>
              <a:rPr lang="nl-NL" i="1" dirty="0">
                <a:latin typeface="Arial"/>
                <a:cs typeface="Arial"/>
              </a:rPr>
              <a:t> </a:t>
            </a:r>
            <a:r>
              <a:rPr lang="nl-NL" i="1">
                <a:latin typeface="Arial"/>
                <a:cs typeface="Arial"/>
              </a:rPr>
              <a:t>learned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2"/>
                </a:solidFill>
              </a:rPr>
              <a:t>Project vraagt om lange adem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2"/>
                </a:solidFill>
              </a:rPr>
              <a:t>Belangrijk zijn:</a:t>
            </a:r>
          </a:p>
          <a:p>
            <a:pPr marL="742950" lvl="1" indent="-285750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nl-NL" sz="1600" dirty="0">
                <a:solidFill>
                  <a:schemeClr val="tx2"/>
                </a:solidFill>
              </a:rPr>
              <a:t>Plan van aanpak/projectplan</a:t>
            </a:r>
          </a:p>
          <a:p>
            <a:pPr marL="742950" lvl="1" indent="-285750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nl-NL" sz="1600" dirty="0">
                <a:solidFill>
                  <a:schemeClr val="tx2"/>
                </a:solidFill>
              </a:rPr>
              <a:t>Afspraken over rolverdeling, financiën en planning</a:t>
            </a:r>
          </a:p>
          <a:p>
            <a:pPr marL="742950" lvl="1" indent="-285750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nl-NL" sz="1600" dirty="0">
                <a:solidFill>
                  <a:schemeClr val="tx2"/>
                </a:solidFill>
              </a:rPr>
              <a:t>Commitment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2"/>
                </a:solidFill>
              </a:rPr>
              <a:t>‘Showstoppers’ benaderen als neembare hindernissen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2"/>
                </a:solidFill>
              </a:rPr>
              <a:t>Kennisdeling/narratief</a:t>
            </a:r>
          </a:p>
          <a:p>
            <a:pPr marL="213995" indent="-21399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600">
                <a:solidFill>
                  <a:schemeClr val="tx2"/>
                </a:solidFill>
                <a:latin typeface="Arial"/>
                <a:cs typeface="Arial"/>
              </a:rPr>
              <a:t>Uniek project: slagen van project van maatschappelijk belang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400" dirty="0">
              <a:solidFill>
                <a:schemeClr val="tx2"/>
              </a:solidFill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srgbClr val="7FA0C3"/>
              </a:solidFill>
              <a:latin typeface="Arial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B15F3C9-6DA9-BF4E-DA0D-3E88E7DC47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12067"/>
      </p:ext>
    </p:extLst>
  </p:cSld>
  <p:clrMapOvr>
    <a:masterClrMapping/>
  </p:clrMapOvr>
</p:sld>
</file>

<file path=ppt/theme/theme1.xml><?xml version="1.0" encoding="utf-8"?>
<a:theme xmlns:a="http://schemas.openxmlformats.org/drawingml/2006/main" name="Titelmodel met foto ">
  <a:themeElements>
    <a:clrScheme name="Titelmodel met foto  1">
      <a:dk1>
        <a:srgbClr val="7FA0C3"/>
      </a:dk1>
      <a:lt1>
        <a:srgbClr val="A2A29B"/>
      </a:lt1>
      <a:dk2>
        <a:srgbClr val="2D4A6D"/>
      </a:dk2>
      <a:lt2>
        <a:srgbClr val="349B4B"/>
      </a:lt2>
      <a:accent1>
        <a:srgbClr val="009DE0"/>
      </a:accent1>
      <a:accent2>
        <a:srgbClr val="9DBF3B"/>
      </a:accent2>
      <a:accent3>
        <a:srgbClr val="CECECB"/>
      </a:accent3>
      <a:accent4>
        <a:srgbClr val="6C88A6"/>
      </a:accent4>
      <a:accent5>
        <a:srgbClr val="AACCED"/>
      </a:accent5>
      <a:accent6>
        <a:srgbClr val="8EAD35"/>
      </a:accent6>
      <a:hlink>
        <a:srgbClr val="ADD6F5"/>
      </a:hlink>
      <a:folHlink>
        <a:srgbClr val="B6351B"/>
      </a:folHlink>
    </a:clrScheme>
    <a:fontScheme name="Titelmodel met foto 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Titelmodel met foto  1">
        <a:dk1>
          <a:srgbClr val="7FA0C3"/>
        </a:dk1>
        <a:lt1>
          <a:srgbClr val="A2A29B"/>
        </a:lt1>
        <a:dk2>
          <a:srgbClr val="2D4A6D"/>
        </a:dk2>
        <a:lt2>
          <a:srgbClr val="349B4B"/>
        </a:lt2>
        <a:accent1>
          <a:srgbClr val="009DE0"/>
        </a:accent1>
        <a:accent2>
          <a:srgbClr val="9DBF3B"/>
        </a:accent2>
        <a:accent3>
          <a:srgbClr val="CECECB"/>
        </a:accent3>
        <a:accent4>
          <a:srgbClr val="6C88A6"/>
        </a:accent4>
        <a:accent5>
          <a:srgbClr val="AACCED"/>
        </a:accent5>
        <a:accent6>
          <a:srgbClr val="8EAD35"/>
        </a:accent6>
        <a:hlink>
          <a:srgbClr val="ADD6F5"/>
        </a:hlink>
        <a:folHlink>
          <a:srgbClr val="B6351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e Waterbarometer EZ 16-12-2025" id="{C83B00AB-9CC0-4B9F-91BA-56DDBAE31EB0}" vid="{E969F5AF-2738-4734-8161-BECFAFAB6BA6}"/>
    </a:ext>
  </a:extLst>
</a:theme>
</file>

<file path=ppt/theme/theme2.xml><?xml version="1.0" encoding="utf-8"?>
<a:theme xmlns:a="http://schemas.openxmlformats.org/drawingml/2006/main" name="3_Presentatie college 25 september 2012 risicos ">
  <a:themeElements>
    <a:clrScheme name="Gemeente Nijkerk PowerPoint 1">
      <a:dk1>
        <a:srgbClr val="7FA0C3"/>
      </a:dk1>
      <a:lt1>
        <a:srgbClr val="A2A29B"/>
      </a:lt1>
      <a:dk2>
        <a:srgbClr val="2D4A6D"/>
      </a:dk2>
      <a:lt2>
        <a:srgbClr val="349B4B"/>
      </a:lt2>
      <a:accent1>
        <a:srgbClr val="009DE0"/>
      </a:accent1>
      <a:accent2>
        <a:srgbClr val="9DBF3B"/>
      </a:accent2>
      <a:accent3>
        <a:srgbClr val="CECECB"/>
      </a:accent3>
      <a:accent4>
        <a:srgbClr val="6C88A6"/>
      </a:accent4>
      <a:accent5>
        <a:srgbClr val="AACCED"/>
      </a:accent5>
      <a:accent6>
        <a:srgbClr val="8EAD35"/>
      </a:accent6>
      <a:hlink>
        <a:srgbClr val="ADD6F5"/>
      </a:hlink>
      <a:folHlink>
        <a:srgbClr val="B6351B"/>
      </a:folHlink>
    </a:clrScheme>
    <a:fontScheme name="Gemeente Nijkerk 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meente Nijkerk PowerPoint 1">
        <a:dk1>
          <a:srgbClr val="7FA0C3"/>
        </a:dk1>
        <a:lt1>
          <a:srgbClr val="A2A29B"/>
        </a:lt1>
        <a:dk2>
          <a:srgbClr val="2D4A6D"/>
        </a:dk2>
        <a:lt2>
          <a:srgbClr val="349B4B"/>
        </a:lt2>
        <a:accent1>
          <a:srgbClr val="009DE0"/>
        </a:accent1>
        <a:accent2>
          <a:srgbClr val="9DBF3B"/>
        </a:accent2>
        <a:accent3>
          <a:srgbClr val="CECECB"/>
        </a:accent3>
        <a:accent4>
          <a:srgbClr val="6C88A6"/>
        </a:accent4>
        <a:accent5>
          <a:srgbClr val="AACCED"/>
        </a:accent5>
        <a:accent6>
          <a:srgbClr val="8EAD35"/>
        </a:accent6>
        <a:hlink>
          <a:srgbClr val="ADD6F5"/>
        </a:hlink>
        <a:folHlink>
          <a:srgbClr val="B6351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D4CA27EFDB6E47B2F4191BE1068226" ma:contentTypeVersion="18" ma:contentTypeDescription="Een nieuw document maken." ma:contentTypeScope="" ma:versionID="ff3657f5dd14fdf099ac06ed6ab19a45">
  <xsd:schema xmlns:xsd="http://www.w3.org/2001/XMLSchema" xmlns:xs="http://www.w3.org/2001/XMLSchema" xmlns:p="http://schemas.microsoft.com/office/2006/metadata/properties" xmlns:ns2="5269d079-4f81-4987-addd-8baaef44e89f" xmlns:ns3="231d33ba-9f9c-42fa-ae98-4584e6927515" targetNamespace="http://schemas.microsoft.com/office/2006/metadata/properties" ma:root="true" ma:fieldsID="ba403cf4c7bf271c613bb9803c65246d" ns2:_="" ns3:_="">
    <xsd:import namespace="5269d079-4f81-4987-addd-8baaef44e89f"/>
    <xsd:import namespace="231d33ba-9f9c-42fa-ae98-4584e6927515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2:SharedWithUsers" minOccurs="0"/>
                <xsd:element ref="ns2:SharedWithDetail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69d079-4f81-4987-addd-8baaef44e89f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166fbe23-0871-4ff6-9b7c-2a4940f0a891}" ma:internalName="TaxCatchAll" ma:showField="CatchAllData" ma:web="5269d079-4f81-4987-addd-8baaef44e8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1d33ba-9f9c-42fa-ae98-4584e69275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c15798b9-d85f-4e40-bcfc-5fb28d00c3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31d33ba-9f9c-42fa-ae98-4584e6927515">
      <Terms xmlns="http://schemas.microsoft.com/office/infopath/2007/PartnerControls"/>
    </lcf76f155ced4ddcb4097134ff3c332f>
    <TaxCatchAll xmlns="5269d079-4f81-4987-addd-8baaef44e89f" xsi:nil="true"/>
  </documentManagement>
</p:properties>
</file>

<file path=customXml/itemProps1.xml><?xml version="1.0" encoding="utf-8"?>
<ds:datastoreItem xmlns:ds="http://schemas.openxmlformats.org/officeDocument/2006/customXml" ds:itemID="{314F0E54-326F-4442-B443-25E04B5360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69d079-4f81-4987-addd-8baaef44e89f"/>
    <ds:schemaRef ds:uri="231d33ba-9f9c-42fa-ae98-4584e69275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3CDC0E-6C03-440A-AA5E-74CED5825B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7CDFB2-CFA3-407E-BFFA-00B27D640A5B}">
  <ds:schemaRefs>
    <ds:schemaRef ds:uri="30d31c59-7936-45be-9301-d055c0be26c7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b1e8c741-268d-413a-a9ce-23005adb5377"/>
    <ds:schemaRef ds:uri="231d33ba-9f9c-42fa-ae98-4584e6927515"/>
    <ds:schemaRef ds:uri="5269d079-4f81-4987-addd-8baaef44e89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 RFV waterschaarste 18-05-2026</Template>
  <TotalTime>63</TotalTime>
  <Words>351</Words>
  <Application>Microsoft Office PowerPoint</Application>
  <PresentationFormat>Diavoorstelling (16:9)</PresentationFormat>
  <Paragraphs>91</Paragraphs>
  <Slides>10</Slides>
  <Notes>10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10</vt:i4>
      </vt:variant>
    </vt:vector>
  </HeadingPairs>
  <TitlesOfParts>
    <vt:vector size="12" baseType="lpstr">
      <vt:lpstr>Titelmodel met foto </vt:lpstr>
      <vt:lpstr>3_Presentatie college 25 september 2012 risicos </vt:lpstr>
      <vt:lpstr>WATERROTONDE NIJKERK-PUTTEN  Waterschaarste Nationaal PvA Drinkwaterbesparing Waterrotonde Nijkerk-Putten  </vt:lpstr>
      <vt:lpstr>WATERSCHAARSTE   We moeten nu iets doen! Maatschappelijk uitdaging: waar liggen  de kansen en waar liggen de belangen?             </vt:lpstr>
      <vt:lpstr>NATIONAAL P.v.A. DRINKWATERBESPARING (2024)        </vt:lpstr>
      <vt:lpstr>PowerPoint-presentatie</vt:lpstr>
      <vt:lpstr>WATERROTONDE NIJKERK-PUTTEN</vt:lpstr>
      <vt:lpstr>WATERROTONDE NIJKERK-PUTTEN</vt:lpstr>
      <vt:lpstr>WATERROTONDE NIJKERK-PUTTEN</vt:lpstr>
      <vt:lpstr>WATERROTONDE NIJKERK-PUTTEN</vt:lpstr>
      <vt:lpstr>WATERROTONDE NIJKERK-PUTTEN</vt:lpstr>
      <vt:lpstr>TIPS VOOR DE WATERROTONDE?   VRAGEN?   OM OVER NA TE DENKEN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André Meijerink</dc:creator>
  <cp:lastModifiedBy>André Meijerink</cp:lastModifiedBy>
  <cp:revision>139</cp:revision>
  <dcterms:created xsi:type="dcterms:W3CDTF">2026-05-18T05:54:57Z</dcterms:created>
  <dcterms:modified xsi:type="dcterms:W3CDTF">2026-06-29T12:30:33Z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0x01010061D4CA27EFDB6E47B2F4191BE1068226</vt:lpwstr>
  </property>
  <property fmtid="{D5CDD505-2E9C-101B-9397-08002B2CF9AE}" pid="3" name="MediaServiceImageTags">
    <vt:lpwstr/>
  </property>
</Properties>
</file>