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4"/>
  </p:sldMasterIdLst>
  <p:notesMasterIdLst>
    <p:notesMasterId r:id="rId64"/>
  </p:notesMasterIdLst>
  <p:sldIdLst>
    <p:sldId id="264" r:id="rId45"/>
    <p:sldId id="396" r:id="rId46"/>
    <p:sldId id="400" r:id="rId47"/>
    <p:sldId id="397" r:id="rId48"/>
    <p:sldId id="401" r:id="rId49"/>
    <p:sldId id="407" r:id="rId50"/>
    <p:sldId id="408" r:id="rId51"/>
    <p:sldId id="409" r:id="rId52"/>
    <p:sldId id="410" r:id="rId53"/>
    <p:sldId id="411" r:id="rId54"/>
    <p:sldId id="412" r:id="rId55"/>
    <p:sldId id="394" r:id="rId56"/>
    <p:sldId id="399" r:id="rId57"/>
    <p:sldId id="398" r:id="rId58"/>
    <p:sldId id="403" r:id="rId59"/>
    <p:sldId id="402" r:id="rId60"/>
    <p:sldId id="405" r:id="rId61"/>
    <p:sldId id="406" r:id="rId62"/>
    <p:sldId id="381" r:id="rId6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Standaardsectie" id="{90D090BA-23E1-CD4E-9FD9-E04EDBF0253D}">
          <p14:sldIdLst>
            <p14:sldId id="264"/>
            <p14:sldId id="396"/>
          </p14:sldIdLst>
        </p14:section>
        <p14:section name="1. Aanleiding en doel" id="{8B3E7F06-FF67-42E5-88B7-79783358B8EF}">
          <p14:sldIdLst>
            <p14:sldId id="400"/>
            <p14:sldId id="397"/>
            <p14:sldId id="401"/>
          </p14:sldIdLst>
        </p14:section>
        <p14:section name="2. Monitoring, beoordeling en rappotage" id="{09626D53-06E4-4969-85F1-012CB9631970}">
          <p14:sldIdLst>
            <p14:sldId id="407"/>
            <p14:sldId id="408"/>
            <p14:sldId id="409"/>
            <p14:sldId id="410"/>
            <p14:sldId id="411"/>
            <p14:sldId id="412"/>
            <p14:sldId id="394"/>
          </p14:sldIdLst>
        </p14:section>
        <p14:section name="3. Hoe werken we samen?" id="{0B697D61-3E9D-4B15-AEA7-4D8BBAB18604}">
          <p14:sldIdLst>
            <p14:sldId id="399"/>
            <p14:sldId id="398"/>
            <p14:sldId id="403"/>
          </p14:sldIdLst>
        </p14:section>
        <p14:section name="4. Project: Evaluatie en doorontwikkeling" id="{71C8CF6E-24E5-44F1-A9B3-56CD1473489C}">
          <p14:sldIdLst>
            <p14:sldId id="402"/>
            <p14:sldId id="405"/>
            <p14:sldId id="406"/>
            <p14:sldId id="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1989F4-A354-0ED1-C8D8-1469A80DB513}" name="Stoffelsen, Leonie" initials="" userId="S::lstoffelsen@vallei-veluwe.nl::6840cb86-57f9-47a5-8227-bbcc13891c78" providerId="AD"/>
  <p188:author id="{0624E4FC-C9CD-873D-3175-524D3C3702F3}" name="Schoo, Sari" initials="SS" userId="S::sschoo@vallei-veluwe.nl::9bff7368-a1e2-40be-a5b4-2ab5bc63a2db" providerId="AD"/>
  <p188:author id="{12DBE5FD-6AF7-6330-DD3D-D3442128F8BF}" name="Ravenhorst, Jelmer" initials="JR" userId="S::jravenhorst@vallei-veluwe.nl::d8cb6966-e530-4431-9e4f-8189bc43db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79"/>
    <a:srgbClr val="EAF7D3"/>
    <a:srgbClr val="86BB3B"/>
    <a:srgbClr val="F1FAFE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A0ABB9-A2F7-42BC-9AA9-2548BDEE79B7}" v="28" dt="2026-06-04T10:27:12.8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941" autoAdjust="0"/>
  </p:normalViewPr>
  <p:slideViewPr>
    <p:cSldViewPr snapToGrid="0">
      <p:cViewPr varScale="1">
        <p:scale>
          <a:sx n="103" d="100"/>
          <a:sy n="103" d="100"/>
        </p:scale>
        <p:origin x="70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slide" Target="slides/slide3.xml"/><Relationship Id="rId63" Type="http://schemas.openxmlformats.org/officeDocument/2006/relationships/slide" Target="slides/slide19.xml"/><Relationship Id="rId68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slide" Target="slides/slide1.xml"/><Relationship Id="rId53" Type="http://schemas.openxmlformats.org/officeDocument/2006/relationships/slide" Target="slides/slide9.xml"/><Relationship Id="rId58" Type="http://schemas.openxmlformats.org/officeDocument/2006/relationships/slide" Target="slides/slide14.xml"/><Relationship Id="rId66" Type="http://schemas.openxmlformats.org/officeDocument/2006/relationships/viewProps" Target="view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17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slide" Target="slides/slide4.xml"/><Relationship Id="rId56" Type="http://schemas.openxmlformats.org/officeDocument/2006/relationships/slide" Target="slides/slide12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customXml" Target="../customXml/item8.xml"/><Relationship Id="rId51" Type="http://schemas.openxmlformats.org/officeDocument/2006/relationships/slide" Target="slides/slide7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slide" Target="slides/slide2.xml"/><Relationship Id="rId59" Type="http://schemas.openxmlformats.org/officeDocument/2006/relationships/slide" Target="slides/slide15.xml"/><Relationship Id="rId67" Type="http://schemas.openxmlformats.org/officeDocument/2006/relationships/theme" Target="theme/theme1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10.xml"/><Relationship Id="rId62" Type="http://schemas.openxmlformats.org/officeDocument/2006/relationships/slide" Target="slides/slide18.xml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5.xml"/><Relationship Id="rId57" Type="http://schemas.openxmlformats.org/officeDocument/2006/relationships/slide" Target="slides/slide13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slideMaster" Target="slideMasters/slideMaster1.xml"/><Relationship Id="rId52" Type="http://schemas.openxmlformats.org/officeDocument/2006/relationships/slide" Target="slides/slide8.xml"/><Relationship Id="rId60" Type="http://schemas.openxmlformats.org/officeDocument/2006/relationships/slide" Target="slides/slide16.xml"/><Relationship Id="rId65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slide" Target="slides/slide6.xml"/><Relationship Id="rId55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3A0C2F-9C6A-4713-945E-C17D6FCA3E2F}" type="doc">
      <dgm:prSet loTypeId="urn:microsoft.com/office/officeart/2005/8/layout/cycle2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DFD2B467-05D2-40E4-B3B9-B9F613E3B196}">
      <dgm:prSet phldrT="[Tekst]"/>
      <dgm:spPr/>
      <dgm:t>
        <a:bodyPr/>
        <a:lstStyle/>
        <a:p>
          <a:r>
            <a:rPr lang="nl-NL"/>
            <a:t>Jaar 1</a:t>
          </a:r>
        </a:p>
        <a:p>
          <a:br>
            <a:rPr lang="nl-NL"/>
          </a:br>
          <a:r>
            <a:rPr lang="nl-NL"/>
            <a:t>Chemische monitoring</a:t>
          </a:r>
        </a:p>
      </dgm:t>
    </dgm:pt>
    <dgm:pt modelId="{40A86C00-B709-4377-AFAC-A80F93291579}" type="parTrans" cxnId="{437C12BB-309F-44F2-966D-BEF3A5DB1A7B}">
      <dgm:prSet/>
      <dgm:spPr/>
      <dgm:t>
        <a:bodyPr/>
        <a:lstStyle/>
        <a:p>
          <a:endParaRPr lang="nl-NL"/>
        </a:p>
      </dgm:t>
    </dgm:pt>
    <dgm:pt modelId="{F77D4BF3-9974-4631-8BB5-7AEBDA49CBE2}" type="sibTrans" cxnId="{437C12BB-309F-44F2-966D-BEF3A5DB1A7B}">
      <dgm:prSet/>
      <dgm:spPr/>
      <dgm:t>
        <a:bodyPr/>
        <a:lstStyle/>
        <a:p>
          <a:endParaRPr lang="nl-NL"/>
        </a:p>
      </dgm:t>
    </dgm:pt>
    <dgm:pt modelId="{ABE5DB38-7BFD-4606-AD6E-4FAAA848B792}">
      <dgm:prSet phldrT="[Tekst]"/>
      <dgm:spPr/>
      <dgm:t>
        <a:bodyPr/>
        <a:lstStyle/>
        <a:p>
          <a:r>
            <a:rPr lang="nl-NL"/>
            <a:t>Jaar 2</a:t>
          </a:r>
          <a:br>
            <a:rPr lang="nl-NL"/>
          </a:br>
          <a:br>
            <a:rPr lang="nl-NL"/>
          </a:br>
          <a:r>
            <a:rPr lang="nl-NL" err="1"/>
            <a:t>ecolog</a:t>
          </a:r>
          <a:r>
            <a:rPr lang="nl-NL"/>
            <a:t>. </a:t>
          </a:r>
          <a:r>
            <a:rPr lang="nl-NL" err="1"/>
            <a:t>mon</a:t>
          </a:r>
          <a:r>
            <a:rPr lang="nl-NL"/>
            <a:t>. (Ecoscans)</a:t>
          </a:r>
        </a:p>
      </dgm:t>
    </dgm:pt>
    <dgm:pt modelId="{FBB49914-26F7-467C-ABDF-9C11D3849C97}" type="parTrans" cxnId="{2FE0E29D-9925-4DA8-AB45-49E8FF9DD854}">
      <dgm:prSet/>
      <dgm:spPr/>
      <dgm:t>
        <a:bodyPr/>
        <a:lstStyle/>
        <a:p>
          <a:endParaRPr lang="nl-NL"/>
        </a:p>
      </dgm:t>
    </dgm:pt>
    <dgm:pt modelId="{3CF87D27-5904-4A6D-B0E6-2921EBE3B659}" type="sibTrans" cxnId="{2FE0E29D-9925-4DA8-AB45-49E8FF9DD854}">
      <dgm:prSet/>
      <dgm:spPr/>
      <dgm:t>
        <a:bodyPr/>
        <a:lstStyle/>
        <a:p>
          <a:endParaRPr lang="nl-NL"/>
        </a:p>
      </dgm:t>
    </dgm:pt>
    <dgm:pt modelId="{BBED38FF-0A1F-4A9B-A8EB-BD53E6469434}">
      <dgm:prSet phldrT="[Tekst]"/>
      <dgm:spPr/>
      <dgm:t>
        <a:bodyPr/>
        <a:lstStyle/>
        <a:p>
          <a:r>
            <a:rPr lang="nl-NL"/>
            <a:t>Jaar 3</a:t>
          </a:r>
          <a:br>
            <a:rPr lang="nl-NL"/>
          </a:br>
          <a:br>
            <a:rPr lang="nl-NL"/>
          </a:br>
          <a:r>
            <a:rPr lang="nl-NL"/>
            <a:t>SWIB-ronde</a:t>
          </a:r>
        </a:p>
      </dgm:t>
    </dgm:pt>
    <dgm:pt modelId="{A039C37C-43BE-43EB-B40E-54E4F47DA9EB}" type="parTrans" cxnId="{CAFFEFAE-C221-48D7-840C-4C4C1E6C40FB}">
      <dgm:prSet/>
      <dgm:spPr/>
      <dgm:t>
        <a:bodyPr/>
        <a:lstStyle/>
        <a:p>
          <a:endParaRPr lang="nl-NL"/>
        </a:p>
      </dgm:t>
    </dgm:pt>
    <dgm:pt modelId="{A6269B71-7C1F-4040-91B0-386086D05822}" type="sibTrans" cxnId="{CAFFEFAE-C221-48D7-840C-4C4C1E6C40FB}">
      <dgm:prSet/>
      <dgm:spPr/>
      <dgm:t>
        <a:bodyPr/>
        <a:lstStyle/>
        <a:p>
          <a:endParaRPr lang="nl-NL"/>
        </a:p>
      </dgm:t>
    </dgm:pt>
    <dgm:pt modelId="{967E1E1E-A179-4A31-BF6B-736CE960A856}">
      <dgm:prSet phldrT="[Tekst]"/>
      <dgm:spPr/>
      <dgm:t>
        <a:bodyPr/>
        <a:lstStyle/>
        <a:p>
          <a:r>
            <a:rPr lang="nl-NL" dirty="0"/>
            <a:t>Jaar 4 t/m 6(8)</a:t>
          </a:r>
          <a:br>
            <a:rPr lang="nl-NL" dirty="0"/>
          </a:br>
          <a:r>
            <a:rPr lang="nl-NL" dirty="0"/>
            <a:t>uitvoeren maatregelen</a:t>
          </a:r>
        </a:p>
      </dgm:t>
    </dgm:pt>
    <dgm:pt modelId="{AB31DE2F-A8B8-4177-8710-03EACA62564A}" type="parTrans" cxnId="{31B5AAAA-4948-4C7D-94F3-A4A177F4FB6B}">
      <dgm:prSet/>
      <dgm:spPr/>
      <dgm:t>
        <a:bodyPr/>
        <a:lstStyle/>
        <a:p>
          <a:endParaRPr lang="nl-NL"/>
        </a:p>
      </dgm:t>
    </dgm:pt>
    <dgm:pt modelId="{6D19158C-72E6-48A3-BD1D-1D17C29C797C}" type="sibTrans" cxnId="{31B5AAAA-4948-4C7D-94F3-A4A177F4FB6B}">
      <dgm:prSet/>
      <dgm:spPr/>
      <dgm:t>
        <a:bodyPr/>
        <a:lstStyle/>
        <a:p>
          <a:endParaRPr lang="nl-NL"/>
        </a:p>
      </dgm:t>
    </dgm:pt>
    <dgm:pt modelId="{DAA1DEC1-6D58-4757-95B8-A9F444BF01B3}" type="pres">
      <dgm:prSet presAssocID="{C53A0C2F-9C6A-4713-945E-C17D6FCA3E2F}" presName="cycle" presStyleCnt="0">
        <dgm:presLayoutVars>
          <dgm:dir/>
          <dgm:resizeHandles val="exact"/>
        </dgm:presLayoutVars>
      </dgm:prSet>
      <dgm:spPr/>
    </dgm:pt>
    <dgm:pt modelId="{06BF452E-FFCD-4132-A4EF-53270E6D4875}" type="pres">
      <dgm:prSet presAssocID="{DFD2B467-05D2-40E4-B3B9-B9F613E3B196}" presName="node" presStyleLbl="node1" presStyleIdx="0" presStyleCnt="4">
        <dgm:presLayoutVars>
          <dgm:bulletEnabled val="1"/>
        </dgm:presLayoutVars>
      </dgm:prSet>
      <dgm:spPr/>
    </dgm:pt>
    <dgm:pt modelId="{75802257-E458-441D-B0F8-C41C252DC56A}" type="pres">
      <dgm:prSet presAssocID="{F77D4BF3-9974-4631-8BB5-7AEBDA49CBE2}" presName="sibTrans" presStyleLbl="sibTrans2D1" presStyleIdx="0" presStyleCnt="4"/>
      <dgm:spPr/>
    </dgm:pt>
    <dgm:pt modelId="{409197A4-281B-4FEF-874F-9FF22B65FB88}" type="pres">
      <dgm:prSet presAssocID="{F77D4BF3-9974-4631-8BB5-7AEBDA49CBE2}" presName="connectorText" presStyleLbl="sibTrans2D1" presStyleIdx="0" presStyleCnt="4"/>
      <dgm:spPr/>
    </dgm:pt>
    <dgm:pt modelId="{45E75364-614F-4AF1-A257-1CEA0FC80C2A}" type="pres">
      <dgm:prSet presAssocID="{ABE5DB38-7BFD-4606-AD6E-4FAAA848B792}" presName="node" presStyleLbl="node1" presStyleIdx="1" presStyleCnt="4">
        <dgm:presLayoutVars>
          <dgm:bulletEnabled val="1"/>
        </dgm:presLayoutVars>
      </dgm:prSet>
      <dgm:spPr/>
    </dgm:pt>
    <dgm:pt modelId="{96D2DCDD-BA8A-42EA-8B3F-E378F01748EC}" type="pres">
      <dgm:prSet presAssocID="{3CF87D27-5904-4A6D-B0E6-2921EBE3B659}" presName="sibTrans" presStyleLbl="sibTrans2D1" presStyleIdx="1" presStyleCnt="4"/>
      <dgm:spPr/>
    </dgm:pt>
    <dgm:pt modelId="{C5CFE69F-65A6-4DB5-A55A-B7E193769C62}" type="pres">
      <dgm:prSet presAssocID="{3CF87D27-5904-4A6D-B0E6-2921EBE3B659}" presName="connectorText" presStyleLbl="sibTrans2D1" presStyleIdx="1" presStyleCnt="4"/>
      <dgm:spPr/>
    </dgm:pt>
    <dgm:pt modelId="{1AA69085-EA18-4C91-BAB3-13B3B1B36087}" type="pres">
      <dgm:prSet presAssocID="{BBED38FF-0A1F-4A9B-A8EB-BD53E6469434}" presName="node" presStyleLbl="node1" presStyleIdx="2" presStyleCnt="4">
        <dgm:presLayoutVars>
          <dgm:bulletEnabled val="1"/>
        </dgm:presLayoutVars>
      </dgm:prSet>
      <dgm:spPr/>
    </dgm:pt>
    <dgm:pt modelId="{3AE608AE-7B51-4478-B232-E7598D8E5FC9}" type="pres">
      <dgm:prSet presAssocID="{A6269B71-7C1F-4040-91B0-386086D05822}" presName="sibTrans" presStyleLbl="sibTrans2D1" presStyleIdx="2" presStyleCnt="4"/>
      <dgm:spPr/>
    </dgm:pt>
    <dgm:pt modelId="{5712979C-2F0E-476E-8F02-B962C7142048}" type="pres">
      <dgm:prSet presAssocID="{A6269B71-7C1F-4040-91B0-386086D05822}" presName="connectorText" presStyleLbl="sibTrans2D1" presStyleIdx="2" presStyleCnt="4"/>
      <dgm:spPr/>
    </dgm:pt>
    <dgm:pt modelId="{E7874DE9-18F4-4FAD-8888-F5C342BA26CE}" type="pres">
      <dgm:prSet presAssocID="{967E1E1E-A179-4A31-BF6B-736CE960A856}" presName="node" presStyleLbl="node1" presStyleIdx="3" presStyleCnt="4">
        <dgm:presLayoutVars>
          <dgm:bulletEnabled val="1"/>
        </dgm:presLayoutVars>
      </dgm:prSet>
      <dgm:spPr/>
    </dgm:pt>
    <dgm:pt modelId="{829899D9-1794-4DA2-BF3C-F33422D20D19}" type="pres">
      <dgm:prSet presAssocID="{6D19158C-72E6-48A3-BD1D-1D17C29C797C}" presName="sibTrans" presStyleLbl="sibTrans2D1" presStyleIdx="3" presStyleCnt="4"/>
      <dgm:spPr/>
    </dgm:pt>
    <dgm:pt modelId="{55DDFAB3-5EE1-4913-B4A2-7D0D1E1FCDF4}" type="pres">
      <dgm:prSet presAssocID="{6D19158C-72E6-48A3-BD1D-1D17C29C797C}" presName="connectorText" presStyleLbl="sibTrans2D1" presStyleIdx="3" presStyleCnt="4"/>
      <dgm:spPr/>
    </dgm:pt>
  </dgm:ptLst>
  <dgm:cxnLst>
    <dgm:cxn modelId="{43D5470D-6D64-43F8-8D90-B7C8BD7A698F}" type="presOf" srcId="{A6269B71-7C1F-4040-91B0-386086D05822}" destId="{5712979C-2F0E-476E-8F02-B962C7142048}" srcOrd="1" destOrd="0" presId="urn:microsoft.com/office/officeart/2005/8/layout/cycle2"/>
    <dgm:cxn modelId="{B5DC3C0F-730C-4C9D-92EE-F9C97E7E80E5}" type="presOf" srcId="{6D19158C-72E6-48A3-BD1D-1D17C29C797C}" destId="{829899D9-1794-4DA2-BF3C-F33422D20D19}" srcOrd="0" destOrd="0" presId="urn:microsoft.com/office/officeart/2005/8/layout/cycle2"/>
    <dgm:cxn modelId="{EE93FB1A-9068-4859-9180-086542A84396}" type="presOf" srcId="{DFD2B467-05D2-40E4-B3B9-B9F613E3B196}" destId="{06BF452E-FFCD-4132-A4EF-53270E6D4875}" srcOrd="0" destOrd="0" presId="urn:microsoft.com/office/officeart/2005/8/layout/cycle2"/>
    <dgm:cxn modelId="{DD95801D-1D8A-4B64-A113-0E201B745A22}" type="presOf" srcId="{F77D4BF3-9974-4631-8BB5-7AEBDA49CBE2}" destId="{409197A4-281B-4FEF-874F-9FF22B65FB88}" srcOrd="1" destOrd="0" presId="urn:microsoft.com/office/officeart/2005/8/layout/cycle2"/>
    <dgm:cxn modelId="{D9673023-0791-41B0-9E63-2C754C209004}" type="presOf" srcId="{967E1E1E-A179-4A31-BF6B-736CE960A856}" destId="{E7874DE9-18F4-4FAD-8888-F5C342BA26CE}" srcOrd="0" destOrd="0" presId="urn:microsoft.com/office/officeart/2005/8/layout/cycle2"/>
    <dgm:cxn modelId="{5ACF732D-939B-45A3-9812-B4B77D41B2F1}" type="presOf" srcId="{BBED38FF-0A1F-4A9B-A8EB-BD53E6469434}" destId="{1AA69085-EA18-4C91-BAB3-13B3B1B36087}" srcOrd="0" destOrd="0" presId="urn:microsoft.com/office/officeart/2005/8/layout/cycle2"/>
    <dgm:cxn modelId="{035A5938-80A0-42F7-B95C-07F9BD14BD1D}" type="presOf" srcId="{3CF87D27-5904-4A6D-B0E6-2921EBE3B659}" destId="{C5CFE69F-65A6-4DB5-A55A-B7E193769C62}" srcOrd="1" destOrd="0" presId="urn:microsoft.com/office/officeart/2005/8/layout/cycle2"/>
    <dgm:cxn modelId="{4EC9975D-CA78-4A5A-80D8-797FD145B659}" type="presOf" srcId="{6D19158C-72E6-48A3-BD1D-1D17C29C797C}" destId="{55DDFAB3-5EE1-4913-B4A2-7D0D1E1FCDF4}" srcOrd="1" destOrd="0" presId="urn:microsoft.com/office/officeart/2005/8/layout/cycle2"/>
    <dgm:cxn modelId="{F2404D69-62A9-4842-8AE0-8A3E992F3E7F}" type="presOf" srcId="{ABE5DB38-7BFD-4606-AD6E-4FAAA848B792}" destId="{45E75364-614F-4AF1-A257-1CEA0FC80C2A}" srcOrd="0" destOrd="0" presId="urn:microsoft.com/office/officeart/2005/8/layout/cycle2"/>
    <dgm:cxn modelId="{B5240158-0501-4C3B-B708-06B36AB73A45}" type="presOf" srcId="{C53A0C2F-9C6A-4713-945E-C17D6FCA3E2F}" destId="{DAA1DEC1-6D58-4757-95B8-A9F444BF01B3}" srcOrd="0" destOrd="0" presId="urn:microsoft.com/office/officeart/2005/8/layout/cycle2"/>
    <dgm:cxn modelId="{E086E58A-5DC5-44D2-ABD0-BE83F1B30969}" type="presOf" srcId="{3CF87D27-5904-4A6D-B0E6-2921EBE3B659}" destId="{96D2DCDD-BA8A-42EA-8B3F-E378F01748EC}" srcOrd="0" destOrd="0" presId="urn:microsoft.com/office/officeart/2005/8/layout/cycle2"/>
    <dgm:cxn modelId="{2FE0E29D-9925-4DA8-AB45-49E8FF9DD854}" srcId="{C53A0C2F-9C6A-4713-945E-C17D6FCA3E2F}" destId="{ABE5DB38-7BFD-4606-AD6E-4FAAA848B792}" srcOrd="1" destOrd="0" parTransId="{FBB49914-26F7-467C-ABDF-9C11D3849C97}" sibTransId="{3CF87D27-5904-4A6D-B0E6-2921EBE3B659}"/>
    <dgm:cxn modelId="{31B5AAAA-4948-4C7D-94F3-A4A177F4FB6B}" srcId="{C53A0C2F-9C6A-4713-945E-C17D6FCA3E2F}" destId="{967E1E1E-A179-4A31-BF6B-736CE960A856}" srcOrd="3" destOrd="0" parTransId="{AB31DE2F-A8B8-4177-8710-03EACA62564A}" sibTransId="{6D19158C-72E6-48A3-BD1D-1D17C29C797C}"/>
    <dgm:cxn modelId="{CAFFEFAE-C221-48D7-840C-4C4C1E6C40FB}" srcId="{C53A0C2F-9C6A-4713-945E-C17D6FCA3E2F}" destId="{BBED38FF-0A1F-4A9B-A8EB-BD53E6469434}" srcOrd="2" destOrd="0" parTransId="{A039C37C-43BE-43EB-B40E-54E4F47DA9EB}" sibTransId="{A6269B71-7C1F-4040-91B0-386086D05822}"/>
    <dgm:cxn modelId="{437C12BB-309F-44F2-966D-BEF3A5DB1A7B}" srcId="{C53A0C2F-9C6A-4713-945E-C17D6FCA3E2F}" destId="{DFD2B467-05D2-40E4-B3B9-B9F613E3B196}" srcOrd="0" destOrd="0" parTransId="{40A86C00-B709-4377-AFAC-A80F93291579}" sibTransId="{F77D4BF3-9974-4631-8BB5-7AEBDA49CBE2}"/>
    <dgm:cxn modelId="{A6C191E5-0450-4E50-BD51-6DABEA972DEF}" type="presOf" srcId="{F77D4BF3-9974-4631-8BB5-7AEBDA49CBE2}" destId="{75802257-E458-441D-B0F8-C41C252DC56A}" srcOrd="0" destOrd="0" presId="urn:microsoft.com/office/officeart/2005/8/layout/cycle2"/>
    <dgm:cxn modelId="{1388CDF9-3B6C-43CF-9CC6-7E4CDD1E5D6C}" type="presOf" srcId="{A6269B71-7C1F-4040-91B0-386086D05822}" destId="{3AE608AE-7B51-4478-B232-E7598D8E5FC9}" srcOrd="0" destOrd="0" presId="urn:microsoft.com/office/officeart/2005/8/layout/cycle2"/>
    <dgm:cxn modelId="{EF5F388E-E845-4D01-B98B-0B85197C004C}" type="presParOf" srcId="{DAA1DEC1-6D58-4757-95B8-A9F444BF01B3}" destId="{06BF452E-FFCD-4132-A4EF-53270E6D4875}" srcOrd="0" destOrd="0" presId="urn:microsoft.com/office/officeart/2005/8/layout/cycle2"/>
    <dgm:cxn modelId="{75F9E25B-8D1C-4561-AC75-9FC71D878AC0}" type="presParOf" srcId="{DAA1DEC1-6D58-4757-95B8-A9F444BF01B3}" destId="{75802257-E458-441D-B0F8-C41C252DC56A}" srcOrd="1" destOrd="0" presId="urn:microsoft.com/office/officeart/2005/8/layout/cycle2"/>
    <dgm:cxn modelId="{7DC3B91C-BA46-4EEF-AFF0-9D4E9650C429}" type="presParOf" srcId="{75802257-E458-441D-B0F8-C41C252DC56A}" destId="{409197A4-281B-4FEF-874F-9FF22B65FB88}" srcOrd="0" destOrd="0" presId="urn:microsoft.com/office/officeart/2005/8/layout/cycle2"/>
    <dgm:cxn modelId="{2DC51F28-6B62-47B1-8BCF-030BA24EACF3}" type="presParOf" srcId="{DAA1DEC1-6D58-4757-95B8-A9F444BF01B3}" destId="{45E75364-614F-4AF1-A257-1CEA0FC80C2A}" srcOrd="2" destOrd="0" presId="urn:microsoft.com/office/officeart/2005/8/layout/cycle2"/>
    <dgm:cxn modelId="{116FAE15-0259-4F82-899A-E6A07EBFF1DC}" type="presParOf" srcId="{DAA1DEC1-6D58-4757-95B8-A9F444BF01B3}" destId="{96D2DCDD-BA8A-42EA-8B3F-E378F01748EC}" srcOrd="3" destOrd="0" presId="urn:microsoft.com/office/officeart/2005/8/layout/cycle2"/>
    <dgm:cxn modelId="{5F824801-4E1E-47CA-AAA3-70D90BEB3FE7}" type="presParOf" srcId="{96D2DCDD-BA8A-42EA-8B3F-E378F01748EC}" destId="{C5CFE69F-65A6-4DB5-A55A-B7E193769C62}" srcOrd="0" destOrd="0" presId="urn:microsoft.com/office/officeart/2005/8/layout/cycle2"/>
    <dgm:cxn modelId="{5F43EE05-67AB-4819-BD46-3174E569BE4A}" type="presParOf" srcId="{DAA1DEC1-6D58-4757-95B8-A9F444BF01B3}" destId="{1AA69085-EA18-4C91-BAB3-13B3B1B36087}" srcOrd="4" destOrd="0" presId="urn:microsoft.com/office/officeart/2005/8/layout/cycle2"/>
    <dgm:cxn modelId="{16E66E41-A178-4D17-9DA0-41746DB5B1C4}" type="presParOf" srcId="{DAA1DEC1-6D58-4757-95B8-A9F444BF01B3}" destId="{3AE608AE-7B51-4478-B232-E7598D8E5FC9}" srcOrd="5" destOrd="0" presId="urn:microsoft.com/office/officeart/2005/8/layout/cycle2"/>
    <dgm:cxn modelId="{CDE0995B-5F55-4316-976B-BAD888770051}" type="presParOf" srcId="{3AE608AE-7B51-4478-B232-E7598D8E5FC9}" destId="{5712979C-2F0E-476E-8F02-B962C7142048}" srcOrd="0" destOrd="0" presId="urn:microsoft.com/office/officeart/2005/8/layout/cycle2"/>
    <dgm:cxn modelId="{C91B7BCF-EF28-46DA-AE10-D79BA3839A4F}" type="presParOf" srcId="{DAA1DEC1-6D58-4757-95B8-A9F444BF01B3}" destId="{E7874DE9-18F4-4FAD-8888-F5C342BA26CE}" srcOrd="6" destOrd="0" presId="urn:microsoft.com/office/officeart/2005/8/layout/cycle2"/>
    <dgm:cxn modelId="{5C4629B0-80F4-41F1-966A-701D951E41BB}" type="presParOf" srcId="{DAA1DEC1-6D58-4757-95B8-A9F444BF01B3}" destId="{829899D9-1794-4DA2-BF3C-F33422D20D19}" srcOrd="7" destOrd="0" presId="urn:microsoft.com/office/officeart/2005/8/layout/cycle2"/>
    <dgm:cxn modelId="{B6121103-889C-4E0D-B29F-92793C0DC157}" type="presParOf" srcId="{829899D9-1794-4DA2-BF3C-F33422D20D19}" destId="{55DDFAB3-5EE1-4913-B4A2-7D0D1E1FCDF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F452E-FFCD-4132-A4EF-53270E6D4875}">
      <dsp:nvSpPr>
        <dsp:cNvPr id="0" name=""/>
        <dsp:cNvSpPr/>
      </dsp:nvSpPr>
      <dsp:spPr>
        <a:xfrm>
          <a:off x="2593944" y="1531"/>
          <a:ext cx="1627247" cy="16272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Jaar 1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nl-NL" sz="1500" kern="1200"/>
          </a:br>
          <a:r>
            <a:rPr lang="nl-NL" sz="1500" kern="1200"/>
            <a:t>Chemische monitoring</a:t>
          </a:r>
        </a:p>
      </dsp:txBody>
      <dsp:txXfrm>
        <a:off x="2832249" y="239836"/>
        <a:ext cx="1150637" cy="1150637"/>
      </dsp:txXfrm>
    </dsp:sp>
    <dsp:sp modelId="{75802257-E458-441D-B0F8-C41C252DC56A}">
      <dsp:nvSpPr>
        <dsp:cNvPr id="0" name=""/>
        <dsp:cNvSpPr/>
      </dsp:nvSpPr>
      <dsp:spPr>
        <a:xfrm rot="2700000">
          <a:off x="4046359" y="1395136"/>
          <a:ext cx="431577" cy="5491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200" kern="1200"/>
        </a:p>
      </dsp:txBody>
      <dsp:txXfrm>
        <a:off x="4065320" y="1459199"/>
        <a:ext cx="302104" cy="329517"/>
      </dsp:txXfrm>
    </dsp:sp>
    <dsp:sp modelId="{45E75364-614F-4AF1-A257-1CEA0FC80C2A}">
      <dsp:nvSpPr>
        <dsp:cNvPr id="0" name=""/>
        <dsp:cNvSpPr/>
      </dsp:nvSpPr>
      <dsp:spPr>
        <a:xfrm>
          <a:off x="4320377" y="1727963"/>
          <a:ext cx="1627247" cy="16272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Jaar 2</a:t>
          </a:r>
          <a:br>
            <a:rPr lang="nl-NL" sz="1500" kern="1200"/>
          </a:br>
          <a:br>
            <a:rPr lang="nl-NL" sz="1500" kern="1200"/>
          </a:br>
          <a:r>
            <a:rPr lang="nl-NL" sz="1500" kern="1200" err="1"/>
            <a:t>ecolog</a:t>
          </a:r>
          <a:r>
            <a:rPr lang="nl-NL" sz="1500" kern="1200"/>
            <a:t>. </a:t>
          </a:r>
          <a:r>
            <a:rPr lang="nl-NL" sz="1500" kern="1200" err="1"/>
            <a:t>mon</a:t>
          </a:r>
          <a:r>
            <a:rPr lang="nl-NL" sz="1500" kern="1200"/>
            <a:t>. (Ecoscans)</a:t>
          </a:r>
        </a:p>
      </dsp:txBody>
      <dsp:txXfrm>
        <a:off x="4558682" y="1966268"/>
        <a:ext cx="1150637" cy="1150637"/>
      </dsp:txXfrm>
    </dsp:sp>
    <dsp:sp modelId="{96D2DCDD-BA8A-42EA-8B3F-E378F01748EC}">
      <dsp:nvSpPr>
        <dsp:cNvPr id="0" name=""/>
        <dsp:cNvSpPr/>
      </dsp:nvSpPr>
      <dsp:spPr>
        <a:xfrm rot="8100000">
          <a:off x="4063632" y="3121568"/>
          <a:ext cx="431577" cy="5491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200" kern="1200"/>
        </a:p>
      </dsp:txBody>
      <dsp:txXfrm rot="10800000">
        <a:off x="4174144" y="3185631"/>
        <a:ext cx="302104" cy="329517"/>
      </dsp:txXfrm>
    </dsp:sp>
    <dsp:sp modelId="{1AA69085-EA18-4C91-BAB3-13B3B1B36087}">
      <dsp:nvSpPr>
        <dsp:cNvPr id="0" name=""/>
        <dsp:cNvSpPr/>
      </dsp:nvSpPr>
      <dsp:spPr>
        <a:xfrm>
          <a:off x="2593944" y="3454396"/>
          <a:ext cx="1627247" cy="16272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Jaar 3</a:t>
          </a:r>
          <a:br>
            <a:rPr lang="nl-NL" sz="1500" kern="1200"/>
          </a:br>
          <a:br>
            <a:rPr lang="nl-NL" sz="1500" kern="1200"/>
          </a:br>
          <a:r>
            <a:rPr lang="nl-NL" sz="1500" kern="1200"/>
            <a:t>SWIB-ronde</a:t>
          </a:r>
        </a:p>
      </dsp:txBody>
      <dsp:txXfrm>
        <a:off x="2832249" y="3692701"/>
        <a:ext cx="1150637" cy="1150637"/>
      </dsp:txXfrm>
    </dsp:sp>
    <dsp:sp modelId="{3AE608AE-7B51-4478-B232-E7598D8E5FC9}">
      <dsp:nvSpPr>
        <dsp:cNvPr id="0" name=""/>
        <dsp:cNvSpPr/>
      </dsp:nvSpPr>
      <dsp:spPr>
        <a:xfrm rot="13500000">
          <a:off x="2337200" y="3138842"/>
          <a:ext cx="431577" cy="5491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200" kern="1200"/>
        </a:p>
      </dsp:txBody>
      <dsp:txXfrm rot="10800000">
        <a:off x="2447712" y="3294457"/>
        <a:ext cx="302104" cy="329517"/>
      </dsp:txXfrm>
    </dsp:sp>
    <dsp:sp modelId="{E7874DE9-18F4-4FAD-8888-F5C342BA26CE}">
      <dsp:nvSpPr>
        <dsp:cNvPr id="0" name=""/>
        <dsp:cNvSpPr/>
      </dsp:nvSpPr>
      <dsp:spPr>
        <a:xfrm>
          <a:off x="867512" y="1727963"/>
          <a:ext cx="1627247" cy="16272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Jaar 4 t/m 6(8)</a:t>
          </a:r>
          <a:br>
            <a:rPr lang="nl-NL" sz="1500" kern="1200" dirty="0"/>
          </a:br>
          <a:r>
            <a:rPr lang="nl-NL" sz="1500" kern="1200" dirty="0"/>
            <a:t>uitvoeren maatregelen</a:t>
          </a:r>
        </a:p>
      </dsp:txBody>
      <dsp:txXfrm>
        <a:off x="1105817" y="1966268"/>
        <a:ext cx="1150637" cy="1150637"/>
      </dsp:txXfrm>
    </dsp:sp>
    <dsp:sp modelId="{829899D9-1794-4DA2-BF3C-F33422D20D19}">
      <dsp:nvSpPr>
        <dsp:cNvPr id="0" name=""/>
        <dsp:cNvSpPr/>
      </dsp:nvSpPr>
      <dsp:spPr>
        <a:xfrm rot="18900000">
          <a:off x="2319926" y="1412410"/>
          <a:ext cx="431577" cy="5491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200" kern="1200"/>
        </a:p>
      </dsp:txBody>
      <dsp:txXfrm>
        <a:off x="2338887" y="1568025"/>
        <a:ext cx="302104" cy="329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E9F22-243F-49F5-AFBA-DF40CD1949BB}" type="datetimeFigureOut">
              <a:t>29-6-2026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E96CC-E3ED-4E28-B977-2459A713F84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9124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CC27D-5D14-1858-D2D1-DA7D7E9FB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C5989E-998B-C159-8A2F-A503CCF1D9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4DB5D5-4D1B-4D99-0907-08F2BA866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35876-E843-C1B7-2774-102245603A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76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4A06C-A68A-E153-5DD5-C0BA5A5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4F2AC-0622-12D1-E74C-C9B70BEB5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2477AE-3887-75F7-AF52-288A26F56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E1E02-F6C4-C3B2-0DCD-49166FAD6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09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6B058-9CDD-6751-1B1F-0FDCB9ADB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76DD70-30D0-5AD4-DF3D-A6F24460C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8A8D2-31AB-9FD2-F2D0-7715132E0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563C1-9DF4-933C-E108-A66D0E1491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5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58CD8-F08B-AB2B-7CD2-1151E4887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01B20E-394B-CADE-8119-FAA7A2A7C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8C5052-0ACC-118C-8735-205FEDC8A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19AA2-FF67-D092-A9F9-050C6A143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04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0F772-F685-A7A3-E36F-A7AE0C88C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CE44F8-5C76-0AA5-75CE-4A540A6F0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4FB779-539E-1EAB-8C6D-0829DAB3D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BC349-723D-6ACD-C6C7-6B8CE857A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97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2F4C7-D46D-E10A-AD55-035165A3E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4FF47D-12E6-A458-1E93-8B5067F6D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49861B-B6DB-D061-B1F9-BE734CB34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DAA07-EF48-8A10-F35C-8B57A65B0F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0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9E537-9843-D9D0-BE6A-E56A5533E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BBB658-B91F-1099-F3D1-EEE06EBF1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45AC9F-DE7A-D571-03E5-574B7C1B8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0D7E2-F473-2C7B-84FD-CFCE5BDA7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22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97AA5-2132-F8C5-BD15-B7CA269BA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9C92D0-D0D5-84D1-4C62-0727F4B25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D7E7FD-DAAB-CE40-85AF-4A1539716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FA0A4-D401-6A25-6A13-6F22075B0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0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66BA9-DF1F-B4B2-0A41-67080033C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95F107-0045-67EA-8927-BDBCA7B44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7094C-924E-003E-6ECE-3317A2593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D6DCA-864A-5C8F-4C24-A783973553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7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C2527-AA85-98B7-E64D-529706273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475776-E4E3-A3D2-F9F8-DA9403495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ED5CE4-E5B3-5B6B-96ED-DAF365C75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30108-72F0-F831-5CD4-E937CBC9B9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4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2B7E6-84B8-0EE5-085E-E34B7A80C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C32A33-A407-41EC-A85E-E04536FB0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731E02-0DDD-26C9-D0E7-820CF2633D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9FCD7-34D5-AD4F-4806-E7CCBF2A2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31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B5877-6FBE-BCA1-AF54-A63B41E63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BDE974-0F3C-5B96-5584-1455EEA58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EFF20-4F69-E23F-45B1-3BCDA7455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17492-CF60-CC19-6835-CCF42C11C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40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F6597-FECF-ACF3-041A-22DF07148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1D5B90-23E8-9B59-C5CF-F7488E66D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6E4980-1D73-53E2-C61B-C5C03FC545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F638C-5BD4-39E1-D09A-AD77A798D5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7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01775-43EF-018C-49AC-2D040F4D4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86C10-48F8-B50F-AABC-26A9EB2E33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A7192-4E08-3CA1-5BE1-C65B50473E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727FD-1E85-AD1C-8265-C48C9B41BF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28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54D89-600D-3C73-EB81-BCEBD65EE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87400A-E553-AA85-4B0E-507B6FFFF3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46D947-9BAF-0412-28DD-827C98B69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1A5E5-ED70-CA1A-834B-563E32008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0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3F61D-210A-7546-5109-F615D5AAC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0CB4C2-F72A-0556-46D5-19B2314B56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75F09D-ACB0-3D68-7D1D-9C57686C9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F6831-BBCD-9A76-C067-189A1DD39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41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EC903-5D0B-72B4-9505-1DFDC749B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CAF57E-0C13-AD8A-3D5F-1D334AC48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0C1A11-8187-7FFF-2074-D9B212B2D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B5C32-4058-1CAC-0E83-DE9F07CFB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E96CC-E3ED-4E28-B977-2459A713F84E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6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317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028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i="0">
          <a:solidFill>
            <a:schemeClr val="tx1">
              <a:lumMod val="50000"/>
            </a:schemeClr>
          </a:solidFill>
          <a:latin typeface="Verdana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/>
          <a:ea typeface="+mn-ea"/>
          <a:cs typeface="+mn-cs"/>
        </a:defRPr>
      </a:lvl1pPr>
      <a:lvl2pPr marL="742950" indent="-28575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buChar char="•"/>
        <a:defRPr 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mailto:lholsteijn@vallei-veluwe.nl" TargetMode="Externa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25.xml"/><Relationship Id="rId1" Type="http://schemas.openxmlformats.org/officeDocument/2006/relationships/customXml" Target="../../customXml/item24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valleienveluwe.maps.arcgis.com/apps/instant/sidebar/index.html?appid=8bbd1974143143629add62d591a0a41c" TargetMode="External"/><Relationship Id="rId2" Type="http://schemas.openxmlformats.org/officeDocument/2006/relationships/customXml" Target="../../customXml/item27.xml"/><Relationship Id="rId1" Type="http://schemas.openxmlformats.org/officeDocument/2006/relationships/customXml" Target="../../customXml/item26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29.xml"/><Relationship Id="rId1" Type="http://schemas.openxmlformats.org/officeDocument/2006/relationships/customXml" Target="../../customXml/item28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1.xml"/><Relationship Id="rId2" Type="http://schemas.openxmlformats.org/officeDocument/2006/relationships/customXml" Target="../../customXml/item31.xml"/><Relationship Id="rId1" Type="http://schemas.openxmlformats.org/officeDocument/2006/relationships/customXml" Target="../../customXml/item30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12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33.xml"/><Relationship Id="rId1" Type="http://schemas.openxmlformats.org/officeDocument/2006/relationships/customXml" Target="../../customXml/item3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35.xml"/><Relationship Id="rId1" Type="http://schemas.openxmlformats.org/officeDocument/2006/relationships/customXml" Target="../../customXml/item34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37.xml"/><Relationship Id="rId1" Type="http://schemas.openxmlformats.org/officeDocument/2006/relationships/customXml" Target="../../customXml/item36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39.xml"/><Relationship Id="rId1" Type="http://schemas.openxmlformats.org/officeDocument/2006/relationships/customXml" Target="../../customXml/item38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customXml" Target="../../customXml/item41.xml"/><Relationship Id="rId1" Type="http://schemas.openxmlformats.org/officeDocument/2006/relationships/customXml" Target="../../customXml/item40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43.xml"/><Relationship Id="rId1" Type="http://schemas.openxmlformats.org/officeDocument/2006/relationships/customXml" Target="../../customXml/item4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10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14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7.xml"/><Relationship Id="rId1" Type="http://schemas.openxmlformats.org/officeDocument/2006/relationships/customXml" Target="../../customXml/item16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customXml" Target="../../customXml/item21.xml"/><Relationship Id="rId1" Type="http://schemas.openxmlformats.org/officeDocument/2006/relationships/customXml" Target="../../customXml/item20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23.xml"/><Relationship Id="rId1" Type="http://schemas.openxmlformats.org/officeDocument/2006/relationships/customXml" Target="../../customXml/item22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031F81-9534-528A-8777-07E266FF0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CC4A23D-D37C-C03B-730D-DA3EC74A3A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t="18893" b="-18893"/>
          <a:stretch>
            <a:fillRect/>
          </a:stretch>
        </p:blipFill>
        <p:spPr>
          <a:xfrm>
            <a:off x="0" y="-2780"/>
            <a:ext cx="12192000" cy="775094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9F20D1C-770E-F683-B5DC-2B08E7BAD4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/>
          <a:stretch/>
        </p:blipFill>
        <p:spPr>
          <a:xfrm>
            <a:off x="0" y="3314700"/>
            <a:ext cx="12192000" cy="3543300"/>
          </a:xfrm>
          <a:prstGeom prst="rect">
            <a:avLst/>
          </a:prstGeom>
        </p:spPr>
      </p:pic>
      <p:pic>
        <p:nvPicPr>
          <p:cNvPr id="10" name="Afbeelding 9" descr="Afbeelding met Graphics, Lettertype, cirkel, schermopname&#10;&#10;Door AI gegenereerde inhoud is mogelijk onjuist.">
            <a:extLst>
              <a:ext uri="{FF2B5EF4-FFF2-40B4-BE49-F238E27FC236}">
                <a16:creationId xmlns:a16="http://schemas.microsoft.com/office/drawing/2014/main" id="{460A75D5-2E6B-0BF2-CAA3-D9DB2BD1FA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3589" y="5939623"/>
            <a:ext cx="1482536" cy="551031"/>
          </a:xfrm>
          <a:prstGeom prst="rect">
            <a:avLst/>
          </a:prstGeom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30916733-7737-0501-860A-2CC1022C36E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" y="4889070"/>
            <a:ext cx="10972800" cy="833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>
                    <a:lumMod val="50000"/>
                  </a:schemeClr>
                </a:solidFill>
                <a:latin typeface="Verdana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l-NL" sz="4000" kern="0" dirty="0">
                <a:solidFill>
                  <a:schemeClr val="tx1"/>
                </a:solidFill>
              </a:rPr>
              <a:t>Stedelijk Water in Beeld (SWIB)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FA790481-156B-78FC-FEE2-E6423E0DA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" y="5522884"/>
            <a:ext cx="9188114" cy="833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>
                    <a:lumMod val="50000"/>
                  </a:schemeClr>
                </a:solidFill>
                <a:latin typeface="Verdana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nl-NL" sz="2400" b="0" kern="0" dirty="0">
              <a:solidFill>
                <a:schemeClr val="tx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83A8BB0-5879-F884-98A5-70AD01F4DCC9}"/>
              </a:ext>
            </a:extLst>
          </p:cNvPr>
          <p:cNvSpPr txBox="1"/>
          <p:nvPr/>
        </p:nvSpPr>
        <p:spPr>
          <a:xfrm>
            <a:off x="616106" y="5653303"/>
            <a:ext cx="56337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Huidige methode en doorontwikkeling</a:t>
            </a:r>
            <a:br>
              <a:rPr lang="nl-NL" dirty="0"/>
            </a:br>
            <a:endParaRPr lang="nl-NL" dirty="0"/>
          </a:p>
          <a:p>
            <a:r>
              <a:rPr lang="nl-NL" sz="1800" dirty="0"/>
              <a:t>11-6-2026 Lotta Holsteijn, </a:t>
            </a:r>
            <a:r>
              <a:rPr lang="nl-NL" sz="1800" dirty="0">
                <a:hlinkClick r:id="rId7"/>
              </a:rPr>
              <a:t>lholsteijn@vallei-veluwe.nl</a:t>
            </a:r>
            <a:r>
              <a:rPr lang="nl-NL" sz="1800" dirty="0"/>
              <a:t> </a:t>
            </a:r>
            <a:endParaRPr lang="nl-NL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877783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189DC-F159-D287-2AA2-EA9717FA8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48A5F810-F4CC-11BF-7F9A-CAD184E5536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5DE7848-6B41-C479-2488-A30F220D22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Resultaten – </a:t>
            </a:r>
            <a:r>
              <a:rPr lang="nl-NL" dirty="0" err="1">
                <a:solidFill>
                  <a:schemeClr val="bg1"/>
                </a:solidFill>
              </a:rPr>
              <a:t>factsheet</a:t>
            </a:r>
            <a:r>
              <a:rPr lang="nl-NL" dirty="0">
                <a:solidFill>
                  <a:schemeClr val="bg1"/>
                </a:solidFill>
              </a:rPr>
              <a:t> rapportage nieuw vanaf 2025!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033AEFF-0AE0-568A-93AB-1C5704D20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030" y="1319917"/>
            <a:ext cx="8311879" cy="5866777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957022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08B19-EE6B-F6CA-0953-F1B6C08AB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582026B0-3E8C-DA76-91C7-7E514B0054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86FAFDC-ED99-C299-41C2-46FCA6B092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Resultaten – GIS website</a:t>
            </a:r>
          </a:p>
        </p:txBody>
      </p:sp>
      <p:pic>
        <p:nvPicPr>
          <p:cNvPr id="9" name="Tijdelijke aanduiding voor inhoud 6">
            <a:extLst>
              <a:ext uri="{FF2B5EF4-FFF2-40B4-BE49-F238E27FC236}">
                <a16:creationId xmlns:a16="http://schemas.microsoft.com/office/drawing/2014/main" id="{6642C151-1685-F966-2FB1-FB57F7D6E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253696" y="1720716"/>
            <a:ext cx="9842191" cy="49415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B6B4E96-5C5E-3C22-6E67-8E41D7B94B50}"/>
              </a:ext>
            </a:extLst>
          </p:cNvPr>
          <p:cNvSpPr txBox="1"/>
          <p:nvPr/>
        </p:nvSpPr>
        <p:spPr>
          <a:xfrm>
            <a:off x="4380384" y="1319917"/>
            <a:ext cx="3779624" cy="369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9BD7"/>
            </a:solidFill>
            <a:prstDash val="solid"/>
          </a:ln>
          <a:effectLst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/>
                <a:ea typeface="+mn-lt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Water in de wijk (kwaliteitsbeelden)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120282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8532E1-5D05-024D-922B-76012297B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F5928CA4-2780-B3CC-2672-1D8D1F15401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32" name="Ovaal 31">
            <a:extLst>
              <a:ext uri="{FF2B5EF4-FFF2-40B4-BE49-F238E27FC236}">
                <a16:creationId xmlns:a16="http://schemas.microsoft.com/office/drawing/2014/main" id="{131B71B1-6376-61D8-C0D0-0FC2FBE1610A}"/>
              </a:ext>
            </a:extLst>
          </p:cNvPr>
          <p:cNvSpPr/>
          <p:nvPr/>
        </p:nvSpPr>
        <p:spPr bwMode="auto">
          <a:xfrm rot="1314281">
            <a:off x="7971981" y="447869"/>
            <a:ext cx="3215420" cy="22352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89664EA-644F-6966-E37C-D7D2DF6FA4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Schat aan informatie</a:t>
            </a:r>
          </a:p>
        </p:txBody>
      </p:sp>
      <p:pic>
        <p:nvPicPr>
          <p:cNvPr id="6" name="Afbeelding 5" descr="Schat">
            <a:extLst>
              <a:ext uri="{FF2B5EF4-FFF2-40B4-BE49-F238E27FC236}">
                <a16:creationId xmlns:a16="http://schemas.microsoft.com/office/drawing/2014/main" id="{7167C17D-913D-41FD-C944-C7E762C14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5394" y="2537927"/>
            <a:ext cx="3596831" cy="323772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EBA296A-9BF8-829D-4167-F7248DD4C175}"/>
              </a:ext>
            </a:extLst>
          </p:cNvPr>
          <p:cNvSpPr txBox="1"/>
          <p:nvPr/>
        </p:nvSpPr>
        <p:spPr>
          <a:xfrm>
            <a:off x="8178282" y="1011853"/>
            <a:ext cx="1278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NDFF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58D168C-CB48-8855-C20F-859068B062EE}"/>
              </a:ext>
            </a:extLst>
          </p:cNvPr>
          <p:cNvSpPr txBox="1"/>
          <p:nvPr/>
        </p:nvSpPr>
        <p:spPr>
          <a:xfrm>
            <a:off x="9579691" y="1534447"/>
            <a:ext cx="1570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/>
              <a:t>Waterkwali-teitsportaal</a:t>
            </a:r>
            <a:endParaRPr lang="nl-NL" sz="20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72DD916-ABD4-4BC8-CFD8-9FB57AA56397}"/>
              </a:ext>
            </a:extLst>
          </p:cNvPr>
          <p:cNvSpPr txBox="1"/>
          <p:nvPr/>
        </p:nvSpPr>
        <p:spPr>
          <a:xfrm>
            <a:off x="7275829" y="2275693"/>
            <a:ext cx="1963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plantensoorten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3ED4FC3-495E-BBF6-D8DB-22624FD96AE4}"/>
              </a:ext>
            </a:extLst>
          </p:cNvPr>
          <p:cNvSpPr txBox="1"/>
          <p:nvPr/>
        </p:nvSpPr>
        <p:spPr>
          <a:xfrm>
            <a:off x="5189375" y="1655612"/>
            <a:ext cx="2228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Exoten/ plaagsoorten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A81D9F8-961B-C942-8B7F-3D8B541E7A4B}"/>
              </a:ext>
            </a:extLst>
          </p:cNvPr>
          <p:cNvSpPr txBox="1"/>
          <p:nvPr/>
        </p:nvSpPr>
        <p:spPr>
          <a:xfrm>
            <a:off x="1292290" y="2460793"/>
            <a:ext cx="275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Verdacht blauwalg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01940B4-36BB-6DF7-D3F0-C97104088FCB}"/>
              </a:ext>
            </a:extLst>
          </p:cNvPr>
          <p:cNvSpPr txBox="1"/>
          <p:nvPr/>
        </p:nvSpPr>
        <p:spPr>
          <a:xfrm>
            <a:off x="609599" y="3925954"/>
            <a:ext cx="330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Alg. kenmerken water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BD92F21-E8ED-C07B-ADD9-ACE3174E6804}"/>
              </a:ext>
            </a:extLst>
          </p:cNvPr>
          <p:cNvSpPr txBox="1"/>
          <p:nvPr/>
        </p:nvSpPr>
        <p:spPr>
          <a:xfrm>
            <a:off x="9309787" y="3656369"/>
            <a:ext cx="3873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Fysisch-chemische waterkwaliteit</a:t>
            </a:r>
          </a:p>
          <a:p>
            <a:endParaRPr lang="nl-NL" dirty="0"/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EDA2EEA7-53C2-AEDF-52BF-8F36D96E767A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 flipV="1">
            <a:off x="7992225" y="4094464"/>
            <a:ext cx="1142444" cy="62324"/>
          </a:xfrm>
          <a:prstGeom prst="straightConnector1">
            <a:avLst/>
          </a:prstGeom>
          <a:ln w="38100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497D7FAD-2B5C-E51D-CE62-A7AE16D0C3B1}"/>
              </a:ext>
            </a:extLst>
          </p:cNvPr>
          <p:cNvCxnSpPr>
            <a:cxnSpLocks/>
          </p:cNvCxnSpPr>
          <p:nvPr/>
        </p:nvCxnSpPr>
        <p:spPr bwMode="auto">
          <a:xfrm flipV="1">
            <a:off x="7744408" y="2729361"/>
            <a:ext cx="247817" cy="544027"/>
          </a:xfrm>
          <a:prstGeom prst="straightConnector1">
            <a:avLst/>
          </a:prstGeom>
          <a:ln w="38100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80B5C5A2-7496-0CE3-12AC-E9F130C74134}"/>
              </a:ext>
            </a:extLst>
          </p:cNvPr>
          <p:cNvCxnSpPr>
            <a:cxnSpLocks/>
            <a:endCxn id="10" idx="2"/>
          </p:cNvCxnSpPr>
          <p:nvPr/>
        </p:nvCxnSpPr>
        <p:spPr bwMode="auto">
          <a:xfrm flipV="1">
            <a:off x="6303605" y="2486609"/>
            <a:ext cx="1" cy="528934"/>
          </a:xfrm>
          <a:prstGeom prst="straightConnector1">
            <a:avLst/>
          </a:prstGeom>
          <a:ln w="38100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32F01BD3-19F7-E06D-166C-3F4F78732B6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918856" y="2922458"/>
            <a:ext cx="687743" cy="357552"/>
          </a:xfrm>
          <a:prstGeom prst="straightConnector1">
            <a:avLst/>
          </a:prstGeom>
          <a:ln w="38100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00051DCF-DB75-A35C-BEA0-8EFC9A00F87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705614" y="4434436"/>
            <a:ext cx="689780" cy="4005"/>
          </a:xfrm>
          <a:prstGeom prst="straightConnector1">
            <a:avLst/>
          </a:prstGeom>
          <a:ln w="38100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1B87DB66-C1A4-C0A6-1D4C-DBAD5F03C8C4}"/>
              </a:ext>
            </a:extLst>
          </p:cNvPr>
          <p:cNvCxnSpPr>
            <a:cxnSpLocks/>
          </p:cNvCxnSpPr>
          <p:nvPr/>
        </p:nvCxnSpPr>
        <p:spPr bwMode="auto">
          <a:xfrm flipV="1">
            <a:off x="8178282" y="1500183"/>
            <a:ext cx="236125" cy="691482"/>
          </a:xfrm>
          <a:prstGeom prst="straightConnector1">
            <a:avLst/>
          </a:prstGeom>
          <a:ln w="38100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29204C87-9587-648B-915E-6EA838C89EFC}"/>
              </a:ext>
            </a:extLst>
          </p:cNvPr>
          <p:cNvCxnSpPr>
            <a:cxnSpLocks/>
          </p:cNvCxnSpPr>
          <p:nvPr/>
        </p:nvCxnSpPr>
        <p:spPr bwMode="auto">
          <a:xfrm flipV="1">
            <a:off x="9181323" y="2182449"/>
            <a:ext cx="642257" cy="278344"/>
          </a:xfrm>
          <a:prstGeom prst="straightConnector1">
            <a:avLst/>
          </a:prstGeom>
          <a:ln w="38100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1E7168C7-0441-6CCA-287C-EAF762DC0005}"/>
              </a:ext>
            </a:extLst>
          </p:cNvPr>
          <p:cNvCxnSpPr>
            <a:cxnSpLocks/>
          </p:cNvCxnSpPr>
          <p:nvPr/>
        </p:nvCxnSpPr>
        <p:spPr bwMode="auto">
          <a:xfrm flipV="1">
            <a:off x="10246344" y="2374066"/>
            <a:ext cx="0" cy="1234792"/>
          </a:xfrm>
          <a:prstGeom prst="straightConnector1">
            <a:avLst/>
          </a:prstGeom>
          <a:ln w="38100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4" name="Tekstvak 33">
            <a:extLst>
              <a:ext uri="{FF2B5EF4-FFF2-40B4-BE49-F238E27FC236}">
                <a16:creationId xmlns:a16="http://schemas.microsoft.com/office/drawing/2014/main" id="{A453B094-5D22-5496-E5FA-24BEE443240F}"/>
              </a:ext>
            </a:extLst>
          </p:cNvPr>
          <p:cNvSpPr txBox="1"/>
          <p:nvPr/>
        </p:nvSpPr>
        <p:spPr>
          <a:xfrm rot="2542062">
            <a:off x="10072795" y="608233"/>
            <a:ext cx="2132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5">
                    <a:lumMod val="75000"/>
                  </a:schemeClr>
                </a:solidFill>
              </a:rPr>
              <a:t>Landelijke </a:t>
            </a:r>
            <a:r>
              <a:rPr lang="nl-NL" sz="2000" dirty="0" err="1">
                <a:solidFill>
                  <a:schemeClr val="accent5">
                    <a:lumMod val="75000"/>
                  </a:schemeClr>
                </a:solidFill>
              </a:rPr>
              <a:t>data-opslag</a:t>
            </a:r>
            <a:r>
              <a:rPr lang="nl-NL" sz="2000" dirty="0">
                <a:solidFill>
                  <a:schemeClr val="accent5">
                    <a:lumMod val="75000"/>
                  </a:schemeClr>
                </a:solidFill>
              </a:rPr>
              <a:t> systemen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BEF990A7-DCC1-241A-94C5-03B05918FCAA}"/>
              </a:ext>
            </a:extLst>
          </p:cNvPr>
          <p:cNvSpPr txBox="1"/>
          <p:nvPr/>
        </p:nvSpPr>
        <p:spPr>
          <a:xfrm>
            <a:off x="847868" y="5542045"/>
            <a:ext cx="3758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Status planning baggeren/ beschoeiingen</a:t>
            </a:r>
          </a:p>
        </p:txBody>
      </p: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85A57865-AEC2-6263-7CBE-73AFBC549297}"/>
              </a:ext>
            </a:extLst>
          </p:cNvPr>
          <p:cNvCxnSpPr>
            <a:cxnSpLocks/>
          </p:cNvCxnSpPr>
          <p:nvPr/>
        </p:nvCxnSpPr>
        <p:spPr bwMode="auto">
          <a:xfrm flipH="1">
            <a:off x="4674637" y="5392684"/>
            <a:ext cx="621742" cy="382964"/>
          </a:xfrm>
          <a:prstGeom prst="straightConnector1">
            <a:avLst/>
          </a:prstGeom>
          <a:ln w="38100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9" name="Tekstvak 38">
            <a:extLst>
              <a:ext uri="{FF2B5EF4-FFF2-40B4-BE49-F238E27FC236}">
                <a16:creationId xmlns:a16="http://schemas.microsoft.com/office/drawing/2014/main" id="{92BAF0E1-D668-EA45-9C04-6F919F426918}"/>
              </a:ext>
            </a:extLst>
          </p:cNvPr>
          <p:cNvSpPr txBox="1"/>
          <p:nvPr/>
        </p:nvSpPr>
        <p:spPr>
          <a:xfrm>
            <a:off x="8271468" y="5653546"/>
            <a:ext cx="3758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Inzicht in knelpunten en </a:t>
            </a:r>
            <a:r>
              <a:rPr lang="nl-NL" dirty="0" err="1"/>
              <a:t>mog</a:t>
            </a:r>
            <a:r>
              <a:rPr lang="nl-NL" dirty="0"/>
              <a:t>. kansen</a:t>
            </a:r>
          </a:p>
        </p:txBody>
      </p:sp>
      <p:cxnSp>
        <p:nvCxnSpPr>
          <p:cNvPr id="40" name="Rechte verbindingslijn met pijl 39">
            <a:extLst>
              <a:ext uri="{FF2B5EF4-FFF2-40B4-BE49-F238E27FC236}">
                <a16:creationId xmlns:a16="http://schemas.microsoft.com/office/drawing/2014/main" id="{9117A81B-046D-9A44-3A3B-5EAE8094F2F8}"/>
              </a:ext>
            </a:extLst>
          </p:cNvPr>
          <p:cNvCxnSpPr>
            <a:cxnSpLocks/>
          </p:cNvCxnSpPr>
          <p:nvPr/>
        </p:nvCxnSpPr>
        <p:spPr bwMode="auto">
          <a:xfrm>
            <a:off x="7671112" y="5485256"/>
            <a:ext cx="892335" cy="168290"/>
          </a:xfrm>
          <a:prstGeom prst="straightConnector1">
            <a:avLst/>
          </a:prstGeom>
          <a:ln w="38100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79806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3C24B-BA2B-F586-54F9-3DF871498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6AD2A90F-035C-DED6-8293-AFDB07B370E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4AF999B-3AEE-C283-E0D2-ED9939762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3. Hoe werken we samen?</a:t>
            </a:r>
          </a:p>
        </p:txBody>
      </p:sp>
      <p:graphicFrame>
        <p:nvGraphicFramePr>
          <p:cNvPr id="2" name="Tijdelijke aanduiding voor inhoud 4">
            <a:extLst>
              <a:ext uri="{FF2B5EF4-FFF2-40B4-BE49-F238E27FC236}">
                <a16:creationId xmlns:a16="http://schemas.microsoft.com/office/drawing/2014/main" id="{6AD91889-D809-082F-54EF-C20CCE9598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64146"/>
              </p:ext>
            </p:extLst>
          </p:nvPr>
        </p:nvGraphicFramePr>
        <p:xfrm>
          <a:off x="5520841" y="1170390"/>
          <a:ext cx="6815137" cy="5083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BF3E4A6-9F7C-ABF7-CE4E-79605658C400}"/>
              </a:ext>
            </a:extLst>
          </p:cNvPr>
          <p:cNvSpPr txBox="1">
            <a:spLocks/>
          </p:cNvSpPr>
          <p:nvPr/>
        </p:nvSpPr>
        <p:spPr>
          <a:xfrm>
            <a:off x="609600" y="1537510"/>
            <a:ext cx="5055219" cy="508317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•"/>
              <a:defRPr 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sz="1800" b="1" kern="0" dirty="0">
                <a:solidFill>
                  <a:schemeClr val="bg1"/>
                </a:solidFill>
              </a:rPr>
              <a:t>Cyclische aanpak</a:t>
            </a:r>
          </a:p>
          <a:p>
            <a:endParaRPr lang="nl-NL" sz="1800" b="1" kern="0" dirty="0"/>
          </a:p>
          <a:p>
            <a:r>
              <a:rPr lang="nl-NL" sz="1800" b="1" kern="0" dirty="0"/>
              <a:t>Monitoring, jaar 1 &amp; 2</a:t>
            </a:r>
          </a:p>
          <a:p>
            <a:pPr marL="285750" indent="-285750">
              <a:buFontTx/>
              <a:buChar char="-"/>
            </a:pPr>
            <a:r>
              <a:rPr lang="nl-NL" sz="1800" kern="0" dirty="0"/>
              <a:t>Vaststellen huidige toestand waterkwaliteit</a:t>
            </a:r>
          </a:p>
          <a:p>
            <a:pPr marL="285750" indent="-285750">
              <a:buFontTx/>
              <a:buChar char="-"/>
            </a:pPr>
            <a:r>
              <a:rPr lang="nl-NL" sz="1800" kern="0" dirty="0"/>
              <a:t>Vaststellen kwaliteit oevers</a:t>
            </a:r>
          </a:p>
          <a:p>
            <a:endParaRPr lang="nl-NL" sz="1800" kern="0" dirty="0">
              <a:sym typeface="Wingdings" panose="05000000000000000000" pitchFamily="2" charset="2"/>
            </a:endParaRPr>
          </a:p>
          <a:p>
            <a:r>
              <a:rPr lang="nl-NL" sz="1800" b="1" kern="0" dirty="0">
                <a:sym typeface="Wingdings" panose="05000000000000000000" pitchFamily="2" charset="2"/>
              </a:rPr>
              <a:t>SWIB ronde, Jaar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kern="0" dirty="0">
                <a:sym typeface="Wingdings" panose="05000000000000000000" pitchFamily="2" charset="2"/>
              </a:rPr>
              <a:t>Toekennen ambitiebeelden;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kern="0" dirty="0">
                <a:sym typeface="Wingdings" panose="05000000000000000000" pitchFamily="2" charset="2"/>
              </a:rPr>
              <a:t>evalueren maatregelen en ambitiebeelden;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kern="0" dirty="0">
                <a:sym typeface="Wingdings" panose="05000000000000000000" pitchFamily="2" charset="2"/>
              </a:rPr>
              <a:t>afstemmen maatregelen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kern="0" dirty="0">
              <a:sym typeface="Wingdings" panose="05000000000000000000" pitchFamily="2" charset="2"/>
            </a:endParaRPr>
          </a:p>
          <a:p>
            <a:r>
              <a:rPr lang="nl-NL" sz="1800" b="1" kern="0" dirty="0">
                <a:sym typeface="Wingdings" panose="05000000000000000000" pitchFamily="2" charset="2"/>
              </a:rPr>
              <a:t>Uitvoeren maatregelen, Jaar 4, 5 en 6</a:t>
            </a:r>
          </a:p>
          <a:p>
            <a:endParaRPr lang="nl-NL" sz="1800" b="1" kern="0" dirty="0">
              <a:sym typeface="Wingdings" panose="05000000000000000000" pitchFamily="2" charset="2"/>
            </a:endParaRPr>
          </a:p>
          <a:p>
            <a:endParaRPr lang="nl-NL" sz="1800" b="1" kern="0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084110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F8F33-ECFA-2976-9FF8-B60C8A0D5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BC459AEE-E905-966B-BE6F-BA216D27B40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8685BD32-E3F9-129D-9F93-5728C003B7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Planning </a:t>
            </a:r>
            <a:r>
              <a:rPr lang="nl-NL" sz="3200" dirty="0" err="1">
                <a:solidFill>
                  <a:schemeClr val="bg1"/>
                </a:solidFill>
              </a:rPr>
              <a:t>Ecoscan</a:t>
            </a:r>
            <a:r>
              <a:rPr lang="nl-NL" sz="3200" dirty="0">
                <a:solidFill>
                  <a:schemeClr val="bg1"/>
                </a:solidFill>
              </a:rPr>
              <a:t> monitoring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A99C1D-0374-910E-52E0-6092E4E7C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067" y="1249578"/>
            <a:ext cx="6340133" cy="549060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812770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60CA0-5474-86EA-061A-2ED264B0C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7A2F95FE-4F37-EC78-4496-DBABB191DC3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4571CA3-3632-31DE-FC78-FCB465AEDA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Investering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FB56538-B6B3-0710-E122-5C0E11A7C6EE}"/>
              </a:ext>
            </a:extLst>
          </p:cNvPr>
          <p:cNvSpPr txBox="1"/>
          <p:nvPr/>
        </p:nvSpPr>
        <p:spPr>
          <a:xfrm>
            <a:off x="884076" y="2235200"/>
            <a:ext cx="97248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In beeld brengen kwaliteit van oevers én water als samenhangend systeem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Kwaliteit van stedelijk water waarborgen door samen op te trekken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Onderzoek fysisch-chemische waterkwaliteit betaald door waterschap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Kostenverdeling </a:t>
            </a:r>
            <a:r>
              <a:rPr lang="nl-NL" sz="2400" dirty="0" err="1"/>
              <a:t>ecoscan</a:t>
            </a:r>
            <a:r>
              <a:rPr lang="nl-NL" sz="2400" dirty="0"/>
              <a:t> onderzoek op basis van verdeelsleutel, ABC-watergangen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Investering maatregelen afhankelijk van type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37684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CC38B-FCCE-7FF3-FF62-5702A8C05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62B93CE4-D3AA-7FA3-63E0-2418630E036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1BA89F9-2DBC-B32F-815E-5443B1AB48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4. Evaluatie en doorontwikkeling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DAC09E1-EEF3-B8BE-4416-32B7CE445426}"/>
              </a:ext>
            </a:extLst>
          </p:cNvPr>
          <p:cNvSpPr txBox="1">
            <a:spLocks/>
          </p:cNvSpPr>
          <p:nvPr/>
        </p:nvSpPr>
        <p:spPr>
          <a:xfrm>
            <a:off x="5065313" y="2261151"/>
            <a:ext cx="6815667" cy="3994637"/>
          </a:xfrm>
        </p:spPr>
        <p:txBody>
          <a:bodyPr/>
          <a:lstStyle>
            <a:lvl1pPr marL="342900" indent="-3429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•"/>
              <a:defRPr 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nl-NL" sz="1600" kern="0" dirty="0">
                <a:solidFill>
                  <a:srgbClr val="00B050"/>
                </a:solidFill>
              </a:rPr>
              <a:t>Contactmoment gemeente en waterschap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600" kern="0" dirty="0">
                <a:solidFill>
                  <a:srgbClr val="00B050"/>
                </a:solidFill>
              </a:rPr>
              <a:t>Schat aan meetgegevens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600" kern="0" dirty="0">
                <a:solidFill>
                  <a:srgbClr val="00B050"/>
                </a:solidFill>
              </a:rPr>
              <a:t>Monitoringsresultaten goed ontsloten </a:t>
            </a:r>
            <a:r>
              <a:rPr lang="nl-NL" sz="1600" kern="0" dirty="0" err="1">
                <a:solidFill>
                  <a:srgbClr val="00B050"/>
                </a:solidFill>
              </a:rPr>
              <a:t>dmv</a:t>
            </a:r>
            <a:r>
              <a:rPr lang="nl-NL" sz="1600" kern="0" dirty="0">
                <a:solidFill>
                  <a:srgbClr val="00B050"/>
                </a:solidFill>
              </a:rPr>
              <a:t> </a:t>
            </a:r>
            <a:r>
              <a:rPr lang="nl-NL" sz="1600" kern="0" dirty="0" err="1">
                <a:solidFill>
                  <a:srgbClr val="00B050"/>
                </a:solidFill>
              </a:rPr>
              <a:t>factsheets</a:t>
            </a:r>
            <a:endParaRPr lang="nl-NL" sz="1600" kern="0" dirty="0">
              <a:solidFill>
                <a:srgbClr val="00B05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1600" kern="0" dirty="0">
                <a:solidFill>
                  <a:srgbClr val="FF0000"/>
                </a:solidFill>
              </a:rPr>
              <a:t>Afgesproken maatregelen blijven vrijblijvend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600" kern="0" dirty="0">
                <a:solidFill>
                  <a:srgbClr val="FF0000"/>
                </a:solidFill>
              </a:rPr>
              <a:t>Weinig concrete maatregelen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600" kern="0" dirty="0">
                <a:solidFill>
                  <a:srgbClr val="FF0000"/>
                </a:solidFill>
              </a:rPr>
              <a:t>Geen geformaliseerde samenwerkingsovereenkomst </a:t>
            </a:r>
            <a:r>
              <a:rPr lang="nl-NL" sz="1600" kern="0" dirty="0">
                <a:solidFill>
                  <a:srgbClr val="FF0000"/>
                </a:solidFill>
                <a:sym typeface="Wingdings" panose="05000000000000000000" pitchFamily="2" charset="2"/>
              </a:rPr>
              <a:t> inefficiëntie  </a:t>
            </a:r>
            <a:r>
              <a:rPr lang="nl-NL" sz="1600" i="1" kern="0" dirty="0">
                <a:sym typeface="Wingdings" panose="05000000000000000000" pitchFamily="2" charset="2"/>
              </a:rPr>
              <a:t>meerjarige afspraken/ overkoepelende samenwerkingsovereenkomst?</a:t>
            </a:r>
            <a:endParaRPr lang="nl-NL" sz="1600" i="1" kern="0" dirty="0"/>
          </a:p>
          <a:p>
            <a:pPr marL="514350" indent="-514350">
              <a:buFont typeface="+mj-lt"/>
              <a:buAutoNum type="arabicPeriod"/>
            </a:pPr>
            <a:r>
              <a:rPr lang="nl-NL" sz="1600" kern="0" dirty="0">
                <a:solidFill>
                  <a:srgbClr val="FF0000"/>
                </a:solidFill>
              </a:rPr>
              <a:t>Kans betere integratie met thema’s KRW, klimaatadaptatie, biodiversiteit…</a:t>
            </a:r>
          </a:p>
          <a:p>
            <a:pPr marL="514350" indent="-514350">
              <a:buFont typeface="+mj-lt"/>
              <a:buAutoNum type="arabicPeriod"/>
            </a:pPr>
            <a:endParaRPr lang="nl-NL" sz="1600" kern="0" dirty="0">
              <a:solidFill>
                <a:srgbClr val="FF0000"/>
              </a:solidFill>
            </a:endParaRP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9E8AD477-FC8C-C032-0858-75AA5B996532}"/>
              </a:ext>
            </a:extLst>
          </p:cNvPr>
          <p:cNvSpPr txBox="1">
            <a:spLocks/>
          </p:cNvSpPr>
          <p:nvPr/>
        </p:nvSpPr>
        <p:spPr>
          <a:xfrm>
            <a:off x="711200" y="2261151"/>
            <a:ext cx="4011084" cy="3994637"/>
          </a:xfrm>
        </p:spPr>
        <p:txBody>
          <a:bodyPr/>
          <a:lstStyle>
            <a:lvl1pPr marL="342900" indent="-3429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•"/>
              <a:defRPr 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sz="1800" b="1" kern="0"/>
              <a:t>Knelpunten &amp; Kansen</a:t>
            </a:r>
          </a:p>
          <a:p>
            <a:endParaRPr lang="nl-NL" sz="1800" kern="0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6A14A9B-0422-87E9-6DFA-75B3657A4D1E}"/>
              </a:ext>
            </a:extLst>
          </p:cNvPr>
          <p:cNvSpPr/>
          <p:nvPr/>
        </p:nvSpPr>
        <p:spPr bwMode="auto">
          <a:xfrm>
            <a:off x="5085184" y="5113176"/>
            <a:ext cx="6755363" cy="79310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83750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6F976-2F2E-30CF-5229-507F1187E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87D1E6A4-DE1C-C1CC-3F22-788CA4A289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9393E48-EBB4-5D66-525F-E234E7ECCF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Eerste stap: inhoudelijke evaluatie</a:t>
            </a:r>
          </a:p>
        </p:txBody>
      </p:sp>
      <p:pic>
        <p:nvPicPr>
          <p:cNvPr id="32" name="Afbeelding 31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E2DF1872-654F-1EAE-790B-328948D65D6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-46620"/>
            <a:ext cx="12192000" cy="2235200"/>
          </a:xfrm>
          <a:prstGeom prst="rect">
            <a:avLst/>
          </a:prstGeom>
        </p:spPr>
      </p:pic>
      <p:sp>
        <p:nvSpPr>
          <p:cNvPr id="33" name="Titel 3">
            <a:extLst>
              <a:ext uri="{FF2B5EF4-FFF2-40B4-BE49-F238E27FC236}">
                <a16:creationId xmlns:a16="http://schemas.microsoft.com/office/drawing/2014/main" id="{1184552A-6693-8F46-89B4-F41E6E45A888}"/>
              </a:ext>
            </a:extLst>
          </p:cNvPr>
          <p:cNvSpPr txBox="1">
            <a:spLocks/>
          </p:cNvSpPr>
          <p:nvPr/>
        </p:nvSpPr>
        <p:spPr>
          <a:xfrm>
            <a:off x="3777883" y="199633"/>
            <a:ext cx="8109095" cy="8255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>
                    <a:lumMod val="50000"/>
                  </a:schemeClr>
                </a:solidFill>
                <a:latin typeface="Verdana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l-NL" kern="0" dirty="0">
                <a:solidFill>
                  <a:schemeClr val="bg1"/>
                </a:solidFill>
              </a:rPr>
              <a:t>Eerste stap: inhoudelijke evaluatie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4F2924D1-AAD4-645A-FA17-C8977C05C83D}"/>
              </a:ext>
            </a:extLst>
          </p:cNvPr>
          <p:cNvSpPr txBox="1"/>
          <p:nvPr/>
        </p:nvSpPr>
        <p:spPr>
          <a:xfrm>
            <a:off x="1145896" y="6209423"/>
            <a:ext cx="9886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nl-NL" sz="2400" b="1" dirty="0"/>
              <a:t>Inventarisatie ambities en doelen verschillende beleidsterreinen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B9C94CB0-03B4-93D3-AB7C-DD63079A4FDB}"/>
              </a:ext>
            </a:extLst>
          </p:cNvPr>
          <p:cNvSpPr/>
          <p:nvPr/>
        </p:nvSpPr>
        <p:spPr bwMode="auto">
          <a:xfrm>
            <a:off x="4071728" y="3867862"/>
            <a:ext cx="4035287" cy="1649895"/>
          </a:xfrm>
          <a:prstGeom prst="ellips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>
                <a:solidFill>
                  <a:schemeClr val="bg1"/>
                </a:solidFill>
              </a:rPr>
              <a:t>   </a:t>
            </a:r>
            <a:r>
              <a:rPr kumimoji="0" lang="nl-NL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Stedelijk water</a:t>
            </a:r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6F1028C9-4EFA-DE25-75A4-4ADF46A3C37C}"/>
              </a:ext>
            </a:extLst>
          </p:cNvPr>
          <p:cNvSpPr/>
          <p:nvPr/>
        </p:nvSpPr>
        <p:spPr bwMode="auto">
          <a:xfrm>
            <a:off x="428612" y="2492460"/>
            <a:ext cx="1477618" cy="1412659"/>
          </a:xfrm>
          <a:prstGeom prst="ellips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Doelen overig water (KRW)</a:t>
            </a: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BE53BB0B-93CA-8BA0-2D62-BD0D46B82187}"/>
              </a:ext>
            </a:extLst>
          </p:cNvPr>
          <p:cNvSpPr/>
          <p:nvPr/>
        </p:nvSpPr>
        <p:spPr bwMode="auto">
          <a:xfrm>
            <a:off x="188016" y="4248645"/>
            <a:ext cx="1477618" cy="1412659"/>
          </a:xfrm>
          <a:prstGeom prst="ellips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UVP </a:t>
            </a:r>
            <a:r>
              <a:rPr kumimoji="0" lang="nl-NL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biodi-versiteit</a:t>
            </a: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A25780B0-986C-C499-5A94-7CA1D3B62FC8}"/>
              </a:ext>
            </a:extLst>
          </p:cNvPr>
          <p:cNvSpPr/>
          <p:nvPr/>
        </p:nvSpPr>
        <p:spPr bwMode="auto">
          <a:xfrm>
            <a:off x="5155100" y="1340243"/>
            <a:ext cx="1553817" cy="1412659"/>
          </a:xfrm>
          <a:prstGeom prst="ellips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Waterke</a:t>
            </a:r>
            <a:r>
              <a:rPr kumimoji="0" 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-ten</a:t>
            </a:r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id="{6168C31E-4CDD-7DC5-87FE-169519955271}"/>
              </a:ext>
            </a:extLst>
          </p:cNvPr>
          <p:cNvSpPr/>
          <p:nvPr/>
        </p:nvSpPr>
        <p:spPr bwMode="auto">
          <a:xfrm>
            <a:off x="8107015" y="1552542"/>
            <a:ext cx="1477618" cy="1412659"/>
          </a:xfrm>
          <a:prstGeom prst="ellips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Klimaat-adaptatie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CFC30961-1EDB-8442-6F1C-54D7231FA140}"/>
              </a:ext>
            </a:extLst>
          </p:cNvPr>
          <p:cNvSpPr/>
          <p:nvPr/>
        </p:nvSpPr>
        <p:spPr bwMode="auto">
          <a:xfrm>
            <a:off x="10003746" y="2792514"/>
            <a:ext cx="1477618" cy="1412659"/>
          </a:xfrm>
          <a:prstGeom prst="ellips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NBW toetsing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2A37D46F-0A4C-EE6E-F82D-8804156A302E}"/>
              </a:ext>
            </a:extLst>
          </p:cNvPr>
          <p:cNvSpPr/>
          <p:nvPr/>
        </p:nvSpPr>
        <p:spPr bwMode="auto">
          <a:xfrm>
            <a:off x="2001077" y="65018"/>
            <a:ext cx="1477619" cy="1391838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 w="38100">
            <a:prstDash val="dashDot"/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Water-kwaliteits-spoor ~2000</a:t>
            </a:r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CED4FF4A-3BBE-CCA3-A964-5B7EF25DFA23}"/>
              </a:ext>
            </a:extLst>
          </p:cNvPr>
          <p:cNvSpPr/>
          <p:nvPr/>
        </p:nvSpPr>
        <p:spPr bwMode="auto">
          <a:xfrm>
            <a:off x="2964554" y="1594875"/>
            <a:ext cx="1393550" cy="1391838"/>
          </a:xfrm>
          <a:prstGeom prst="ellips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Stedelijk Water in Beeld (SWIB)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2014</a:t>
            </a:r>
            <a:endParaRPr kumimoji="0" lang="nl-N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3" name="Verbindingslijn: gebogen 42">
            <a:extLst>
              <a:ext uri="{FF2B5EF4-FFF2-40B4-BE49-F238E27FC236}">
                <a16:creationId xmlns:a16="http://schemas.microsoft.com/office/drawing/2014/main" id="{664955CF-F31C-54F5-D6B2-60F0E6426D9D}"/>
              </a:ext>
            </a:extLst>
          </p:cNvPr>
          <p:cNvCxnSpPr>
            <a:cxnSpLocks/>
            <a:stCxn id="41" idx="6"/>
            <a:endCxn id="42" idx="0"/>
          </p:cNvCxnSpPr>
          <p:nvPr/>
        </p:nvCxnSpPr>
        <p:spPr bwMode="auto">
          <a:xfrm>
            <a:off x="3478696" y="760937"/>
            <a:ext cx="182633" cy="833938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Verbindingslijn: gebogen 43">
            <a:extLst>
              <a:ext uri="{FF2B5EF4-FFF2-40B4-BE49-F238E27FC236}">
                <a16:creationId xmlns:a16="http://schemas.microsoft.com/office/drawing/2014/main" id="{C43F54A3-6A4C-47B0-D85F-19C4CFEFCB95}"/>
              </a:ext>
            </a:extLst>
          </p:cNvPr>
          <p:cNvCxnSpPr>
            <a:cxnSpLocks/>
            <a:stCxn id="42" idx="4"/>
            <a:endCxn id="35" idx="1"/>
          </p:cNvCxnSpPr>
          <p:nvPr/>
        </p:nvCxnSpPr>
        <p:spPr bwMode="auto">
          <a:xfrm rot="16200000" flipH="1">
            <a:off x="3600620" y="3047421"/>
            <a:ext cx="1122771" cy="1001353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Tekstvak 44">
            <a:extLst>
              <a:ext uri="{FF2B5EF4-FFF2-40B4-BE49-F238E27FC236}">
                <a16:creationId xmlns:a16="http://schemas.microsoft.com/office/drawing/2014/main" id="{600943AC-A5F2-DF8F-AB8D-9B93EEFD076F}"/>
              </a:ext>
            </a:extLst>
          </p:cNvPr>
          <p:cNvSpPr txBox="1"/>
          <p:nvPr/>
        </p:nvSpPr>
        <p:spPr>
          <a:xfrm>
            <a:off x="3661328" y="3102416"/>
            <a:ext cx="1650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ambitiebeelden (ecologie/ beleving)</a:t>
            </a:r>
          </a:p>
        </p:txBody>
      </p:sp>
      <p:cxnSp>
        <p:nvCxnSpPr>
          <p:cNvPr id="46" name="Verbindingslijn: gebogen 45">
            <a:extLst>
              <a:ext uri="{FF2B5EF4-FFF2-40B4-BE49-F238E27FC236}">
                <a16:creationId xmlns:a16="http://schemas.microsoft.com/office/drawing/2014/main" id="{C054C133-3AEC-D5CD-0391-15B4B24473DB}"/>
              </a:ext>
            </a:extLst>
          </p:cNvPr>
          <p:cNvCxnSpPr>
            <a:cxnSpLocks/>
            <a:endCxn id="35" idx="0"/>
          </p:cNvCxnSpPr>
          <p:nvPr/>
        </p:nvCxnSpPr>
        <p:spPr bwMode="auto">
          <a:xfrm rot="16200000" flipH="1">
            <a:off x="5462689" y="3241179"/>
            <a:ext cx="1096000" cy="157366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Verbindingslijn: gebogen 46">
            <a:extLst>
              <a:ext uri="{FF2B5EF4-FFF2-40B4-BE49-F238E27FC236}">
                <a16:creationId xmlns:a16="http://schemas.microsoft.com/office/drawing/2014/main" id="{C5C11A81-E132-0090-2FEE-1399F3D458A3}"/>
              </a:ext>
            </a:extLst>
          </p:cNvPr>
          <p:cNvCxnSpPr>
            <a:cxnSpLocks/>
            <a:stCxn id="39" idx="3"/>
            <a:endCxn id="35" idx="7"/>
          </p:cNvCxnSpPr>
          <p:nvPr/>
        </p:nvCxnSpPr>
        <p:spPr bwMode="auto">
          <a:xfrm rot="5400000">
            <a:off x="7244153" y="3030230"/>
            <a:ext cx="1351162" cy="807346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Verbindingslijn: gebogen 47">
            <a:extLst>
              <a:ext uri="{FF2B5EF4-FFF2-40B4-BE49-F238E27FC236}">
                <a16:creationId xmlns:a16="http://schemas.microsoft.com/office/drawing/2014/main" id="{0C70E257-4294-9978-8D65-E0620B90E63D}"/>
              </a:ext>
            </a:extLst>
          </p:cNvPr>
          <p:cNvCxnSpPr>
            <a:cxnSpLocks/>
            <a:stCxn id="40" idx="2"/>
            <a:endCxn id="35" idx="6"/>
          </p:cNvCxnSpPr>
          <p:nvPr/>
        </p:nvCxnSpPr>
        <p:spPr bwMode="auto">
          <a:xfrm rot="10800000" flipV="1">
            <a:off x="8107016" y="3498844"/>
            <a:ext cx="1896731" cy="1193966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Verbindingslijn: gebogen 48">
            <a:extLst>
              <a:ext uri="{FF2B5EF4-FFF2-40B4-BE49-F238E27FC236}">
                <a16:creationId xmlns:a16="http://schemas.microsoft.com/office/drawing/2014/main" id="{5883346B-F7A2-3509-43F5-5D14D5890455}"/>
              </a:ext>
            </a:extLst>
          </p:cNvPr>
          <p:cNvCxnSpPr>
            <a:cxnSpLocks/>
            <a:stCxn id="36" idx="5"/>
            <a:endCxn id="35" idx="2"/>
          </p:cNvCxnSpPr>
          <p:nvPr/>
        </p:nvCxnSpPr>
        <p:spPr bwMode="auto">
          <a:xfrm rot="16200000" flipH="1">
            <a:off x="2383498" y="3004580"/>
            <a:ext cx="994570" cy="2381890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Verbindingslijn: gebogen 49">
            <a:extLst>
              <a:ext uri="{FF2B5EF4-FFF2-40B4-BE49-F238E27FC236}">
                <a16:creationId xmlns:a16="http://schemas.microsoft.com/office/drawing/2014/main" id="{F8DA9C26-7301-D21C-73ED-89ACD0BA141C}"/>
              </a:ext>
            </a:extLst>
          </p:cNvPr>
          <p:cNvCxnSpPr>
            <a:cxnSpLocks/>
            <a:stCxn id="37" idx="5"/>
            <a:endCxn id="35" idx="3"/>
          </p:cNvCxnSpPr>
          <p:nvPr/>
        </p:nvCxnSpPr>
        <p:spPr bwMode="auto">
          <a:xfrm rot="5400000" flipH="1" flipV="1">
            <a:off x="2966817" y="3758560"/>
            <a:ext cx="178290" cy="3213440"/>
          </a:xfrm>
          <a:prstGeom prst="bentConnector3">
            <a:avLst>
              <a:gd name="adj1" fmla="val -244253"/>
            </a:avLst>
          </a:prstGeom>
          <a:solidFill>
            <a:schemeClr val="accent1"/>
          </a:solidFill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" name="Tekstvak 50">
            <a:extLst>
              <a:ext uri="{FF2B5EF4-FFF2-40B4-BE49-F238E27FC236}">
                <a16:creationId xmlns:a16="http://schemas.microsoft.com/office/drawing/2014/main" id="{7DC052D4-DDFB-05DF-8A60-378CE6D35E07}"/>
              </a:ext>
            </a:extLst>
          </p:cNvPr>
          <p:cNvSpPr txBox="1"/>
          <p:nvPr/>
        </p:nvSpPr>
        <p:spPr>
          <a:xfrm>
            <a:off x="2362409" y="4046477"/>
            <a:ext cx="172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Doelen ecologie/ chemie??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C04EDA01-8996-CE13-5445-443EC598B8BE}"/>
              </a:ext>
            </a:extLst>
          </p:cNvPr>
          <p:cNvSpPr txBox="1"/>
          <p:nvPr/>
        </p:nvSpPr>
        <p:spPr>
          <a:xfrm>
            <a:off x="1803027" y="5582463"/>
            <a:ext cx="1675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Doelen voor stedelijk?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C30E1C00-CBF0-70CE-1C43-9BE4CB84CDF4}"/>
              </a:ext>
            </a:extLst>
          </p:cNvPr>
          <p:cNvSpPr txBox="1"/>
          <p:nvPr/>
        </p:nvSpPr>
        <p:spPr>
          <a:xfrm>
            <a:off x="5902409" y="2803757"/>
            <a:ext cx="131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Doel ecologie/ chemie?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491E4E41-3AC6-E5A0-310F-5CE759542CA3}"/>
              </a:ext>
            </a:extLst>
          </p:cNvPr>
          <p:cNvSpPr txBox="1"/>
          <p:nvPr/>
        </p:nvSpPr>
        <p:spPr>
          <a:xfrm>
            <a:off x="7005232" y="2829076"/>
            <a:ext cx="131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/>
              <a:t>Doel in kaart brengen kwetsbaarheden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582281EA-E330-E638-83FC-FDBF855BF326}"/>
              </a:ext>
            </a:extLst>
          </p:cNvPr>
          <p:cNvSpPr txBox="1"/>
          <p:nvPr/>
        </p:nvSpPr>
        <p:spPr>
          <a:xfrm>
            <a:off x="8914159" y="3780026"/>
            <a:ext cx="1347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/>
              <a:t>Doel wateren voldoen aan bepaalde buien (T=100)</a:t>
            </a:r>
          </a:p>
        </p:txBody>
      </p:sp>
      <p:sp>
        <p:nvSpPr>
          <p:cNvPr id="56" name="Ovaal 55">
            <a:extLst>
              <a:ext uri="{FF2B5EF4-FFF2-40B4-BE49-F238E27FC236}">
                <a16:creationId xmlns:a16="http://schemas.microsoft.com/office/drawing/2014/main" id="{31AC98C0-1E4D-7326-1B0D-1D9F4DB6A3B9}"/>
              </a:ext>
            </a:extLst>
          </p:cNvPr>
          <p:cNvSpPr/>
          <p:nvPr/>
        </p:nvSpPr>
        <p:spPr bwMode="auto">
          <a:xfrm>
            <a:off x="30865" y="105242"/>
            <a:ext cx="1665634" cy="1512304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 w="38100">
            <a:prstDash val="dashDot"/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l-NL" sz="1200">
                <a:solidFill>
                  <a:schemeClr val="tx1"/>
                </a:solidFill>
              </a:rPr>
              <a:t>Wet verontreiniging oppervlaktewateren (</a:t>
            </a:r>
            <a:r>
              <a:rPr lang="nl-NL" sz="1200" err="1">
                <a:solidFill>
                  <a:schemeClr val="tx1"/>
                </a:solidFill>
              </a:rPr>
              <a:t>Wvo</a:t>
            </a:r>
            <a:r>
              <a:rPr lang="nl-NL" sz="1200">
                <a:solidFill>
                  <a:schemeClr val="tx1"/>
                </a:solidFill>
              </a:rPr>
              <a:t> - 1970)</a:t>
            </a:r>
            <a:endParaRPr kumimoji="0" lang="nl-NL" sz="10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7" name="Verbindingslijn: gebogen 56">
            <a:extLst>
              <a:ext uri="{FF2B5EF4-FFF2-40B4-BE49-F238E27FC236}">
                <a16:creationId xmlns:a16="http://schemas.microsoft.com/office/drawing/2014/main" id="{18E52AFB-AB44-B214-4641-016810423D18}"/>
              </a:ext>
            </a:extLst>
          </p:cNvPr>
          <p:cNvCxnSpPr>
            <a:cxnSpLocks/>
            <a:stCxn id="56" idx="4"/>
            <a:endCxn id="41" idx="2"/>
          </p:cNvCxnSpPr>
          <p:nvPr/>
        </p:nvCxnSpPr>
        <p:spPr bwMode="auto">
          <a:xfrm rot="5400000" flipH="1" flipV="1">
            <a:off x="1004074" y="620544"/>
            <a:ext cx="856609" cy="1137395"/>
          </a:xfrm>
          <a:prstGeom prst="bentConnector4">
            <a:avLst>
              <a:gd name="adj1" fmla="val -26687"/>
              <a:gd name="adj2" fmla="val 86611"/>
            </a:avLst>
          </a:prstGeom>
          <a:solidFill>
            <a:schemeClr val="accent1"/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Verbindingslijn: gebogen 57">
            <a:extLst>
              <a:ext uri="{FF2B5EF4-FFF2-40B4-BE49-F238E27FC236}">
                <a16:creationId xmlns:a16="http://schemas.microsoft.com/office/drawing/2014/main" id="{24777071-5303-F8D5-470E-6FB428D10885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 bwMode="auto">
          <a:xfrm flipV="1">
            <a:off x="1906230" y="2290794"/>
            <a:ext cx="1058324" cy="90799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9" name="Tekstvak 58">
            <a:extLst>
              <a:ext uri="{FF2B5EF4-FFF2-40B4-BE49-F238E27FC236}">
                <a16:creationId xmlns:a16="http://schemas.microsoft.com/office/drawing/2014/main" id="{4FF838C1-0903-C3CD-D263-36E2CAE8CDE0}"/>
              </a:ext>
            </a:extLst>
          </p:cNvPr>
          <p:cNvSpPr txBox="1"/>
          <p:nvPr/>
        </p:nvSpPr>
        <p:spPr>
          <a:xfrm>
            <a:off x="1912634" y="2708193"/>
            <a:ext cx="118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DOW verwijst naar SWIB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333337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CA7F8-C6FB-F5D7-C901-ED17FCBE3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8595FDC9-CE1C-5566-596C-27AC9B98A2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6116260-EBFE-15C0-6F90-F5745E8099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Uitnodiging mee te denken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8257F71-1525-8DE2-93F6-1229BE2FCD70}"/>
              </a:ext>
            </a:extLst>
          </p:cNvPr>
          <p:cNvSpPr txBox="1"/>
          <p:nvPr/>
        </p:nvSpPr>
        <p:spPr>
          <a:xfrm>
            <a:off x="258925" y="2644170"/>
            <a:ext cx="85361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Interne evaluatie verschillende beleidsterreinen t.o.</a:t>
            </a:r>
            <a:r>
              <a:rPr lang="nl-NL" dirty="0"/>
              <a:t>v. SWIB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Graag interviews met enkele gemeentes over SWIB evaluatie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b="1" dirty="0"/>
              <a:t>Wie denkt graag mee?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DA48164-6E3C-8BCE-76B7-014E9BFAB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08" y="4806168"/>
            <a:ext cx="1904517" cy="1904517"/>
          </a:xfrm>
          <a:prstGeom prst="rect">
            <a:avLst/>
          </a:prstGeom>
        </p:spPr>
      </p:pic>
      <p:pic>
        <p:nvPicPr>
          <p:cNvPr id="6" name="Afbeelding 5" descr="Afbeelding met buitenshuis, persoon, kleding, gras&#10;&#10;Door AI gegenereerde inhoud is mogelijk onjuist.">
            <a:extLst>
              <a:ext uri="{FF2B5EF4-FFF2-40B4-BE49-F238E27FC236}">
                <a16:creationId xmlns:a16="http://schemas.microsoft.com/office/drawing/2014/main" id="{69BDAFB0-B6C0-0F09-3608-1744842110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5120" y="2358214"/>
            <a:ext cx="3396880" cy="4529173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232050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A84E3-DE79-6DDB-15F2-5806D1D82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F090582-9D51-0A01-48EF-BFA7FFA4E94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/>
        </p:blipFill>
        <p:spPr>
          <a:xfrm>
            <a:off x="0" y="3314700"/>
            <a:ext cx="12192000" cy="35433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86C63927-2009-ABBE-FB38-39ED861201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76450" y="1822170"/>
            <a:ext cx="10972800" cy="71548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nl-NL" sz="6000" dirty="0">
                <a:solidFill>
                  <a:schemeClr val="bg1"/>
                </a:solidFill>
              </a:rPr>
              <a:t>Alles helder?</a:t>
            </a:r>
          </a:p>
        </p:txBody>
      </p:sp>
      <p:pic>
        <p:nvPicPr>
          <p:cNvPr id="5" name="Afbeelding 4" descr="Afbeelding met Graphics, Lettertype, cirkel, schermopname&#10;&#10;Door AI gegenereerde inhoud is mogelijk onjuist.">
            <a:extLst>
              <a:ext uri="{FF2B5EF4-FFF2-40B4-BE49-F238E27FC236}">
                <a16:creationId xmlns:a16="http://schemas.microsoft.com/office/drawing/2014/main" id="{4CC4955D-957C-EAC7-2BE9-504480E65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589" y="5939623"/>
            <a:ext cx="1482536" cy="551031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980727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2E0FD-C332-028F-1201-3FA3282E6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F2C0FAA7-4A90-1BCB-C9F0-1D931D6898B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3EADAED-2D45-99A2-F4AA-D8C3076FCF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Inhoud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8AA38E-0E07-DAD9-DD76-7E0EAFBBA420}"/>
              </a:ext>
            </a:extLst>
          </p:cNvPr>
          <p:cNvSpPr txBox="1"/>
          <p:nvPr/>
        </p:nvSpPr>
        <p:spPr>
          <a:xfrm>
            <a:off x="408214" y="2538335"/>
            <a:ext cx="615254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AutoNum type="arabicPeriod"/>
            </a:pPr>
            <a:r>
              <a:rPr lang="nl-NL" sz="2000" dirty="0"/>
              <a:t> Aanleiding en doel</a:t>
            </a:r>
          </a:p>
          <a:p>
            <a:pPr>
              <a:spcAft>
                <a:spcPts val="600"/>
              </a:spcAft>
              <a:buAutoNum type="arabicPeriod"/>
            </a:pPr>
            <a:endParaRPr lang="nl-NL" sz="2000" dirty="0"/>
          </a:p>
          <a:p>
            <a:pPr>
              <a:spcAft>
                <a:spcPts val="600"/>
              </a:spcAft>
              <a:buAutoNum type="arabicPeriod"/>
            </a:pPr>
            <a:r>
              <a:rPr lang="nl-NL" sz="2000" dirty="0"/>
              <a:t> Monitoring, beoordeling en rapportages</a:t>
            </a:r>
          </a:p>
          <a:p>
            <a:pPr>
              <a:spcAft>
                <a:spcPts val="600"/>
              </a:spcAft>
              <a:buAutoNum type="arabicPeriod"/>
            </a:pPr>
            <a:endParaRPr lang="nl-NL" sz="2000" dirty="0"/>
          </a:p>
          <a:p>
            <a:pPr>
              <a:spcAft>
                <a:spcPts val="600"/>
              </a:spcAft>
              <a:buAutoNum type="arabicPeriod"/>
            </a:pPr>
            <a:r>
              <a:rPr lang="nl-NL" sz="2000" dirty="0"/>
              <a:t> Hoe werken we samen?</a:t>
            </a:r>
          </a:p>
          <a:p>
            <a:pPr>
              <a:spcAft>
                <a:spcPts val="600"/>
              </a:spcAft>
              <a:buAutoNum type="arabicPeriod"/>
            </a:pPr>
            <a:endParaRPr lang="nl-NL" sz="2000" dirty="0"/>
          </a:p>
          <a:p>
            <a:pPr>
              <a:spcAft>
                <a:spcPts val="600"/>
              </a:spcAft>
              <a:buAutoNum type="arabicPeriod"/>
            </a:pPr>
            <a:r>
              <a:rPr lang="nl-NL" sz="2000" dirty="0"/>
              <a:t> Project: evaluatie &amp; doorontwikkeling</a:t>
            </a:r>
          </a:p>
        </p:txBody>
      </p:sp>
      <p:pic>
        <p:nvPicPr>
          <p:cNvPr id="7" name="Afbeelding 6" descr="Afbeelding met buitenshuis, gras, boom, hemel&#10;&#10;Door AI gegenereerde inhoud is mogelijk onjuist.">
            <a:extLst>
              <a:ext uri="{FF2B5EF4-FFF2-40B4-BE49-F238E27FC236}">
                <a16:creationId xmlns:a16="http://schemas.microsoft.com/office/drawing/2014/main" id="{275979BA-9525-7E74-4E9A-7DD7E65D4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0" r="1931" b="-2"/>
          <a:stretch>
            <a:fillRect/>
          </a:stretch>
        </p:blipFill>
        <p:spPr>
          <a:xfrm>
            <a:off x="6560761" y="1872796"/>
            <a:ext cx="5389033" cy="39512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46340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5B976-0874-AA94-B98F-4DA094249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D1796EF1-4960-A8B8-ACA6-E1796F1E1DE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6881F58-B6B4-7A08-8327-9CF735AC43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Waarom kijken we naar stedelijk water?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D017D79-7CD1-3067-8D2F-3B7F02D3C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0166" y="4020473"/>
            <a:ext cx="3775788" cy="2837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2" descr="W:\Planvorming\05 Plannen\52 Voldoende en schoon\Stedelijk Water in Beeld\2014 Stedelijk Water in Beeld\!eindproduct_Rapportage Amersfoort\fotos_veldbezoek_kwaliteitsbeelden_16-09-2014\P1060895.JPG">
            <a:extLst>
              <a:ext uri="{FF2B5EF4-FFF2-40B4-BE49-F238E27FC236}">
                <a16:creationId xmlns:a16="http://schemas.microsoft.com/office/drawing/2014/main" id="{9A8FBAF7-F03F-5CC2-C4D9-93703C1E7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16212" y="1117600"/>
            <a:ext cx="3739742" cy="280472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E91E178-DBC1-9142-1980-F03C6F62853E}"/>
              </a:ext>
            </a:extLst>
          </p:cNvPr>
          <p:cNvSpPr txBox="1"/>
          <p:nvPr/>
        </p:nvSpPr>
        <p:spPr>
          <a:xfrm>
            <a:off x="647839" y="2537926"/>
            <a:ext cx="761780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Het belang van water in de stad</a:t>
            </a:r>
          </a:p>
          <a:p>
            <a:pPr marL="457200" indent="-457200">
              <a:buFont typeface="+mj-lt"/>
              <a:buAutoNum type="arabicPeriod"/>
            </a:pPr>
            <a:endParaRPr lang="nl-NL" sz="2000" dirty="0"/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Gezondheid mens</a:t>
            </a:r>
          </a:p>
          <a:p>
            <a:r>
              <a:rPr lang="nl-NL" sz="1600" i="1" dirty="0">
                <a:sym typeface="Wingdings" panose="05000000000000000000" pitchFamily="2" charset="2"/>
              </a:rPr>
              <a:t>	 wandelen, varen, recreëren</a:t>
            </a:r>
          </a:p>
          <a:p>
            <a:endParaRPr lang="nl-NL" sz="1600" i="1" dirty="0"/>
          </a:p>
          <a:p>
            <a:pPr marL="457200" indent="-457200">
              <a:buFont typeface="+mj-lt"/>
              <a:buAutoNum type="arabicPeriod" startAt="2"/>
            </a:pPr>
            <a:r>
              <a:rPr lang="nl-NL" sz="2000" dirty="0"/>
              <a:t>Biodiversiteit</a:t>
            </a:r>
          </a:p>
          <a:p>
            <a:r>
              <a:rPr lang="nl-NL" sz="2000" i="1" dirty="0">
                <a:sym typeface="Wingdings" panose="05000000000000000000" pitchFamily="2" charset="2"/>
              </a:rPr>
              <a:t>	</a:t>
            </a:r>
            <a:r>
              <a:rPr lang="nl-NL" sz="1600" i="1" dirty="0">
                <a:sym typeface="Wingdings" panose="05000000000000000000" pitchFamily="2" charset="2"/>
              </a:rPr>
              <a:t> 10 % van alle biodiversiteit afhankelijk van zoetwater</a:t>
            </a:r>
            <a:endParaRPr lang="nl-NL" sz="1600" i="1" dirty="0"/>
          </a:p>
          <a:p>
            <a:pPr marL="457200" indent="-457200">
              <a:buFont typeface="+mj-lt"/>
              <a:buAutoNum type="arabicPeriod"/>
            </a:pPr>
            <a:endParaRPr lang="nl-NL" sz="2000" dirty="0"/>
          </a:p>
          <a:p>
            <a:pPr marL="457200" indent="-457200">
              <a:buFont typeface="+mj-lt"/>
              <a:buAutoNum type="arabicPeriod" startAt="3"/>
            </a:pPr>
            <a:r>
              <a:rPr lang="nl-NL" sz="2000" dirty="0"/>
              <a:t>Economische meerwaarde</a:t>
            </a:r>
          </a:p>
          <a:p>
            <a:r>
              <a:rPr lang="nl-NL" sz="1600" dirty="0"/>
              <a:t>	</a:t>
            </a:r>
            <a:r>
              <a:rPr lang="nl-NL" sz="1600" i="1" dirty="0">
                <a:sym typeface="Wingdings" panose="05000000000000000000" pitchFamily="2" charset="2"/>
              </a:rPr>
              <a:t></a:t>
            </a:r>
            <a:r>
              <a:rPr lang="nl-NL" sz="1600" dirty="0">
                <a:sym typeface="Wingdings" panose="05000000000000000000" pitchFamily="2" charset="2"/>
              </a:rPr>
              <a:t> </a:t>
            </a:r>
            <a:r>
              <a:rPr lang="nl-NL" sz="1600" i="1" dirty="0">
                <a:sym typeface="Wingdings" panose="05000000000000000000" pitchFamily="2" charset="2"/>
              </a:rPr>
              <a:t>vastgoed waarde, toerisme</a:t>
            </a:r>
            <a:endParaRPr lang="nl-NL" sz="1600" i="1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626798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56AB0-5AEC-E5FD-7689-19232BC38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B443E3B9-DCA1-6903-8472-9FF8BEFDB6A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8923B043-6667-38E3-4517-8F49016566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1. Aanleiding en doel</a:t>
            </a:r>
          </a:p>
        </p:txBody>
      </p:sp>
      <p:pic>
        <p:nvPicPr>
          <p:cNvPr id="2" name="Picture 2" descr="W:\Planvorming\05 Plannen\52 Voldoende en schoon\Stedelijk Water in Beeld\2014 Stedelijk Water in Beeld\!eindproduct_Rapportage Amersfoort\fotos_veldbezoek_kwaliteitsbeelden_16-09-2014\P1060895.JPG">
            <a:extLst>
              <a:ext uri="{FF2B5EF4-FFF2-40B4-BE49-F238E27FC236}">
                <a16:creationId xmlns:a16="http://schemas.microsoft.com/office/drawing/2014/main" id="{1FD71F9C-9771-4EEC-3A86-CFE688A7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7561" y="2122873"/>
            <a:ext cx="4978550" cy="373380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sp>
        <p:nvSpPr>
          <p:cNvPr id="5" name="Tijdelijke aanduiding voor inhoud 24">
            <a:extLst>
              <a:ext uri="{FF2B5EF4-FFF2-40B4-BE49-F238E27FC236}">
                <a16:creationId xmlns:a16="http://schemas.microsoft.com/office/drawing/2014/main" id="{A3FB6AD8-7AD9-2173-EB46-F16B9E9254AB}"/>
              </a:ext>
            </a:extLst>
          </p:cNvPr>
          <p:cNvSpPr txBox="1">
            <a:spLocks/>
          </p:cNvSpPr>
          <p:nvPr/>
        </p:nvSpPr>
        <p:spPr>
          <a:xfrm>
            <a:off x="585889" y="2235199"/>
            <a:ext cx="5334000" cy="448887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•"/>
              <a:defRPr 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nl-NL" sz="1600" b="1" kern="0" dirty="0"/>
              <a:t>Doelen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1600" kern="0" dirty="0"/>
              <a:t>Gezonde watersystemen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1600" kern="0" dirty="0"/>
              <a:t>Goede beleving</a:t>
            </a:r>
          </a:p>
          <a:p>
            <a:pPr marL="0" indent="0">
              <a:lnSpc>
                <a:spcPct val="150000"/>
              </a:lnSpc>
            </a:pPr>
            <a:endParaRPr lang="nl-NL" sz="1600" kern="0" dirty="0"/>
          </a:p>
          <a:p>
            <a:pPr marL="0" indent="0"/>
            <a:r>
              <a:rPr lang="nl-NL" sz="1600" b="1" dirty="0">
                <a:latin typeface="Verdana" panose="020B0604030504040204" pitchFamily="34" charset="0"/>
                <a:ea typeface="Verdana" panose="020B0604030504040204" pitchFamily="34" charset="0"/>
              </a:rPr>
              <a:t>Minimumeisen</a:t>
            </a: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nl-NL" sz="1600" dirty="0"/>
              <a:t>voldoen aan basiskwaliteit </a:t>
            </a:r>
            <a:r>
              <a:rPr lang="nl-NL" sz="1600" i="1" dirty="0"/>
              <a:t>(d.w.z. geen: blauwalg, botulisme, vissterfte, stank, vuil)</a:t>
            </a:r>
          </a:p>
          <a:p>
            <a:pPr>
              <a:buFont typeface="+mj-lt"/>
              <a:buAutoNum type="arabicPeriod"/>
            </a:pPr>
            <a:endParaRPr lang="nl-NL" sz="1600" i="1" dirty="0"/>
          </a:p>
          <a:p>
            <a:pPr marL="0" indent="0"/>
            <a:r>
              <a:rPr lang="nl-NL" sz="1600" b="1" dirty="0"/>
              <a:t>Draagt bij aan</a:t>
            </a:r>
            <a:r>
              <a:rPr lang="nl-NL" sz="1600" dirty="0"/>
              <a:t>: Doelen Overig Water (KRW) en biodiversiteit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kern="0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16597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F140D-A610-D879-2B8A-B9F111F1F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CF05E616-0C76-2D61-8CE8-303EAAB2878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FAC60D9-18F4-F57D-EEA5-5DD011CC58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Samengevat: wat is SWIB? </a:t>
            </a: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8C6DC54B-E029-1A52-B655-5638A03F5646}"/>
              </a:ext>
            </a:extLst>
          </p:cNvPr>
          <p:cNvSpPr txBox="1">
            <a:spLocks/>
          </p:cNvSpPr>
          <p:nvPr/>
        </p:nvSpPr>
        <p:spPr>
          <a:xfrm>
            <a:off x="711200" y="1"/>
            <a:ext cx="10871200" cy="817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>
                    <a:lumMod val="50000"/>
                  </a:schemeClr>
                </a:solidFill>
                <a:latin typeface="Verdana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nl-NL" kern="0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4AC301E-B97C-D94B-4669-2C4740FE2F2E}"/>
              </a:ext>
            </a:extLst>
          </p:cNvPr>
          <p:cNvSpPr txBox="1">
            <a:spLocks/>
          </p:cNvSpPr>
          <p:nvPr/>
        </p:nvSpPr>
        <p:spPr>
          <a:xfrm>
            <a:off x="468630" y="2235200"/>
            <a:ext cx="9702091" cy="2291079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342900" indent="-3429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•"/>
              <a:defRPr 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>
              <a:spcAft>
                <a:spcPts val="600"/>
              </a:spcAft>
              <a:buFontTx/>
              <a:buNone/>
            </a:pPr>
            <a:r>
              <a:rPr lang="nl-NL" sz="1600" kern="0" dirty="0"/>
              <a:t>Samenwerkingsproces van WVV en deelnemende gemeentes met als </a:t>
            </a:r>
            <a:r>
              <a:rPr lang="nl-NL" sz="1600" u="sng" kern="0" dirty="0"/>
              <a:t>doel de ecologie en beleving van stedelijk water te vergroten</a:t>
            </a:r>
            <a:r>
              <a:rPr lang="nl-NL" sz="1600" kern="0" dirty="0"/>
              <a:t>.</a:t>
            </a:r>
          </a:p>
          <a:p>
            <a:pPr marL="457200" lvl="1" indent="0">
              <a:spcAft>
                <a:spcPts val="600"/>
              </a:spcAft>
              <a:buFontTx/>
              <a:buNone/>
            </a:pPr>
            <a:endParaRPr lang="nl-NL" sz="1600" u="sng" kern="0" dirty="0"/>
          </a:p>
          <a:p>
            <a:pPr marL="457200" lvl="1" indent="0">
              <a:spcAft>
                <a:spcPts val="600"/>
              </a:spcAft>
              <a:buFontTx/>
              <a:buNone/>
            </a:pPr>
            <a:r>
              <a:rPr lang="nl-NL" sz="1600" u="sng" kern="0" dirty="0"/>
              <a:t>Ambitiebeelden</a:t>
            </a:r>
            <a:r>
              <a:rPr lang="nl-NL" sz="1600" kern="0" dirty="0"/>
              <a:t> voor oever en water worden gezamenlijk bepaald.</a:t>
            </a:r>
          </a:p>
          <a:p>
            <a:pPr marL="457200" lvl="1" indent="0">
              <a:spcAft>
                <a:spcPts val="600"/>
              </a:spcAft>
              <a:buFontTx/>
              <a:buNone/>
            </a:pPr>
            <a:r>
              <a:rPr lang="nl-NL" sz="1800" b="1" kern="0" dirty="0">
                <a:solidFill>
                  <a:schemeClr val="accent1"/>
                </a:solidFill>
              </a:rPr>
              <a:t>Proces bestaat sinds 2014</a:t>
            </a:r>
          </a:p>
          <a:p>
            <a:pPr marL="457200" lvl="1" indent="0">
              <a:spcAft>
                <a:spcPts val="600"/>
              </a:spcAft>
              <a:buFontTx/>
              <a:buNone/>
            </a:pPr>
            <a:endParaRPr lang="nl-NL" sz="2800" kern="0" dirty="0"/>
          </a:p>
          <a:p>
            <a:pPr marL="457200" lvl="1" indent="0">
              <a:spcAft>
                <a:spcPts val="600"/>
              </a:spcAft>
              <a:buFontTx/>
              <a:buNone/>
            </a:pPr>
            <a:endParaRPr lang="nl-NL" sz="2800" kern="0" dirty="0"/>
          </a:p>
          <a:p>
            <a:pPr marL="457200" lvl="1" indent="0">
              <a:spcAft>
                <a:spcPts val="600"/>
              </a:spcAft>
              <a:buFontTx/>
              <a:buNone/>
            </a:pPr>
            <a:endParaRPr lang="nl-NL" sz="2800" kern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8320503-E553-C267-EF0D-7937963E3B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6169"/>
          <a:stretch/>
        </p:blipFill>
        <p:spPr>
          <a:xfrm>
            <a:off x="0" y="4361862"/>
            <a:ext cx="2922602" cy="261298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E68E52E-E819-3D35-3813-B0416E58C8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411" t="-703" r="6005" b="703"/>
          <a:stretch/>
        </p:blipFill>
        <p:spPr>
          <a:xfrm>
            <a:off x="5899066" y="4331051"/>
            <a:ext cx="3158309" cy="26370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6811165-269B-7CC5-BD18-DFC5E281F98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163" r="4411"/>
          <a:stretch/>
        </p:blipFill>
        <p:spPr>
          <a:xfrm>
            <a:off x="2922602" y="4349822"/>
            <a:ext cx="2976465" cy="263706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570533-2BE4-DEFA-3D35-3A2CF82307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754"/>
          <a:stretch/>
        </p:blipFill>
        <p:spPr>
          <a:xfrm>
            <a:off x="9057375" y="4340437"/>
            <a:ext cx="3238123" cy="263706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171147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209D3-9A29-3D0E-78C5-AD277E7FD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F3243E55-7185-5210-E339-D08FCF95934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12E47FB-A34C-C9A8-BAD6-241345D197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2. Monitoring, beoordeling en rapportage</a:t>
            </a:r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4982F2C-90DD-EA4E-4454-3C1DA76AAFCF}"/>
              </a:ext>
            </a:extLst>
          </p:cNvPr>
          <p:cNvSpPr txBox="1">
            <a:spLocks/>
          </p:cNvSpPr>
          <p:nvPr/>
        </p:nvSpPr>
        <p:spPr>
          <a:xfrm>
            <a:off x="609600" y="2235200"/>
            <a:ext cx="9500754" cy="477232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•"/>
              <a:defRPr 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sz="1400" b="1" kern="0" dirty="0"/>
              <a:t>Fysisch-chemische monitoring </a:t>
            </a:r>
            <a:r>
              <a:rPr lang="nl-NL" sz="1400" kern="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nl-NL" sz="1400" i="1" kern="0" dirty="0">
                <a:solidFill>
                  <a:schemeClr val="tx2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representatieve plekken</a:t>
            </a:r>
            <a:endParaRPr lang="nl-NL" sz="1400" kern="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kern="0" dirty="0"/>
              <a:t>Nutriënten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kern="0" dirty="0"/>
              <a:t>Metalen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kern="0" dirty="0"/>
              <a:t>Algemene watersysteemkenmerken</a:t>
            </a:r>
          </a:p>
          <a:p>
            <a:endParaRPr lang="nl-NL" sz="1400" kern="0" dirty="0"/>
          </a:p>
          <a:p>
            <a:r>
              <a:rPr lang="nl-NL" sz="1400" b="1" kern="0" dirty="0"/>
              <a:t>Ecologische monitoring </a:t>
            </a:r>
            <a:r>
              <a:rPr lang="nl-NL" sz="1400" i="1" kern="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nl-NL" sz="1400" i="1" kern="0" dirty="0">
                <a:solidFill>
                  <a:schemeClr val="tx2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alle watergangen in stedelijk gebied</a:t>
            </a:r>
            <a:endParaRPr lang="nl-NL" sz="1400" i="1" kern="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kern="0" dirty="0"/>
              <a:t>Vegetatiekenmerken oever en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kern="0" dirty="0"/>
              <a:t>Soorten &amp; bedekkingen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kern="0" dirty="0"/>
          </a:p>
          <a:p>
            <a:r>
              <a:rPr lang="nl-NL" sz="1400" b="1" kern="0" dirty="0"/>
              <a:t>Beoordeling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kern="0" dirty="0"/>
              <a:t>Fysisch-chemische waterkwaliteit toetsen aan normen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kern="0" dirty="0" err="1"/>
              <a:t>EBEOstad</a:t>
            </a:r>
            <a:r>
              <a:rPr lang="nl-NL" sz="1400" kern="0" dirty="0"/>
              <a:t> beoordeling ecologie &amp; beleving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kern="0" dirty="0"/>
              <a:t>Toekennen kwaliteitsbeelden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kern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D95FFA3-8088-04E7-654E-C21BBC9E7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7281" y="2839635"/>
            <a:ext cx="4692698" cy="2608173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523542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BB1B0-F9C8-4A61-05A1-4ACB46D8B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54101E47-073C-68B3-F8D0-3350C2CD1EF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FF03705-D079-E401-D84F-F655DE0E33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Kwaliteitsbeelden: Waterbeelden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76DD0E3-B631-3F36-DCED-1D7C4196A7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" t="11441" r="1923" b="2370"/>
          <a:stretch/>
        </p:blipFill>
        <p:spPr>
          <a:xfrm>
            <a:off x="327389" y="1330409"/>
            <a:ext cx="2184206" cy="270176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453376E-82C9-54D5-FF86-241548CEFF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44"/>
          <a:stretch/>
        </p:blipFill>
        <p:spPr>
          <a:xfrm>
            <a:off x="2650985" y="1330409"/>
            <a:ext cx="2227410" cy="2691274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6C615DE-C557-4227-6269-2AD9A63E75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4"/>
          <a:stretch/>
        </p:blipFill>
        <p:spPr>
          <a:xfrm>
            <a:off x="4995540" y="1330409"/>
            <a:ext cx="2184206" cy="2691274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F627AF6-80F4-E09A-45DA-EDBAE1B088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414" r="1940"/>
          <a:stretch/>
        </p:blipFill>
        <p:spPr>
          <a:xfrm>
            <a:off x="7296891" y="1319918"/>
            <a:ext cx="2184206" cy="270176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4F3240-2E4B-141B-EE7B-66744E6697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975"/>
          <a:stretch/>
        </p:blipFill>
        <p:spPr>
          <a:xfrm>
            <a:off x="9613577" y="1319917"/>
            <a:ext cx="2176462" cy="270176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EC0284B-7020-5CA7-F143-8F1FDFA84B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706"/>
          <a:stretch/>
        </p:blipFill>
        <p:spPr>
          <a:xfrm>
            <a:off x="2650985" y="4102095"/>
            <a:ext cx="2171700" cy="2691274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40041FE-5864-03FE-FFCF-C06C5AB372C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1" t="6184" r="870"/>
          <a:stretch/>
        </p:blipFill>
        <p:spPr>
          <a:xfrm>
            <a:off x="5008046" y="4102095"/>
            <a:ext cx="2171700" cy="2680783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368254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B1E12-2BE4-5D7E-2BFE-5634DE4DD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D133C9F5-F1B5-F5D8-4697-44C3C0EE21E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55E0079-4A93-3AD1-5028-B76812D24D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Kwaliteitsbeelden: </a:t>
            </a:r>
            <a:r>
              <a:rPr lang="nl-NL" sz="3200" dirty="0" err="1">
                <a:solidFill>
                  <a:schemeClr val="bg1"/>
                </a:solidFill>
              </a:rPr>
              <a:t>Oeverebeelden</a:t>
            </a:r>
            <a:endParaRPr lang="nl-NL" sz="3200" dirty="0">
              <a:solidFill>
                <a:schemeClr val="bg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A248B87-8F07-F20A-1CFE-10A988B57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091" y="1182912"/>
            <a:ext cx="2237718" cy="280242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5311108-670B-EE4F-F7DB-6E2EFD16D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0640" y="1178633"/>
            <a:ext cx="2131064" cy="280242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B2D4FB7-F8F2-2CE8-FB9C-E90BDAE64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7535" y="1174194"/>
            <a:ext cx="2154915" cy="280242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A34A73D-CFF4-E426-D2D3-BA657D091D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9469" y="4055575"/>
            <a:ext cx="2091881" cy="280242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000DFD7-4CDE-49C2-2ADE-23005854E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7091" y="4055575"/>
            <a:ext cx="2062068" cy="280242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510D89A-111A-1B31-C842-CC01C7D33E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0640" y="4055575"/>
            <a:ext cx="2175826" cy="280242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CC5D004-8F01-0613-8DF6-B51341A128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7535" y="4047017"/>
            <a:ext cx="2121173" cy="280242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A129140-1E6F-393B-777F-E1F137B584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3169" y="1178632"/>
            <a:ext cx="2078091" cy="2802425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885323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5B513-0CA9-BDA9-1704-98770AB9B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lauw, silhouet&#10;&#10;Door AI gegenereerde inhoud is mogelijk onjuist.">
            <a:extLst>
              <a:ext uri="{FF2B5EF4-FFF2-40B4-BE49-F238E27FC236}">
                <a16:creationId xmlns:a16="http://schemas.microsoft.com/office/drawing/2014/main" id="{9C255A04-BCB9-1909-AB36-724E72C8B6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52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30FB623-6E7E-36A4-A109-E97F94EA0B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09600" y="604435"/>
            <a:ext cx="10972800" cy="715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Resultaten – </a:t>
            </a:r>
            <a:r>
              <a:rPr kumimoji="0" lang="nl-NL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factsheet</a:t>
            </a: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/>
              </a:rPr>
              <a:t> rapportage nieuw vanaf 2025!</a:t>
            </a:r>
            <a:endParaRPr lang="nl-NL" sz="3200" dirty="0">
              <a:solidFill>
                <a:schemeClr val="bg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9E7D396-9C18-E965-B7C1-A63E34951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77" y="1319917"/>
            <a:ext cx="8478065" cy="5821655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167848105"/>
      </p:ext>
    </p:extLst>
  </p:cSld>
  <p:clrMapOvr>
    <a:masterClrMapping/>
  </p:clrMapOvr>
</p:sld>
</file>

<file path=ppt/theme/theme1.xml><?xml version="1.0" encoding="utf-8"?>
<a:theme xmlns:a="http://schemas.openxmlformats.org/drawingml/2006/main" name="Basis WVV">
  <a:themeElements>
    <a:clrScheme name="Waterschap Vallei en Veluwe">
      <a:dk1>
        <a:srgbClr val="003E79"/>
      </a:dk1>
      <a:lt1>
        <a:srgbClr val="FFFFFF"/>
      </a:lt1>
      <a:dk2>
        <a:srgbClr val="003E79"/>
      </a:dk2>
      <a:lt2>
        <a:srgbClr val="FFFFFF"/>
      </a:lt2>
      <a:accent1>
        <a:srgbClr val="306193"/>
      </a:accent1>
      <a:accent2>
        <a:srgbClr val="6383AD"/>
      </a:accent2>
      <a:accent3>
        <a:srgbClr val="9CB0D7"/>
      </a:accent3>
      <a:accent4>
        <a:srgbClr val="9B9786"/>
      </a:accent4>
      <a:accent5>
        <a:srgbClr val="DBC17D"/>
      </a:accent5>
      <a:accent6>
        <a:srgbClr val="C2AFA3"/>
      </a:accent6>
      <a:hlink>
        <a:srgbClr val="009BD7"/>
      </a:hlink>
      <a:folHlink>
        <a:srgbClr val="9FA9AE"/>
      </a:folHlink>
    </a:clrScheme>
    <a:fontScheme name="Office-them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-thema 1">
        <a:dk1>
          <a:srgbClr val="000097"/>
        </a:dk1>
        <a:lt1>
          <a:srgbClr val="FFFFFF"/>
        </a:lt1>
        <a:dk2>
          <a:srgbClr val="FFFFFF"/>
        </a:dk2>
        <a:lt2>
          <a:srgbClr val="000020"/>
        </a:lt2>
        <a:accent1>
          <a:srgbClr val="C0C0E4"/>
        </a:accent1>
        <a:accent2>
          <a:srgbClr val="CC3219"/>
        </a:accent2>
        <a:accent3>
          <a:srgbClr val="FFFFFF"/>
        </a:accent3>
        <a:accent4>
          <a:srgbClr val="000080"/>
        </a:accent4>
        <a:accent5>
          <a:srgbClr val="DCDCEF"/>
        </a:accent5>
        <a:accent6>
          <a:srgbClr val="B92C16"/>
        </a:accent6>
        <a:hlink>
          <a:srgbClr val="009A54"/>
        </a:hlink>
        <a:folHlink>
          <a:srgbClr val="9C94C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2" id="{30148C71-FCDD-4FAC-A366-6402F637FBA4}" vid="{392331D5-D1FD-47FD-950D-52AD34589CE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69d079-4f81-4987-addd-8baaef44e89f" xsi:nil="true"/>
    <lcf76f155ced4ddcb4097134ff3c332f xmlns="231d33ba-9f9c-42fa-ae98-4584e6927515">
      <Terms xmlns="http://schemas.microsoft.com/office/infopath/2007/PartnerControls"/>
    </lcf76f155ced4ddcb4097134ff3c332f>
  </documentManagement>
</p:properties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12.xml><?xml version="1.0" encoding="utf-8"?>
<TemplafySlideFormConfiguration><![CDATA[{"formFields":[],"formDataEntries":[]}]]></TemplafySlideFormConfiguration>
</file>

<file path=customXml/item13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14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FormConfiguration><![CDATA[{"formFields":[],"formDataEntries":[]}]]></TemplafySlideFormConfiguration>
</file>

<file path=customXml/item19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D4CA27EFDB6E47B2F4191BE1068226" ma:contentTypeVersion="18" ma:contentTypeDescription="Een nieuw document maken." ma:contentTypeScope="" ma:versionID="ff3657f5dd14fdf099ac06ed6ab19a45">
  <xsd:schema xmlns:xsd="http://www.w3.org/2001/XMLSchema" xmlns:xs="http://www.w3.org/2001/XMLSchema" xmlns:p="http://schemas.microsoft.com/office/2006/metadata/properties" xmlns:ns2="5269d079-4f81-4987-addd-8baaef44e89f" xmlns:ns3="231d33ba-9f9c-42fa-ae98-4584e6927515" targetNamespace="http://schemas.microsoft.com/office/2006/metadata/properties" ma:root="true" ma:fieldsID="ba403cf4c7bf271c613bb9803c65246d" ns2:_="" ns3:_="">
    <xsd:import namespace="5269d079-4f81-4987-addd-8baaef44e89f"/>
    <xsd:import namespace="231d33ba-9f9c-42fa-ae98-4584e6927515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2:SharedWithUsers" minOccurs="0"/>
                <xsd:element ref="ns2:SharedWithDetail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9d079-4f81-4987-addd-8baaef44e89f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166fbe23-0871-4ff6-9b7c-2a4940f0a891}" ma:internalName="TaxCatchAll" ma:showField="CatchAllData" ma:web="5269d079-4f81-4987-addd-8baaef44e8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d33ba-9f9c-42fa-ae98-4584e69275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c15798b9-d85f-4e40-bcfc-5fb28d00c3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0.xml><?xml version="1.0" encoding="utf-8"?>
<TemplafySlideFormConfiguration><![CDATA[{"formFields":[],"formDataEntries":[]}]]></TemplafySlideFormConfiguration>
</file>

<file path=customXml/item21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22.xml><?xml version="1.0" encoding="utf-8"?>
<TemplafySlideFormConfiguration><![CDATA[{"formFields":[],"formDataEntries":[]}]]></TemplafySlideFormConfiguration>
</file>

<file path=customXml/item23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24.xml><?xml version="1.0" encoding="utf-8"?>
<TemplafySlideFormConfiguration><![CDATA[{"formFields":[],"formDataEntries":[]}]]></TemplafySlideFormConfiguration>
</file>

<file path=customXml/item25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26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27.xml><?xml version="1.0" encoding="utf-8"?>
<TemplafySlideFormConfiguration><![CDATA[{"formFields":[],"formDataEntries":[]}]]></TemplafySlideFormConfiguration>
</file>

<file path=customXml/item28.xml><?xml version="1.0" encoding="utf-8"?>
<TemplafySlideFormConfiguration><![CDATA[{"formFields":[],"formDataEntries":[]}]]></TemplafySlideFormConfiguration>
</file>

<file path=customXml/item29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3.xml><?xml version="1.0" encoding="utf-8"?>
<TemplafyFormConfiguration><![CDATA[{"formFields":[],"formDataEntries":[]}]]></TemplafyFormConfiguration>
</file>

<file path=customXml/item30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31.xml><?xml version="1.0" encoding="utf-8"?>
<TemplafySlideFormConfiguration><![CDATA[{"formFields":[],"formDataEntries":[]}]]></TemplafySlideFormConfiguration>
</file>

<file path=customXml/item32.xml><?xml version="1.0" encoding="utf-8"?>
<TemplafySlideFormConfiguration><![CDATA[{"formFields":[],"formDataEntries":[]}]]></TemplafySlideFormConfiguration>
</file>

<file path=customXml/item33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34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35.xml><?xml version="1.0" encoding="utf-8"?>
<TemplafySlideFormConfiguration><![CDATA[{"formFields":[],"formDataEntries":[]}]]></TemplafySlideFormConfiguration>
</file>

<file path=customXml/item36.xml><?xml version="1.0" encoding="utf-8"?>
<TemplafySlideFormConfiguration><![CDATA[{"formFields":[],"formDataEntries":[]}]]></TemplafySlideFormConfiguration>
</file>

<file path=customXml/item37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38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39.xml><?xml version="1.0" encoding="utf-8"?>
<TemplafySlideFormConfiguration><![CDATA[{"formFields":[],"formDataEntries":[]}]]></TemplafySlideFormConfiguration>
</file>

<file path=customXml/item4.xml><?xml version="1.0" encoding="utf-8"?>
<TemplafyTemplateConfiguration><![CDATA[{"elementsMetadata":[],"transformationConfigurations":[],"templateName":"basispresentatie met huisstijl","templateDescription":"","enableDocumentContentUpdater":false,"version":"2.0"}]]></TemplafyTemplateConfiguration>
</file>

<file path=customXml/item40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41.xml><?xml version="1.0" encoding="utf-8"?>
<TemplafySlideFormConfiguration><![CDATA[{"formFields":[],"formDataEntries":[]}]]></TemplafySlideFormConfiguration>
</file>

<file path=customXml/item42.xml><?xml version="1.0" encoding="utf-8"?>
<TemplafySlideFormConfiguration><![CDATA[{"formFields":[],"formDataEntries":[]}]]></TemplafySlideFormConfiguration>
</file>

<file path=customXml/item43.xml><?xml version="1.0" encoding="utf-8"?>
<TemplafySlideTemplateConfiguration><![CDATA[{"slideVersion":1,"isValidatorEnabled":false,"isLocked":false,"elementsMetadata":[],"slideId":"1245013309389012998","enableDocumentContentUpdater":false,"version":"2.0"}]]></TemplafySlideTemplateConfiguration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TemplafySlideTemplateConfiguration><![CDATA[{"slideVersion":1,"isValidatorEnabled":false,"isLocked":false,"elementsMetadata":[],"slideId":"1245013309389012994","enableDocumentContentUpdater":false,"version":"2.0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slideVersion":1,"isValidatorEnabled":false,"isLocked":false,"elementsMetadata":[],"slideId":"1245013309389012997","enableDocumentContentUpdater":false,"version":"2.0"}]]></TemplafySlideTemplate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4207AB61-3EDD-4A54-9BE3-9B44B8950E39}">
  <ds:schemaRefs>
    <ds:schemaRef ds:uri="http://purl.org/dc/elements/1.1/"/>
    <ds:schemaRef ds:uri="http://www.w3.org/XML/1998/namespace"/>
    <ds:schemaRef ds:uri="http://schemas.openxmlformats.org/package/2006/metadata/core-properties"/>
    <ds:schemaRef ds:uri="http://purl.org/dc/dcmitype/"/>
    <ds:schemaRef ds:uri="f4977c89-c2b7-49b4-b759-83051a25bb3c"/>
    <ds:schemaRef ds:uri="http://schemas.microsoft.com/office/2006/documentManagement/types"/>
    <ds:schemaRef ds:uri="2eda8255-ca6e-4d89-85c2-62cd1cdcbb6d"/>
    <ds:schemaRef ds:uri="http://schemas.microsoft.com/office/infopath/2007/PartnerControls"/>
    <ds:schemaRef ds:uri="http://schemas.microsoft.com/office/2006/metadata/properties"/>
    <ds:schemaRef ds:uri="http://purl.org/dc/terms/"/>
    <ds:schemaRef ds:uri="5269d079-4f81-4987-addd-8baaef44e89f"/>
    <ds:schemaRef ds:uri="231d33ba-9f9c-42fa-ae98-4584e6927515"/>
  </ds:schemaRefs>
</ds:datastoreItem>
</file>

<file path=customXml/itemProps10.xml><?xml version="1.0" encoding="utf-8"?>
<ds:datastoreItem xmlns:ds="http://schemas.openxmlformats.org/officeDocument/2006/customXml" ds:itemID="{47B6440A-6C24-440C-BE09-CE5058ED042A}">
  <ds:schemaRefs/>
</ds:datastoreItem>
</file>

<file path=customXml/itemProps11.xml><?xml version="1.0" encoding="utf-8"?>
<ds:datastoreItem xmlns:ds="http://schemas.openxmlformats.org/officeDocument/2006/customXml" ds:itemID="{1C196867-58F3-49C1-A9D5-00C16E974B57}">
  <ds:schemaRefs/>
</ds:datastoreItem>
</file>

<file path=customXml/itemProps12.xml><?xml version="1.0" encoding="utf-8"?>
<ds:datastoreItem xmlns:ds="http://schemas.openxmlformats.org/officeDocument/2006/customXml" ds:itemID="{F56DF725-ABCB-4265-901A-3DE141A5AA20}">
  <ds:schemaRefs/>
</ds:datastoreItem>
</file>

<file path=customXml/itemProps13.xml><?xml version="1.0" encoding="utf-8"?>
<ds:datastoreItem xmlns:ds="http://schemas.openxmlformats.org/officeDocument/2006/customXml" ds:itemID="{49FE9C8D-9D44-4576-B359-BF8D5224C91B}">
  <ds:schemaRefs/>
</ds:datastoreItem>
</file>

<file path=customXml/itemProps14.xml><?xml version="1.0" encoding="utf-8"?>
<ds:datastoreItem xmlns:ds="http://schemas.openxmlformats.org/officeDocument/2006/customXml" ds:itemID="{E36C4D1F-D549-4642-BC2A-42C51D96F9C8}">
  <ds:schemaRefs/>
</ds:datastoreItem>
</file>

<file path=customXml/itemProps15.xml><?xml version="1.0" encoding="utf-8"?>
<ds:datastoreItem xmlns:ds="http://schemas.openxmlformats.org/officeDocument/2006/customXml" ds:itemID="{C1927E4F-D239-4B97-A285-9651B9D0BF46}">
  <ds:schemaRefs/>
</ds:datastoreItem>
</file>

<file path=customXml/itemProps16.xml><?xml version="1.0" encoding="utf-8"?>
<ds:datastoreItem xmlns:ds="http://schemas.openxmlformats.org/officeDocument/2006/customXml" ds:itemID="{3A6B4EC2-77E2-4D31-A3FD-71A7E5F2702D}">
  <ds:schemaRefs/>
</ds:datastoreItem>
</file>

<file path=customXml/itemProps17.xml><?xml version="1.0" encoding="utf-8"?>
<ds:datastoreItem xmlns:ds="http://schemas.openxmlformats.org/officeDocument/2006/customXml" ds:itemID="{D2372931-6BE6-4AD3-85FC-E0B3672C7D67}">
  <ds:schemaRefs/>
</ds:datastoreItem>
</file>

<file path=customXml/itemProps18.xml><?xml version="1.0" encoding="utf-8"?>
<ds:datastoreItem xmlns:ds="http://schemas.openxmlformats.org/officeDocument/2006/customXml" ds:itemID="{7C3AE529-5B7C-46C8-BD9A-98B6E373EDEC}">
  <ds:schemaRefs/>
</ds:datastoreItem>
</file>

<file path=customXml/itemProps19.xml><?xml version="1.0" encoding="utf-8"?>
<ds:datastoreItem xmlns:ds="http://schemas.openxmlformats.org/officeDocument/2006/customXml" ds:itemID="{FF082861-B010-4CD0-BE55-FCBEC782FA95}">
  <ds:schemaRefs/>
</ds:datastoreItem>
</file>

<file path=customXml/itemProps2.xml><?xml version="1.0" encoding="utf-8"?>
<ds:datastoreItem xmlns:ds="http://schemas.openxmlformats.org/officeDocument/2006/customXml" ds:itemID="{216786D8-7023-4582-A357-1B51AC0DBB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69d079-4f81-4987-addd-8baaef44e89f"/>
    <ds:schemaRef ds:uri="231d33ba-9f9c-42fa-ae98-4584e69275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0.xml><?xml version="1.0" encoding="utf-8"?>
<ds:datastoreItem xmlns:ds="http://schemas.openxmlformats.org/officeDocument/2006/customXml" ds:itemID="{3A36F61F-1A56-41D2-B10B-55C663D1B5B6}">
  <ds:schemaRefs/>
</ds:datastoreItem>
</file>

<file path=customXml/itemProps21.xml><?xml version="1.0" encoding="utf-8"?>
<ds:datastoreItem xmlns:ds="http://schemas.openxmlformats.org/officeDocument/2006/customXml" ds:itemID="{82E75CAD-FE96-4428-9F37-7519E8EF40BE}">
  <ds:schemaRefs/>
</ds:datastoreItem>
</file>

<file path=customXml/itemProps22.xml><?xml version="1.0" encoding="utf-8"?>
<ds:datastoreItem xmlns:ds="http://schemas.openxmlformats.org/officeDocument/2006/customXml" ds:itemID="{48EE892C-9BE9-4394-9640-F3EF871C51FB}">
  <ds:schemaRefs/>
</ds:datastoreItem>
</file>

<file path=customXml/itemProps23.xml><?xml version="1.0" encoding="utf-8"?>
<ds:datastoreItem xmlns:ds="http://schemas.openxmlformats.org/officeDocument/2006/customXml" ds:itemID="{B2A69EB9-543A-4787-97B8-32A1912ADF1A}">
  <ds:schemaRefs/>
</ds:datastoreItem>
</file>

<file path=customXml/itemProps24.xml><?xml version="1.0" encoding="utf-8"?>
<ds:datastoreItem xmlns:ds="http://schemas.openxmlformats.org/officeDocument/2006/customXml" ds:itemID="{8EC33504-0741-4A04-B033-3BFC47529590}">
  <ds:schemaRefs/>
</ds:datastoreItem>
</file>

<file path=customXml/itemProps25.xml><?xml version="1.0" encoding="utf-8"?>
<ds:datastoreItem xmlns:ds="http://schemas.openxmlformats.org/officeDocument/2006/customXml" ds:itemID="{DE0D0E51-B4A1-4C46-9AEF-2349AA787983}">
  <ds:schemaRefs/>
</ds:datastoreItem>
</file>

<file path=customXml/itemProps26.xml><?xml version="1.0" encoding="utf-8"?>
<ds:datastoreItem xmlns:ds="http://schemas.openxmlformats.org/officeDocument/2006/customXml" ds:itemID="{F872E5E4-0742-4F18-A321-459B5C746F5C}">
  <ds:schemaRefs/>
</ds:datastoreItem>
</file>

<file path=customXml/itemProps27.xml><?xml version="1.0" encoding="utf-8"?>
<ds:datastoreItem xmlns:ds="http://schemas.openxmlformats.org/officeDocument/2006/customXml" ds:itemID="{D6D68054-31EB-42BA-9694-1DA315DB3C5F}">
  <ds:schemaRefs/>
</ds:datastoreItem>
</file>

<file path=customXml/itemProps28.xml><?xml version="1.0" encoding="utf-8"?>
<ds:datastoreItem xmlns:ds="http://schemas.openxmlformats.org/officeDocument/2006/customXml" ds:itemID="{ECEBB855-A255-48BD-B908-849CF7B079E8}">
  <ds:schemaRefs/>
</ds:datastoreItem>
</file>

<file path=customXml/itemProps29.xml><?xml version="1.0" encoding="utf-8"?>
<ds:datastoreItem xmlns:ds="http://schemas.openxmlformats.org/officeDocument/2006/customXml" ds:itemID="{C3EAEA73-571E-4F1B-ADCA-5A2B28ECDF9A}">
  <ds:schemaRefs/>
</ds:datastoreItem>
</file>

<file path=customXml/itemProps3.xml><?xml version="1.0" encoding="utf-8"?>
<ds:datastoreItem xmlns:ds="http://schemas.openxmlformats.org/officeDocument/2006/customXml" ds:itemID="{18A6F972-0233-4D5C-9C77-1BACF6080C99}">
  <ds:schemaRefs/>
</ds:datastoreItem>
</file>

<file path=customXml/itemProps30.xml><?xml version="1.0" encoding="utf-8"?>
<ds:datastoreItem xmlns:ds="http://schemas.openxmlformats.org/officeDocument/2006/customXml" ds:itemID="{E2069E7F-33D9-471F-BEDA-7A6373BA1884}">
  <ds:schemaRefs/>
</ds:datastoreItem>
</file>

<file path=customXml/itemProps31.xml><?xml version="1.0" encoding="utf-8"?>
<ds:datastoreItem xmlns:ds="http://schemas.openxmlformats.org/officeDocument/2006/customXml" ds:itemID="{089B3EE8-0D74-4981-B994-3FC294F52F2D}">
  <ds:schemaRefs/>
</ds:datastoreItem>
</file>

<file path=customXml/itemProps32.xml><?xml version="1.0" encoding="utf-8"?>
<ds:datastoreItem xmlns:ds="http://schemas.openxmlformats.org/officeDocument/2006/customXml" ds:itemID="{47425118-E2D0-4078-BC16-277811ADA835}">
  <ds:schemaRefs/>
</ds:datastoreItem>
</file>

<file path=customXml/itemProps33.xml><?xml version="1.0" encoding="utf-8"?>
<ds:datastoreItem xmlns:ds="http://schemas.openxmlformats.org/officeDocument/2006/customXml" ds:itemID="{2EFB351E-F0E2-4F7E-BBD7-3043A7E23756}">
  <ds:schemaRefs/>
</ds:datastoreItem>
</file>

<file path=customXml/itemProps34.xml><?xml version="1.0" encoding="utf-8"?>
<ds:datastoreItem xmlns:ds="http://schemas.openxmlformats.org/officeDocument/2006/customXml" ds:itemID="{C465B30E-A2BD-4E53-8218-08F7F6658C3C}">
  <ds:schemaRefs/>
</ds:datastoreItem>
</file>

<file path=customXml/itemProps35.xml><?xml version="1.0" encoding="utf-8"?>
<ds:datastoreItem xmlns:ds="http://schemas.openxmlformats.org/officeDocument/2006/customXml" ds:itemID="{79DEBABF-5F45-4278-871B-82BC15E0A8C1}">
  <ds:schemaRefs/>
</ds:datastoreItem>
</file>

<file path=customXml/itemProps36.xml><?xml version="1.0" encoding="utf-8"?>
<ds:datastoreItem xmlns:ds="http://schemas.openxmlformats.org/officeDocument/2006/customXml" ds:itemID="{2EDB6D90-0FDB-4D45-992E-2AD51E96462C}">
  <ds:schemaRefs/>
</ds:datastoreItem>
</file>

<file path=customXml/itemProps37.xml><?xml version="1.0" encoding="utf-8"?>
<ds:datastoreItem xmlns:ds="http://schemas.openxmlformats.org/officeDocument/2006/customXml" ds:itemID="{40454046-FCAD-46D7-BE3F-DE2D2B7C2FC4}">
  <ds:schemaRefs/>
</ds:datastoreItem>
</file>

<file path=customXml/itemProps38.xml><?xml version="1.0" encoding="utf-8"?>
<ds:datastoreItem xmlns:ds="http://schemas.openxmlformats.org/officeDocument/2006/customXml" ds:itemID="{CA56F0F0-F686-4BE7-A0A7-2710E42DE65C}">
  <ds:schemaRefs/>
</ds:datastoreItem>
</file>

<file path=customXml/itemProps39.xml><?xml version="1.0" encoding="utf-8"?>
<ds:datastoreItem xmlns:ds="http://schemas.openxmlformats.org/officeDocument/2006/customXml" ds:itemID="{3458261C-69E6-4648-9384-21866DED325A}">
  <ds:schemaRefs/>
</ds:datastoreItem>
</file>

<file path=customXml/itemProps4.xml><?xml version="1.0" encoding="utf-8"?>
<ds:datastoreItem xmlns:ds="http://schemas.openxmlformats.org/officeDocument/2006/customXml" ds:itemID="{015BBBFE-A110-448E-A7E9-D7EB5C559B12}">
  <ds:schemaRefs/>
</ds:datastoreItem>
</file>

<file path=customXml/itemProps40.xml><?xml version="1.0" encoding="utf-8"?>
<ds:datastoreItem xmlns:ds="http://schemas.openxmlformats.org/officeDocument/2006/customXml" ds:itemID="{065419E1-A313-4A7A-830B-B25924A15BEB}">
  <ds:schemaRefs/>
</ds:datastoreItem>
</file>

<file path=customXml/itemProps41.xml><?xml version="1.0" encoding="utf-8"?>
<ds:datastoreItem xmlns:ds="http://schemas.openxmlformats.org/officeDocument/2006/customXml" ds:itemID="{91D6AE1F-A4D4-4150-9887-BE44353C8590}">
  <ds:schemaRefs/>
</ds:datastoreItem>
</file>

<file path=customXml/itemProps42.xml><?xml version="1.0" encoding="utf-8"?>
<ds:datastoreItem xmlns:ds="http://schemas.openxmlformats.org/officeDocument/2006/customXml" ds:itemID="{8E4E5B85-83BD-46A9-83B6-35A45DD4EF7B}">
  <ds:schemaRefs/>
</ds:datastoreItem>
</file>

<file path=customXml/itemProps43.xml><?xml version="1.0" encoding="utf-8"?>
<ds:datastoreItem xmlns:ds="http://schemas.openxmlformats.org/officeDocument/2006/customXml" ds:itemID="{5104FF69-C517-4EA7-9E58-DDDBA787A805}">
  <ds:schemaRefs/>
</ds:datastoreItem>
</file>

<file path=customXml/itemProps5.xml><?xml version="1.0" encoding="utf-8"?>
<ds:datastoreItem xmlns:ds="http://schemas.openxmlformats.org/officeDocument/2006/customXml" ds:itemID="{CFB594CF-C713-484A-80AB-DF2926578FCC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E821804E-B771-42DF-8608-18BA6BA6D603}">
  <ds:schemaRefs/>
</ds:datastoreItem>
</file>

<file path=customXml/itemProps7.xml><?xml version="1.0" encoding="utf-8"?>
<ds:datastoreItem xmlns:ds="http://schemas.openxmlformats.org/officeDocument/2006/customXml" ds:itemID="{FC6CDB02-D678-48D2-AD14-0025ED5C5CE4}">
  <ds:schemaRefs/>
</ds:datastoreItem>
</file>

<file path=customXml/itemProps8.xml><?xml version="1.0" encoding="utf-8"?>
<ds:datastoreItem xmlns:ds="http://schemas.openxmlformats.org/officeDocument/2006/customXml" ds:itemID="{F0F4F3F2-E355-461B-BB54-BA74DACECA2C}">
  <ds:schemaRefs/>
</ds:datastoreItem>
</file>

<file path=customXml/itemProps9.xml><?xml version="1.0" encoding="utf-8"?>
<ds:datastoreItem xmlns:ds="http://schemas.openxmlformats.org/officeDocument/2006/customXml" ds:itemID="{9EF538D3-A2B9-4AC1-ACD5-94401CD6213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2189</TotalTime>
  <Words>589</Words>
  <Application>Microsoft Office PowerPoint</Application>
  <PresentationFormat>Breedbeeld</PresentationFormat>
  <Paragraphs>152</Paragraphs>
  <Slides>19</Slides>
  <Notes>17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0" baseType="lpstr">
      <vt:lpstr>Basis WVV</vt:lpstr>
      <vt:lpstr>PowerPoint-presentatie</vt:lpstr>
      <vt:lpstr>Inhoud</vt:lpstr>
      <vt:lpstr>Waarom kijken we naar stedelijk water?</vt:lpstr>
      <vt:lpstr>1. Aanleiding en doel</vt:lpstr>
      <vt:lpstr>Samengevat: wat is SWIB? </vt:lpstr>
      <vt:lpstr>2. Monitoring, beoordeling en rapportage</vt:lpstr>
      <vt:lpstr>Kwaliteitsbeelden: Waterbeelden</vt:lpstr>
      <vt:lpstr>Kwaliteitsbeelden: Oeverebeelden</vt:lpstr>
      <vt:lpstr>Resultaten – factsheet rapportage nieuw vanaf 2025!</vt:lpstr>
      <vt:lpstr>Resultaten – factsheet rapportage nieuw vanaf 2025!</vt:lpstr>
      <vt:lpstr>Resultaten – GIS website</vt:lpstr>
      <vt:lpstr>Schat aan informatie</vt:lpstr>
      <vt:lpstr>3. Hoe werken we samen?</vt:lpstr>
      <vt:lpstr>Planning Ecoscan monitoring</vt:lpstr>
      <vt:lpstr>Investering</vt:lpstr>
      <vt:lpstr>4. Evaluatie en doorontwikkeling</vt:lpstr>
      <vt:lpstr>Eerste stap: inhoudelijke evaluatie</vt:lpstr>
      <vt:lpstr>Uitnodiging mee te denken</vt:lpstr>
      <vt:lpstr>Alles helder?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Stoffelsen, Leonie</dc:creator>
  <cp:lastModifiedBy>Holsteijn, Lotta</cp:lastModifiedBy>
  <cp:revision>196</cp:revision>
  <dcterms:created xsi:type="dcterms:W3CDTF">2026-06-04T06:55:09Z</dcterms:created>
  <dcterms:modified xsi:type="dcterms:W3CDTF">2026-06-29T12:30:54Z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TemplafyTimeStamp">
    <vt:lpwstr>2025-08-05T12:43:44</vt:lpwstr>
  </property>
  <property fmtid="{D5CDD505-2E9C-101B-9397-08002B2CF9AE}" pid="4" name="TemplafyTenantId">
    <vt:lpwstr>wsvv</vt:lpwstr>
  </property>
  <property fmtid="{D5CDD505-2E9C-101B-9397-08002B2CF9AE}" pid="5" name="TemplafyTemplateId">
    <vt:lpwstr>1193786701979320368</vt:lpwstr>
  </property>
  <property fmtid="{D5CDD505-2E9C-101B-9397-08002B2CF9AE}" pid="6" name="TemplafyUserProfileId">
    <vt:lpwstr>638060035387431717</vt:lpwstr>
  </property>
  <property fmtid="{D5CDD505-2E9C-101B-9397-08002B2CF9AE}" pid="7" name="TemplafyLanguageCode">
    <vt:lpwstr>nl-NL</vt:lpwstr>
  </property>
  <property fmtid="{D5CDD505-2E9C-101B-9397-08002B2CF9AE}" pid="8" name="TemplafyFromBlank">
    <vt:bool>false</vt:bool>
  </property>
  <property fmtid="{D5CDD505-2E9C-101B-9397-08002B2CF9AE}" pid="9" name="ContentTypeId">
    <vt:lpwstr>0x01010061D4CA27EFDB6E47B2F4191BE1068226</vt:lpwstr>
  </property>
</Properties>
</file>