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0" r:id="rId5"/>
    <p:sldId id="294" r:id="rId6"/>
    <p:sldId id="1204" r:id="rId7"/>
    <p:sldId id="295" r:id="rId8"/>
    <p:sldId id="1218" r:id="rId9"/>
    <p:sldId id="1221" r:id="rId10"/>
    <p:sldId id="1211" r:id="rId11"/>
    <p:sldId id="1210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C7FEBD-48B4-BE23-120E-82A0280DAE92}" name="Buschgens, Anita" initials="AB" userId="S::abuschgens@vallei-veluwe.nl::46c3c624-fbb5-48dd-902a-2474f6b920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2CE"/>
    <a:srgbClr val="5F504D"/>
    <a:srgbClr val="4198AD"/>
    <a:srgbClr val="F9D600"/>
    <a:srgbClr val="00758D"/>
    <a:srgbClr val="5F4F4D"/>
    <a:srgbClr val="E9EFF3"/>
    <a:srgbClr val="304767"/>
    <a:srgbClr val="01758D"/>
    <a:srgbClr val="E5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/>
    <p:restoredTop sz="94699"/>
  </p:normalViewPr>
  <p:slideViewPr>
    <p:cSldViewPr snapToGrid="0" snapToObjects="1">
      <p:cViewPr varScale="1">
        <p:scale>
          <a:sx n="70" d="100"/>
          <a:sy n="70" d="100"/>
        </p:scale>
        <p:origin x="6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2:16:15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894 256 24575,'-1'-5'0,"1"-1"0,-1 1 0,-1-1 0,1 1 0,-1 0 0,0-1 0,0 1 0,0 0 0,-1 0 0,0 1 0,0-1 0,0 0 0,-1 1 0,-4-6 0,-9-7 0,-36-29 0,50 44 0,-10-8 0,-1 1 0,0 1 0,-1 0 0,0 1 0,0 0 0,0 1 0,-24-5 0,-117-18 0,132 26 0,13 1 0,-17-2 0,0 1 0,-52 0 0,73 3 0,-1 1 0,1 0 0,-1 0 0,1 1 0,0-1 0,0 2 0,-1-1 0,2 1 0,-1 0 0,0 0 0,1 1 0,-1 0 0,1 0 0,0 1 0,0-1 0,-5 7 0,-21 28 0,-46 74 0,33-44 0,39-61 0,1 0 0,1 0 0,0 0 0,0 0 0,1 1 0,-1-1 0,2 1 0,-1 0 0,2 0 0,-1 0 0,1 0 0,0 0 0,1 1 0,0-1 0,0 0 0,1 0 0,3 13 0,0-9 0,0 0 0,0-1 0,2 1 0,-1-1 0,2-1 0,-1 1 0,2-1 0,-1 0 0,2 0 0,-1-1 0,14 12 0,-4-2 0,0 1 0,22 32 0,-27-32 0,2-1 0,31 32 0,-39-46 0,1 0 0,-1 0 0,1-1 0,-1 0 0,2 0 0,-1-1 0,0 0 0,1 0 0,0-1 0,0-1 0,12 3 0,20 1 0,1-2 0,-1-2 0,1-2 0,55-7 0,-81 5 0,-1-1 0,0-1 0,1 0 0,-1-1 0,-1 0 0,1-1 0,24-15 0,-27 11 0,0-1 0,0 0 0,-1-1 0,14-18 0,9-9 0,-27 32 0,0-1 0,0 0 0,0 0 0,-1 0 0,-1 0 0,1-1 0,-1 0 0,-1 0 0,1-1 0,-2 1 0,1-1 0,-1 0 0,-1 0 0,0 0 0,0 0 0,0-14 0,-5-206 0,2 226-91,0-1 0,1 0 0,-1 0 0,-1 1 0,1-1 0,-1 0 0,0 1 0,0-1 0,0 1 0,0 0 0,-1 0 0,0 0 0,0 0 0,-5-6 0,-7-3-6735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2:16:56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975 309 24575,'-1'-4'0,"-1"0"0,1 0 0,-1 0 0,0 0 0,-1 0 0,1 0 0,-1 0 0,1 1 0,-1-1 0,-5-3 0,2-1 0,-88-94 0,24 29 0,63 66 0,-1 0 0,0 0 0,0 1 0,0 0 0,-1 0 0,0 1 0,0 0 0,-1 0 0,1 1 0,-1 1 0,0 0 0,0 0 0,-18-2 0,-9 0 0,-1 3 0,-55 2 0,43 1 0,-62-1 0,-120 3 0,229-3 0,0-1 0,0 2 0,0-1 0,1 0 0,-1 1 0,0-1 0,0 1 0,1 0 0,-1 0 0,0 0 0,1 0 0,-1 0 0,1 1 0,-1-1 0,1 1 0,-1-1 0,1 1 0,0 0 0,0 0 0,0 0 0,0 0 0,0 1 0,1-1 0,-1 0 0,1 1 0,-1-1 0,1 1 0,0-1 0,0 1 0,0 0 0,0 0 0,1-1 0,-1 1 0,1 0 0,0 0 0,-1 0 0,1-1 0,1 5 0,3 147 0,0-23 0,-4-125 0,0-1 0,0 1 0,0-1 0,1 0 0,0 1 0,0-1 0,0 0 0,0 0 0,1 1 0,0-1 0,0 0 0,1 0 0,-1-1 0,1 1 0,0-1 0,0 1 0,1-1 0,-1 0 0,1 0 0,0 0 0,0-1 0,0 1 0,8 4 0,-2-2 0,0 1 0,0 0 0,-1 0 0,1 1 0,-2 0 0,1 1 0,13 18 0,11 15 0,-20-28 0,-1 1 0,-1 0 0,17 31 0,-22-33 0,1-1 0,0 0 0,0 0 0,1-1 0,11 12 0,-15-19 0,0 0 0,0 0 0,1 0 0,-1 0 0,1-1 0,0 0 0,0 0 0,0 0 0,1-1 0,-1 0 0,1 0 0,-1 0 0,1-1 0,9 2 0,7-1 0,1-2 0,-1 0 0,0-1 0,1-1 0,-1-1 0,32-9 0,2 0 0,-42 10 0,0-1 0,0 0 0,0 0 0,-1-2 0,0 0 0,0 0 0,0-1 0,0-1 0,18-12 0,10-17 0,-27 22 0,29-20 0,-40 32 0,-1-1 0,1 1 0,0 0 0,0-1 0,-1 0 0,0 0 0,1 0 0,-1 0 0,0 0 0,0 0 0,-1 0 0,3-6 0,0-3 0,-1 0 0,3-18 0,-5 20 0,1-1 0,1 1 0,6-19 0,-1 13 0,17-24 0,-19 32 0,0 0 0,-1-1 0,0 1 0,0-1 0,-1 0 0,0 0 0,-1-1 0,0 1 0,2-16 0,-3 2-1365,-1 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2:16:24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1098 307 24575,'-1'-13'0,"0"-1"0,-1 1 0,0 0 0,-1 0 0,0 0 0,-1 1 0,-1-1 0,-10-19 0,11 23 0,0 1 0,-1 0 0,-1 0 0,1 1 0,-1 0 0,0 0 0,-1 0 0,0 1 0,0 0 0,0 0 0,-1 0 0,0 1 0,-11-5 0,-23-5 0,-1 2 0,-1 2 0,-75-9 0,108 18 0,-57-4 0,1 2 0,-69 5 0,33 1 0,88-2 0,1 1 0,0 1 0,0 0 0,0 0 0,0 2 0,0 0 0,-25 10 0,-7 4 0,31-13 0,0 1 0,0 1 0,1 0 0,-20 12 0,30-16 0,0 1 0,0-1 0,1 1 0,-1-1 0,1 1 0,0 0 0,0 0 0,0 1 0,0-1 0,1 1 0,-1-1 0,1 1 0,0 0 0,1 0 0,-1 0 0,1 0 0,0 0 0,0 5 0,-2 48 0,5 77 0,1-31 0,-3-91 0,0 5 0,0 1 0,5 28 0,-3-40 0,0 1 0,0-1 0,1 0 0,-1-1 0,2 1 0,-1 0 0,1-1 0,0 0 0,8 10 0,0-3 0,0-1 0,1 0 0,0-1 0,1 0 0,24 13 0,80 37 0,-111-58 0,86 35 0,-64-28 0,-1 1 0,53 30 0,-68-32 0,1 0 0,-1-1 0,2-1 0,-1 0 0,1-1 0,0 0 0,0-2 0,0 1 0,1-2 0,0 0 0,24 1 0,257-6 0,-292 2 0,0-1 0,0 1 0,1-1 0,-1 0 0,0-1 0,0 1 0,0-1 0,0 0 0,0 0 0,0 0 0,-1-1 0,1 0 0,-1 0 0,0 0 0,0 0 0,0-1 0,0 1 0,6-9 0,-6 6 0,0-1 0,-1 0 0,0 0 0,0 0 0,0 0 0,-1 0 0,0-1 0,0 1 0,-1-1 0,0 1 0,-1-1 0,0-9 0,-5-419 0,5 362-1365,0 52-5461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2:16:32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24575,'10'0'0,"-2"0"0,0 0 0,0 0 0,0 1 0,13 2 0,-20-3 0,-1 0 0,1 0 0,0 1 0,0-1 0,0 0 0,0 1 0,0-1 0,-1 0 0,1 1 0,0-1 0,0 1 0,-1-1 0,1 1 0,0 0 0,-1-1 0,1 1 0,0 0 0,-1-1 0,1 1 0,-1 0 0,1 0 0,-1 0 0,0-1 0,1 1 0,-1 0 0,0 0 0,0 0 0,1 0 0,-1 0 0,0 0 0,0-1 0,0 1 0,0 0 0,0 0 0,0 0 0,0 0 0,0 0 0,-1 0 0,1 0 0,0 0 0,-1-1 0,1 1 0,0 0 0,-1 0 0,1 0 0,-1-1 0,1 1 0,-1 0 0,0 0 0,0 1 0,-1 0 0,1 0 0,0-1 0,-1 1 0,0-1 0,1 1 0,-1-1 0,0 1 0,0-1 0,0 0 0,1 0 0,-5 1 0,8-2 0,-1 0 0,0 0 0,1 0 0,-1-1 0,1 1 0,-1 1 0,0-1 0,1 0 0,-1 0 0,1 0 0,-1 1 0,0-1 0,1 1 0,-1-1 0,0 1 0,1-1 0,-1 1 0,0 0 0,0 0 0,0-1 0,0 1 0,0 0 0,0 0 0,0 0 0,0 0 0,0 1 0,0-1 0,0 0 0,-1 0 0,1 0 0,0 1 0,-1-1 0,1 0 0,-1 1 0,1-1 0,-1 2 0,0-2 0,1 0 0,-1 1 0,0-1 0,0 0 0,0 0 0,0 0 0,0 1 0,0-1 0,-1 0 0,1 0 0,0 0 0,-1 0 0,1 1 0,0-1 0,-1 0 0,0 0 0,1 0 0,-1 0 0,0 0 0,1 0 0,-1 0 0,0 0 0,0-1 0,0 1 0,0 0 0,1 0 0,-1-1 0,0 1 0,-1 0 0,1-1 0,0 1 0,0-1 0,0 0 0,0 1 0,0-1 0,0 0 0,-1 1 0,1-1 0,0 0 0,0 0 0,0 0 0,-1 0 0,0-1 0,0 1 13,0 0 0,0 0-1,0 0 1,0 0-1,0-1 1,0 1 0,0-1-1,0 1 1,0-1 0,1 0-1,-1 0 1,0 0 0,0 0-1,1 0 1,-1 0 0,1 0-1,-1-1 1,1 1-1,-1 0 1,1-1 0,0 1-1,0-1 1,0 0 0,0 1-1,0-1 1,-2-3 0,3 2-114,-1 0 1,0 0-1,0 0 1,1-1 0,0 1-1,0 0 1,0 0-1,0 0 1,0 0 0,0-1-1,1 1 1,0 0 0,0 0-1,-1 0 1,2 0-1,0-3 1,7-10-6726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2:16:40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24575,'-2'1'0,"-1"-1"0,0 1 0,0-1 0,1 1 0,-1 0 0,0 0 0,1 0 0,-1 0 0,1 0 0,-1 1 0,1-1 0,-4 4 0,5-5 0,0 1 0,-1 0 0,1 0 0,0 0 0,0 0 0,0 0 0,0 0 0,1 0 0,-1 1 0,0-1 0,0 0 0,1 0 0,-1 1 0,1-1 0,-1 0 0,1 1 0,-1-1 0,1 1 0,0-1 0,0 1 0,0-1 0,-1 0 0,2 1 0,-1 1 0,0-2 0,0 0 0,1-1 0,-1 1 0,0 0 0,1-1 0,-1 1 0,1-1 0,-1 1 0,1-1 0,-1 1 0,1-1 0,0 1 0,-1-1 0,1 1 0,-1-1 0,1 1 0,0-1 0,-1 0 0,1 0 0,0 1 0,0-1 0,-1 0 0,1 0 0,0 0 0,0 0 0,0 1 0,24-2 0,-14 1 0,-14 0 0,1 0 0,0 0 0,0 1 0,0-1 0,0 1 0,1-1 0,-1 1 0,0 0 0,0 0 0,0 0 0,0 0 0,1 0 0,-1 0 0,0 0 0,1 0 0,-1 1 0,1-1 0,0 1 0,-1-1 0,1 1 0,0 0 0,0-1 0,0 1 0,0 0 0,0 0 0,0 0 0,1 0 0,-1 0 0,1 0 0,-1 0 0,1 0 0,0 0 0,-1 0 0,1 0 0,0 0 0,0 0 0,1 0 0,-1 0 0,0 0 0,1 0 0,-1 0 0,1 0 0,0 0 0,-1 0 0,1 0 0,0-1 0,0 1 0,0 0 0,1-1 0,-1 1 0,0 0 0,1-1 0,-1 1 0,1-1 0,-1 0 0,1 0 0,0 1 0,-1-1 0,1 0 0,0 0 0,3 1 0,-7-3 12,0 0 1,-1 0-1,1 0 0,0 0 0,0-1 0,0 1 1,0-1-1,0 1 0,1-1 0,-1 0 0,0 1 1,1-1-1,-1 0 0,1 0 0,0 0 0,-1 0 0,1 0 1,0-1-1,0 1 0,1 0 0,-1 0 0,0-1 1,1 1-1,-1-1 0,1 1 0,0 0 0,0-4 1,-1 3-88,1 0 1,0 0 0,1 0 0,-1 0 0,0 1-1,1-1 1,-1 0 0,1 0 0,0 0 0,0 1-1,0-1 1,0 0 0,1 1 0,-1-1 0,1 1-1,-1 0 1,1-1 0,0 1 0,0 0 0,0 0-1,0 0 1,4-2 0,10-4-6752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2:16:43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24575,'0'5'0,"5"0"0,1 5 0,-1 4 0,4 1 0,0 1 0,-2 3 0,-6-3 0,-7-3 0,-8-4 0,-1-4-8191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2:16:45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24575,'-4'0'0,"-6"0"0,-6 0 0,-4 0 0,-3 0 0,2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2:17:13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24575,'8'-1'0,"1"1"0,-1 1 0,0 0 0,0 0 0,0 0 0,0 1 0,9 3 0,-14-3 0,-1-1 0,1 0 0,-1 1 0,1 0 0,-1-1 0,0 1 0,0 0 0,1 0 0,-1 0 0,-1 0 0,1 1 0,0-1 0,0 0 0,-1 1 0,1 0 0,-1-1 0,0 1 0,0 0 0,0-1 0,0 1 0,-1 0 0,1 0 0,0 5 0,-1-6 0,0 0 0,0 0 0,0 0 0,0 0 0,0 0 0,0 0 0,0 0 0,-1 0 0,1 0 0,-1 0 0,0 0 0,0 0 0,1 0 0,-1 0 0,0-1 0,0 1 0,-1 0 0,1 0 0,0-1 0,-1 1 0,1-1 0,-1 1 0,1-1 0,-3 2 0,0-1 0,1 0 0,-1-1 0,1 1 0,-1-1 0,0 1 0,1-1 0,-1 0 0,0-1 0,0 1 0,0-1 0,0 0 0,-6 0 0,7 0 0,-1 0 0,1-1 0,-1 1 0,0-1 0,1 0 0,-1 0 0,1 0 0,0 0 0,-1-1 0,1 0 0,0 1 0,0-1 0,-4-4 0,5 5 0,1-1 0,0 1 0,-1-1 0,1 1 0,0-1 0,0 0 0,0 0 0,0 1 0,0-1 0,1 0 0,-1 0 0,0 0 0,1 0 0,0 0 0,-1 0 0,1 0 0,0 0 0,0 0 0,0 0 0,0 0 0,0 0 0,1 0 0,-1 0 0,0 0 0,2-2 0,-1 2 16,0 0-1,0 0 1,0 0-1,0 0 1,0 0-1,1 0 1,-1 1-1,1-1 1,-1 0-1,1 1 1,0-1-1,-1 1 1,1 0-1,0-1 1,0 1-1,0 0 1,0 0 0,0 1-1,0-1 1,0 0-1,3 0 1,0 0-206,0 0 0,0 0 1,0 0-1,0 1 0,0 0 1,0 0-1,0 0 1,7 2-1,6 3-6636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2:17:15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24575,'0'4'0,"-4"2"0,-6 0 0,-1 3 0,-4 0 0,2-2-8191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10T12:17:18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35 24575,'-4'0'0,"-6"0"0,-6 0 0,1-4 0,2-6 0,8-1 0,8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A48F9-5174-9343-8966-A7AE2F2DE98A}" type="datetimeFigureOut">
              <a:rPr lang="nl-NL" smtClean="0"/>
              <a:t>29-6-2026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DBA81-8003-1D4D-81A2-14471ABA6A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51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DBA81-8003-1D4D-81A2-14471ABA6AA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10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60FFA-42F0-AED4-B4BE-7856D9522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90736EA-B27E-4E60-888E-DCAB20CDC8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A7654C1-2C9E-08F6-CF13-4F18FC8B3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93F22C-33B7-E4C9-CFED-54A403C79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DBA81-8003-1D4D-81A2-14471ABA6AA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15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5A67C-23B2-38AE-702C-7A222EE3A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85C61E4-322A-695D-E38F-BA6E8D763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FC6FF3C-7FC7-C52F-772F-6C9594BA3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78D66E-8217-58CA-CAFB-EF0B6E711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DBA81-8003-1D4D-81A2-14471ABA6AA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59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04EF5-E1A3-A32D-CD89-D1799958B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28D93D7-D220-E541-5851-B05F5E3B9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4D70FD2-BE20-FEB3-A266-B98D73BDF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E1531C-4A37-9B5C-A8F5-3E9BC20C7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DBA81-8003-1D4D-81A2-14471ABA6AA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09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BCF38-863D-6E4A-C0BE-A90FD7B85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DDE55A7-BA8B-4065-7552-9CFEAD8BC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AE7A95A-B82E-4D14-0F84-47528B39F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74DAF7-A3B6-167B-D79A-AB5180C08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DBA81-8003-1D4D-81A2-14471ABA6AA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861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E9008-1B5A-707E-5176-4AA3FE90B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37AA159-7553-E074-3E3B-53A93FA63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0CB8DF8-9A02-89B7-0BEB-97C60BD79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7DA6B0-DAAF-B0FF-669A-87B70F311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DBA81-8003-1D4D-81A2-14471ABA6AA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89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0DBD4-0C3E-AA93-A8F1-6801C2B7D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BEEF2C8-B135-08C9-6D11-816847DAF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8D87F5E-9F96-9778-332A-50C5F1057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93130B-AA77-FA23-1132-55B69CEBD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DBA81-8003-1D4D-81A2-14471ABA6AA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09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D6FAE-681C-DEA6-B9AC-4CD33851B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42189AB-E826-DE7F-2D08-FAD5FE9E5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424D977-F586-AC77-62FD-70F08A6AC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C919B5-BE93-8CA9-80B6-60A2D3423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DBA81-8003-1D4D-81A2-14471ABA6AA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21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65CDA-7A1A-564B-89E2-0975E5E9F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8FBE66-0A28-B84E-9C85-733E056C8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88B0FD-800E-E945-B8E8-F8A35880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2B10-426B-7246-B85B-3C70A9457EA8}" type="datetime1">
              <a:rPr lang="nl-NL" smtClean="0"/>
              <a:t>29-6-2026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900E47-EF67-0F4C-A0C7-80E0A8C2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Zoetwatervoorziening Oost-Nederland | Toelichting Fase 2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760385-B7C8-D046-A6D7-E534EAAD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170E-D235-3142-9AE7-E9C48D396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09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7BCD4-1AFE-0C40-AF50-1D079211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564BA9-FA0C-CC4E-961A-767FE5B06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C92D57-FD98-4E49-B3ED-52D76B90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C2B3-7838-1843-8C77-DFA33DDF97D8}" type="datetime1">
              <a:rPr lang="nl-NL" smtClean="0"/>
              <a:t>29-6-2026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AF188B-C237-F245-B1D1-06FE75AF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Zoetwatervoorziening Oost-Nederland | Toelichting Fase 2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47CC17-4221-674B-B0EE-D249EF7E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170E-D235-3142-9AE7-E9C48D396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78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901DAD7-5D0F-4E41-95BA-A6E237AEA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9E8893-01A0-0E47-9A82-DDA16053E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8A9291-2F11-2D4D-A2FC-337CC3A5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CEAA-9957-E141-8623-F7B4D9EFA33C}" type="datetime1">
              <a:rPr lang="nl-NL" smtClean="0"/>
              <a:t>29-6-2026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67FA40-035F-E944-9F97-E14ACB73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Zoetwatervoorziening Oost-Nederland | Toelichting Fase 2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AC687A-6CC5-A34E-8318-36999678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170E-D235-3142-9AE7-E9C48D396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88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583E1-5074-F54E-B6BE-5AC01C59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7A04F1-95D4-EF4B-9D5D-878A149EF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42EEC3-B466-A041-A62E-77CEAB48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4EFF-9681-CB46-9678-2B8E67839DAD}" type="datetime1">
              <a:rPr lang="nl-NL" smtClean="0"/>
              <a:t>29-6-2026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94A54A-09BF-8843-99A8-D169137C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Zoetwatervoorziening Oost-Nederland | Toelichting Fase 2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689298-1CB3-8D42-8454-4AFAE127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170E-D235-3142-9AE7-E9C48D396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21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CF021-C57D-0648-BF03-2EBB587F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90BFC7-BDC5-A14A-AC6C-C5A465B11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654DF5-96BB-7946-A00E-366660A5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48A5-1FC9-514D-BD39-7C50D0864420}" type="datetime1">
              <a:rPr lang="nl-NL" smtClean="0"/>
              <a:t>29-6-2026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E0AF5F-2B7B-6149-ABB8-F5316D43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Zoetwatervoorziening Oost-Nederland | Toelichting Fase 2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B22105-A903-2C43-8FB9-92B764BF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170E-D235-3142-9AE7-E9C48D396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9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E0888-CF25-C04A-8A93-D4BADEE5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1831AC-5AE3-914F-AB14-E301FCD3E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EBF2B1-B71F-0D4A-848A-123DED5A4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1EB9F6-FDA7-2142-B878-64E73DE8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103D-A87E-344E-8A85-43610FBED0B6}" type="datetime1">
              <a:rPr lang="nl-NL" smtClean="0"/>
              <a:t>29-6-2026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E2876E-6C21-F746-944C-FC9495F4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Zoetwatervoorziening Oost-Nederland | Toelichting Fase 2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F7EC9D-AEA5-224C-8DD3-72088490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170E-D235-3142-9AE7-E9C48D396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86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CE24F-9888-BA43-A6E4-30D277B6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106751-4792-9D4C-9655-EB96B7CCF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C5502A-4536-F14E-8D01-A923E7803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803F5E-22FF-EE4C-9D07-5771B20AB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B7133DE-C7E6-3E46-8DA3-1C4029C36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6BDBEB-6947-E44B-A097-C1691365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7E52-0C49-F44F-9471-ED8A61D23D54}" type="datetime1">
              <a:rPr lang="nl-NL" smtClean="0"/>
              <a:t>29-6-2026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BE96F5-CB78-D141-9C7A-07B903D0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Zoetwatervoorziening Oost-Nederland | Toelichting Fase 2 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81BA8D-634D-654B-A648-8E3E0DF7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170E-D235-3142-9AE7-E9C48D396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29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F2D99-41CE-DC48-B059-6BD3D962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F4FDA1-0619-9242-A05D-1AAFC0FF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D941-A8AA-B84F-B6AC-31CF8F86F1DB}" type="datetime1">
              <a:rPr lang="nl-NL" smtClean="0"/>
              <a:t>29-6-2026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B4013E1-96DC-9244-950A-CCE90F8D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Zoetwatervoorziening Oost-Nederland | Toelichting Fase 2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7317E9-829F-6948-893C-F285347B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170E-D235-3142-9AE7-E9C48D396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77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B6D0C14-5422-3641-84E9-D8C36CC2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B34-2649-6F4F-AA58-86047C9A45A5}" type="datetime1">
              <a:rPr lang="nl-NL" smtClean="0"/>
              <a:t>29-6-2026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52C9AA2-D012-044A-A4CA-EE90254A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Zoetwatervoorziening Oost-Nederland | Toelichting Fase 2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B935E3-1C78-E349-9472-24D28CE8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170E-D235-3142-9AE7-E9C48D396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53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1218C-E9CF-8C4A-9881-C8E3ACA3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32AE2-0EDC-C448-B88F-9405BC914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A61EDC-7119-7B4A-A5E4-8824FBF87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47E639-630E-1245-80A8-12FE3FD8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C8E3-A52B-584E-BA4A-EC84BB92CFDE}" type="datetime1">
              <a:rPr lang="nl-NL" smtClean="0"/>
              <a:t>29-6-2026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59A683-7423-5943-96A6-9CAE40A8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Zoetwatervoorziening Oost-Nederland | Toelichting Fase 2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E2FDBA-3356-554C-9F91-BF26F11D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170E-D235-3142-9AE7-E9C48D396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14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11943-3109-B744-AB61-572C5EBA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95B67E9-E86C-7C4F-A8CC-14570087D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014186-28D0-5849-89DA-254200B84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83102A8-E0F8-B748-A0C3-22363FAAE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3B58-6E84-1040-8CF0-99AED9EC79B9}" type="datetime1">
              <a:rPr lang="nl-NL" smtClean="0"/>
              <a:t>29-6-2026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F7C32A-79BC-AB46-B87A-1494A6C9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Zoetwatervoorziening Oost-Nederland | Toelichting Fase 2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929A4A-9648-8F4D-87CC-1319A68E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170E-D235-3142-9AE7-E9C48D396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15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2995E9-C151-B444-8156-0938C68B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98449E-D986-1946-A928-8973081A4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75A84D-9425-5A47-A573-E059009A1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4E9C1-7B15-584D-AE9D-E09239E77DBB}" type="datetime1">
              <a:rPr lang="nl-NL" smtClean="0"/>
              <a:t>29-6-2026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0B0A5E-F485-7244-8802-D598FEB4B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Zoetwatervoorziening Oost-Nederland | Toelichting Fase 2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8A06C2-B52C-244B-90CB-05BE05801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5170E-D235-3142-9AE7-E9C48D396A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8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zoetwatervoorzieningoostnederland.nl/wp-content/uploads/2025/11/251104-Strategiedocument-ZON-LQ.pdf" TargetMode="External"/><Relationship Id="rId3" Type="http://schemas.openxmlformats.org/officeDocument/2006/relationships/image" Target="../media/image4.emf"/><Relationship Id="rId7" Type="http://schemas.openxmlformats.org/officeDocument/2006/relationships/hyperlink" Target="https://zoetwatervoorzieningoostnederland.nl/wp-content/uploads/2024/06/Brochure-het-zoetwaterverhaal-van-hoog-Nederland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6.emf"/><Relationship Id="rId10" Type="http://schemas.openxmlformats.org/officeDocument/2006/relationships/image" Target="../media/image8.png"/><Relationship Id="rId4" Type="http://schemas.openxmlformats.org/officeDocument/2006/relationships/image" Target="../media/image5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customXml" Target="../ink/ink5.xml"/><Relationship Id="rId26" Type="http://schemas.openxmlformats.org/officeDocument/2006/relationships/customXml" Target="../ink/ink9.xml"/><Relationship Id="rId3" Type="http://schemas.openxmlformats.org/officeDocument/2006/relationships/image" Target="../media/image4.emf"/><Relationship Id="rId21" Type="http://schemas.openxmlformats.org/officeDocument/2006/relationships/image" Target="../media/image20.png"/><Relationship Id="rId7" Type="http://schemas.openxmlformats.org/officeDocument/2006/relationships/image" Target="../media/image12.png"/><Relationship Id="rId12" Type="http://schemas.openxmlformats.org/officeDocument/2006/relationships/customXml" Target="../ink/ink2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24" Type="http://schemas.openxmlformats.org/officeDocument/2006/relationships/customXml" Target="../ink/ink8.xml"/><Relationship Id="rId5" Type="http://schemas.openxmlformats.org/officeDocument/2006/relationships/image" Target="../media/image6.emf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10" Type="http://schemas.openxmlformats.org/officeDocument/2006/relationships/customXml" Target="../ink/ink1.xml"/><Relationship Id="rId19" Type="http://schemas.openxmlformats.org/officeDocument/2006/relationships/image" Target="../media/image19.png"/><Relationship Id="rId4" Type="http://schemas.openxmlformats.org/officeDocument/2006/relationships/image" Target="../media/image5.emf"/><Relationship Id="rId9" Type="http://schemas.openxmlformats.org/officeDocument/2006/relationships/image" Target="../media/image14.png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emf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10.xml"/><Relationship Id="rId5" Type="http://schemas.openxmlformats.org/officeDocument/2006/relationships/image" Target="../media/image6.emf"/><Relationship Id="rId10" Type="http://schemas.openxmlformats.org/officeDocument/2006/relationships/image" Target="../media/image27.png"/><Relationship Id="rId4" Type="http://schemas.openxmlformats.org/officeDocument/2006/relationships/image" Target="../media/image5.emf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https://europadecentraal.nl/onderwerp/staatssteun/#:~:text=Decentrale%20overheden%20die%20steun%20willen%20verlenen,%20moeten,is%20staatssteun%20verboden,%20maar%20er%20gelden%20uitzonderingen.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>
            <a:extLst>
              <a:ext uri="{FF2B5EF4-FFF2-40B4-BE49-F238E27FC236}">
                <a16:creationId xmlns:a16="http://schemas.microsoft.com/office/drawing/2014/main" id="{3BC4F091-44AE-0D4B-B845-2D35B93342BF}"/>
              </a:ext>
            </a:extLst>
          </p:cNvPr>
          <p:cNvSpPr/>
          <p:nvPr/>
        </p:nvSpPr>
        <p:spPr>
          <a:xfrm>
            <a:off x="303067" y="464924"/>
            <a:ext cx="11521879" cy="5929372"/>
          </a:xfrm>
          <a:prstGeom prst="rect">
            <a:avLst/>
          </a:prstGeom>
          <a:solidFill>
            <a:srgbClr val="E5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buiten, lucht, water, boom&#10;&#10;Automatisch gegenereerde beschrijving">
            <a:extLst>
              <a:ext uri="{FF2B5EF4-FFF2-40B4-BE49-F238E27FC236}">
                <a16:creationId xmlns:a16="http://schemas.microsoft.com/office/drawing/2014/main" id="{E73B82F0-6432-904B-9BF1-E350F3C84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3" t="33923" r="5186" b="13895"/>
          <a:stretch/>
        </p:blipFill>
        <p:spPr>
          <a:xfrm>
            <a:off x="676656" y="670034"/>
            <a:ext cx="10824360" cy="582155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60A1868-0EA8-9D42-97A4-D7D69935F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FFFAD499-1BAF-BC4C-86BC-BE1F132E5FFA}"/>
              </a:ext>
            </a:extLst>
          </p:cNvPr>
          <p:cNvSpPr txBox="1"/>
          <p:nvPr/>
        </p:nvSpPr>
        <p:spPr>
          <a:xfrm>
            <a:off x="484293" y="2416443"/>
            <a:ext cx="67136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fase 3 Deltaprogramma</a:t>
            </a:r>
          </a:p>
          <a:p>
            <a:pPr algn="ctr"/>
            <a:r>
              <a:rPr lang="nl-NL" sz="6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Zoetwater</a:t>
            </a:r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CE7100EF-7EFC-5B46-A43C-8BF31DAF6C69}"/>
              </a:ext>
            </a:extLst>
          </p:cNvPr>
          <p:cNvGrpSpPr/>
          <p:nvPr/>
        </p:nvGrpSpPr>
        <p:grpSpPr>
          <a:xfrm>
            <a:off x="6922825" y="5461086"/>
            <a:ext cx="5269175" cy="1035050"/>
            <a:chOff x="7269479" y="5481917"/>
            <a:chExt cx="5269175" cy="1035050"/>
          </a:xfrm>
        </p:grpSpPr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3A7C9A82-33F6-0D49-BD3B-263EB8D84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8769" y="5481917"/>
              <a:ext cx="5109885" cy="1035050"/>
            </a:xfrm>
            <a:prstGeom prst="rect">
              <a:avLst/>
            </a:prstGeom>
          </p:spPr>
        </p:pic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B2CD6148-625A-034F-B136-D866282B0A46}"/>
                </a:ext>
              </a:extLst>
            </p:cNvPr>
            <p:cNvSpPr txBox="1"/>
            <p:nvPr/>
          </p:nvSpPr>
          <p:spPr>
            <a:xfrm>
              <a:off x="7269479" y="5610659"/>
              <a:ext cx="4692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nl-NL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DF9FABED-463D-0B45-892F-A6955BBE6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4496" y="6301700"/>
            <a:ext cx="944118" cy="247028"/>
          </a:xfrm>
          <a:prstGeom prst="rect">
            <a:avLst/>
          </a:prstGeom>
        </p:spPr>
      </p:pic>
      <p:sp>
        <p:nvSpPr>
          <p:cNvPr id="30" name="Tijdelijke aanduiding voor dianummer 41">
            <a:extLst>
              <a:ext uri="{FF2B5EF4-FFF2-40B4-BE49-F238E27FC236}">
                <a16:creationId xmlns:a16="http://schemas.microsoft.com/office/drawing/2014/main" id="{67696DDC-EBD7-4442-A6BE-D03AF16ABF2E}"/>
              </a:ext>
            </a:extLst>
          </p:cNvPr>
          <p:cNvSpPr txBox="1">
            <a:spLocks/>
          </p:cNvSpPr>
          <p:nvPr/>
        </p:nvSpPr>
        <p:spPr>
          <a:xfrm>
            <a:off x="271942" y="6273657"/>
            <a:ext cx="424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D5170E-D235-3142-9AE7-E9C48D396AAE}" type="slidenum">
              <a:rPr lang="nl-NL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utura Medium" panose="020B0602020204020303" pitchFamily="34" charset="-79"/>
              </a:rPr>
              <a:pPr algn="ctr"/>
              <a:t>1</a:t>
            </a:fld>
            <a:endParaRPr lang="nl-NL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582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3A9B7-F688-46AD-70AB-FB0822F28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E9E5918-8FD1-06E4-2544-5F19B6BB3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" y="3231"/>
            <a:ext cx="12191999" cy="685799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F95DD7B-CB39-64D8-E3F9-6324597FC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" y="-3230"/>
            <a:ext cx="12191999" cy="685799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52CA4E7F-92E6-4D77-D10C-44C35B9F34D4}"/>
              </a:ext>
            </a:extLst>
          </p:cNvPr>
          <p:cNvGrpSpPr/>
          <p:nvPr/>
        </p:nvGrpSpPr>
        <p:grpSpPr>
          <a:xfrm>
            <a:off x="10093892" y="6264909"/>
            <a:ext cx="1749344" cy="365125"/>
            <a:chOff x="10093892" y="6264909"/>
            <a:chExt cx="1749344" cy="365125"/>
          </a:xfrm>
        </p:grpSpPr>
        <p:sp>
          <p:nvSpPr>
            <p:cNvPr id="34" name="Tijdelijke aanduiding voor voettekst 40">
              <a:extLst>
                <a:ext uri="{FF2B5EF4-FFF2-40B4-BE49-F238E27FC236}">
                  <a16:creationId xmlns:a16="http://schemas.microsoft.com/office/drawing/2014/main" id="{4EFA2D5A-838A-3F64-5F86-D0768CD762ED}"/>
                </a:ext>
              </a:extLst>
            </p:cNvPr>
            <p:cNvSpPr txBox="1">
              <a:spLocks/>
            </p:cNvSpPr>
            <p:nvPr/>
          </p:nvSpPr>
          <p:spPr>
            <a:xfrm>
              <a:off x="10093892" y="6264909"/>
              <a:ext cx="153937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nl-NL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nl-NL" sz="1000" dirty="0">
                  <a:solidFill>
                    <a:schemeClr val="tx1"/>
                  </a:solidFill>
                  <a:latin typeface="Roboto Condensed Light" pitchFamily="2" charset="0"/>
                  <a:ea typeface="Roboto Condensed Light" pitchFamily="2" charset="0"/>
                  <a:cs typeface="Futura Medium" panose="020B0602020204020303" pitchFamily="34" charset="-79"/>
                </a:rPr>
                <a:t>Terug naar </a:t>
              </a:r>
              <a:r>
                <a:rPr lang="nl-NL" sz="1000" b="1" dirty="0">
                  <a:solidFill>
                    <a:schemeClr val="tx1"/>
                  </a:solidFill>
                  <a:latin typeface="ROBOTO CONDENSED LIGHT" pitchFamily="2" charset="0"/>
                  <a:ea typeface="ROBOTO CONDENSED LIGHT" pitchFamily="2" charset="0"/>
                  <a:cs typeface="Futura Medium" panose="020B0602020204020303" pitchFamily="34" charset="-79"/>
                  <a:hlinkClick r:id="" action="ppaction://hlinkshowjump?jump=firstslide"/>
                </a:rPr>
                <a:t>beginpagina</a:t>
              </a:r>
              <a:endParaRPr lang="nl-NL" sz="1000" b="1" dirty="0">
                <a:solidFill>
                  <a:schemeClr val="tx1"/>
                </a:solidFill>
                <a:latin typeface="ROBOTO CONDENSED LIGHT" pitchFamily="2" charset="0"/>
                <a:ea typeface="ROBOTO CONDENSED LIGHT" pitchFamily="2" charset="0"/>
                <a:cs typeface="Futura Medium" panose="020B0602020204020303" pitchFamily="34" charset="-79"/>
              </a:endParaRPr>
            </a:p>
          </p:txBody>
        </p: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E29BD1C5-4489-6419-86AF-7AF1E6462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13397" y="6370102"/>
              <a:ext cx="229839" cy="172379"/>
            </a:xfrm>
            <a:prstGeom prst="rect">
              <a:avLst/>
            </a:prstGeom>
          </p:spPr>
        </p:pic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D6FEBBE6-CCF0-C5B1-FEF6-DFFB3620DF38}"/>
              </a:ext>
            </a:extLst>
          </p:cNvPr>
          <p:cNvGrpSpPr/>
          <p:nvPr/>
        </p:nvGrpSpPr>
        <p:grpSpPr>
          <a:xfrm>
            <a:off x="8708694" y="310307"/>
            <a:ext cx="3483306" cy="705621"/>
            <a:chOff x="8949257" y="315519"/>
            <a:chExt cx="3483306" cy="705621"/>
          </a:xfrm>
        </p:grpSpPr>
        <p:pic>
          <p:nvPicPr>
            <p:cNvPr id="48" name="Afbeelding 47">
              <a:extLst>
                <a:ext uri="{FF2B5EF4-FFF2-40B4-BE49-F238E27FC236}">
                  <a16:creationId xmlns:a16="http://schemas.microsoft.com/office/drawing/2014/main" id="{7A771D47-6A02-2159-A810-B0FF42F2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49257" y="315519"/>
              <a:ext cx="3483306" cy="705621"/>
            </a:xfrm>
            <a:prstGeom prst="rect">
              <a:avLst/>
            </a:prstGeom>
          </p:spPr>
        </p:pic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86CBA7FB-BB4B-C6BB-5092-0ED65AFA1119}"/>
                </a:ext>
              </a:extLst>
            </p:cNvPr>
            <p:cNvSpPr txBox="1"/>
            <p:nvPr/>
          </p:nvSpPr>
          <p:spPr>
            <a:xfrm>
              <a:off x="8949257" y="566183"/>
              <a:ext cx="3342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endParaRPr>
            </a:p>
          </p:txBody>
        </p:sp>
      </p:grp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55E88525-872B-1388-B335-BC9115F35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10275" y="6323957"/>
            <a:ext cx="944118" cy="247028"/>
          </a:xfrm>
          <a:prstGeom prst="rect">
            <a:avLst/>
          </a:prstGeom>
        </p:spPr>
      </p:pic>
      <p:sp>
        <p:nvSpPr>
          <p:cNvPr id="54" name="Tijdelijke aanduiding voor dianummer 41">
            <a:extLst>
              <a:ext uri="{FF2B5EF4-FFF2-40B4-BE49-F238E27FC236}">
                <a16:creationId xmlns:a16="http://schemas.microsoft.com/office/drawing/2014/main" id="{578646E0-F7DE-0FAF-B500-DF4FEDD0263F}"/>
              </a:ext>
            </a:extLst>
          </p:cNvPr>
          <p:cNvSpPr txBox="1">
            <a:spLocks/>
          </p:cNvSpPr>
          <p:nvPr/>
        </p:nvSpPr>
        <p:spPr>
          <a:xfrm>
            <a:off x="271942" y="6273657"/>
            <a:ext cx="424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D5170E-D235-3142-9AE7-E9C48D396AAE}" type="slidenum">
              <a:rPr lang="nl-NL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utura Medium" panose="020B0602020204020303" pitchFamily="34" charset="-79"/>
              </a:rPr>
              <a:pPr algn="ctr"/>
              <a:t>2</a:t>
            </a:fld>
            <a:endParaRPr lang="nl-NL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F2C295D-720E-18CB-51C6-166DE26B1285}"/>
              </a:ext>
            </a:extLst>
          </p:cNvPr>
          <p:cNvSpPr txBox="1"/>
          <p:nvPr/>
        </p:nvSpPr>
        <p:spPr>
          <a:xfrm>
            <a:off x="2413040" y="236177"/>
            <a:ext cx="6359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5F4F4D"/>
                </a:solidFill>
                <a:latin typeface="Roboto Slab" pitchFamily="2" charset="0"/>
                <a:ea typeface="Roboto Slab" pitchFamily="2" charset="0"/>
              </a:rPr>
              <a:t>Voorbereiding regionale keuzes</a:t>
            </a:r>
          </a:p>
          <a:p>
            <a:r>
              <a:rPr lang="nl-NL" sz="3200" b="1" dirty="0">
                <a:solidFill>
                  <a:srgbClr val="5F4F4D"/>
                </a:solidFill>
                <a:latin typeface="Roboto Slab" pitchFamily="2" charset="0"/>
                <a:ea typeface="Roboto Slab" pitchFamily="2" charset="0"/>
              </a:rPr>
              <a:t> fase 3 (2028 - 2033)</a:t>
            </a:r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2DA1E119-FBCB-409C-4175-CB31DCCC962F}"/>
              </a:ext>
            </a:extLst>
          </p:cNvPr>
          <p:cNvGrpSpPr/>
          <p:nvPr/>
        </p:nvGrpSpPr>
        <p:grpSpPr>
          <a:xfrm>
            <a:off x="933843" y="1434767"/>
            <a:ext cx="6373293" cy="971943"/>
            <a:chOff x="1169470" y="1786497"/>
            <a:chExt cx="6373293" cy="971943"/>
          </a:xfrm>
        </p:grpSpPr>
        <p:sp>
          <p:nvSpPr>
            <p:cNvPr id="22" name="Rechthoek 21" descr="a">
              <a:extLst>
                <a:ext uri="{FF2B5EF4-FFF2-40B4-BE49-F238E27FC236}">
                  <a16:creationId xmlns:a16="http://schemas.microsoft.com/office/drawing/2014/main" id="{FD2321E9-E3A0-116A-AD06-C01028905BDD}"/>
                </a:ext>
              </a:extLst>
            </p:cNvPr>
            <p:cNvSpPr/>
            <p:nvPr/>
          </p:nvSpPr>
          <p:spPr>
            <a:xfrm>
              <a:off x="1169470" y="2066544"/>
              <a:ext cx="1069848" cy="685800"/>
            </a:xfrm>
            <a:prstGeom prst="rect">
              <a:avLst/>
            </a:prstGeom>
            <a:solidFill>
              <a:srgbClr val="9EC2C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Fase 1</a:t>
              </a:r>
            </a:p>
          </p:txBody>
        </p:sp>
        <p:sp>
          <p:nvSpPr>
            <p:cNvPr id="23" name="Rechthoek 22" descr="a">
              <a:extLst>
                <a:ext uri="{FF2B5EF4-FFF2-40B4-BE49-F238E27FC236}">
                  <a16:creationId xmlns:a16="http://schemas.microsoft.com/office/drawing/2014/main" id="{C6D025CF-A625-0D54-56D5-0AE6D61D9272}"/>
                </a:ext>
              </a:extLst>
            </p:cNvPr>
            <p:cNvSpPr/>
            <p:nvPr/>
          </p:nvSpPr>
          <p:spPr>
            <a:xfrm>
              <a:off x="2249981" y="2072640"/>
              <a:ext cx="1069848" cy="685800"/>
            </a:xfrm>
            <a:prstGeom prst="rect">
              <a:avLst/>
            </a:prstGeom>
            <a:solidFill>
              <a:srgbClr val="9EC2C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Fase 2</a:t>
              </a:r>
            </a:p>
          </p:txBody>
        </p:sp>
        <p:sp>
          <p:nvSpPr>
            <p:cNvPr id="24" name="Rechthoek 23" descr="a">
              <a:extLst>
                <a:ext uri="{FF2B5EF4-FFF2-40B4-BE49-F238E27FC236}">
                  <a16:creationId xmlns:a16="http://schemas.microsoft.com/office/drawing/2014/main" id="{44B93058-3D4C-C0E5-B9FD-D4839A351568}"/>
                </a:ext>
              </a:extLst>
            </p:cNvPr>
            <p:cNvSpPr/>
            <p:nvPr/>
          </p:nvSpPr>
          <p:spPr>
            <a:xfrm>
              <a:off x="3311250" y="2069592"/>
              <a:ext cx="1069848" cy="685800"/>
            </a:xfrm>
            <a:prstGeom prst="rect">
              <a:avLst/>
            </a:prstGeom>
            <a:solidFill>
              <a:srgbClr val="0075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Fase 3</a:t>
              </a:r>
            </a:p>
          </p:txBody>
        </p:sp>
        <p:sp>
          <p:nvSpPr>
            <p:cNvPr id="25" name="Rechthoek 24" descr="a">
              <a:extLst>
                <a:ext uri="{FF2B5EF4-FFF2-40B4-BE49-F238E27FC236}">
                  <a16:creationId xmlns:a16="http://schemas.microsoft.com/office/drawing/2014/main" id="{54023662-B9C6-52CF-6BE2-3620AFCF4AF3}"/>
                </a:ext>
              </a:extLst>
            </p:cNvPr>
            <p:cNvSpPr/>
            <p:nvPr/>
          </p:nvSpPr>
          <p:spPr>
            <a:xfrm>
              <a:off x="4381098" y="2066544"/>
              <a:ext cx="1069848" cy="685800"/>
            </a:xfrm>
            <a:prstGeom prst="rect">
              <a:avLst/>
            </a:prstGeom>
            <a:solidFill>
              <a:srgbClr val="9EC2C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Fase 4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F7EFC4EE-88CB-9957-C247-A3C54A2B38E3}"/>
                </a:ext>
              </a:extLst>
            </p:cNvPr>
            <p:cNvSpPr txBox="1"/>
            <p:nvPr/>
          </p:nvSpPr>
          <p:spPr>
            <a:xfrm>
              <a:off x="1234440" y="1792697"/>
              <a:ext cx="9966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2016 - 2021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49B78ABA-FE81-9031-EB36-817D782FF769}"/>
                </a:ext>
              </a:extLst>
            </p:cNvPr>
            <p:cNvSpPr txBox="1"/>
            <p:nvPr/>
          </p:nvSpPr>
          <p:spPr>
            <a:xfrm>
              <a:off x="2296106" y="1792697"/>
              <a:ext cx="10352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2022 - 2027</a:t>
              </a:r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6F4010BC-E996-175E-CA56-ECC65020C02F}"/>
                </a:ext>
              </a:extLst>
            </p:cNvPr>
            <p:cNvSpPr txBox="1"/>
            <p:nvPr/>
          </p:nvSpPr>
          <p:spPr>
            <a:xfrm>
              <a:off x="3429728" y="1786732"/>
              <a:ext cx="9513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2028 - 2033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9EFCE2D6-3C7E-659A-8242-5F995D754EDE}"/>
                </a:ext>
              </a:extLst>
            </p:cNvPr>
            <p:cNvSpPr txBox="1"/>
            <p:nvPr/>
          </p:nvSpPr>
          <p:spPr>
            <a:xfrm>
              <a:off x="4453584" y="1786497"/>
              <a:ext cx="10142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2034 - 2039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36675BB7-57D3-3727-F9B9-F48ED78F26F7}"/>
                </a:ext>
              </a:extLst>
            </p:cNvPr>
            <p:cNvSpPr txBox="1"/>
            <p:nvPr/>
          </p:nvSpPr>
          <p:spPr>
            <a:xfrm>
              <a:off x="5487942" y="1804007"/>
              <a:ext cx="9651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2040 - 2045</a:t>
              </a:r>
            </a:p>
          </p:txBody>
        </p:sp>
        <p:sp>
          <p:nvSpPr>
            <p:cNvPr id="31" name="Rechthoek 30" descr="a">
              <a:extLst>
                <a:ext uri="{FF2B5EF4-FFF2-40B4-BE49-F238E27FC236}">
                  <a16:creationId xmlns:a16="http://schemas.microsoft.com/office/drawing/2014/main" id="{BA7BCA8E-9469-4C89-58A6-2AC78557287E}"/>
                </a:ext>
              </a:extLst>
            </p:cNvPr>
            <p:cNvSpPr/>
            <p:nvPr/>
          </p:nvSpPr>
          <p:spPr>
            <a:xfrm>
              <a:off x="5420224" y="2063496"/>
              <a:ext cx="1069848" cy="685800"/>
            </a:xfrm>
            <a:prstGeom prst="rect">
              <a:avLst/>
            </a:prstGeom>
            <a:solidFill>
              <a:srgbClr val="9EC2C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Fase 5</a:t>
              </a:r>
            </a:p>
          </p:txBody>
        </p:sp>
        <p:sp>
          <p:nvSpPr>
            <p:cNvPr id="32" name="Rechthoek 31" descr="a">
              <a:extLst>
                <a:ext uri="{FF2B5EF4-FFF2-40B4-BE49-F238E27FC236}">
                  <a16:creationId xmlns:a16="http://schemas.microsoft.com/office/drawing/2014/main" id="{27E377AC-14F7-384D-8DED-5604AF883D99}"/>
                </a:ext>
              </a:extLst>
            </p:cNvPr>
            <p:cNvSpPr/>
            <p:nvPr/>
          </p:nvSpPr>
          <p:spPr>
            <a:xfrm>
              <a:off x="6472915" y="2063496"/>
              <a:ext cx="1069848" cy="685800"/>
            </a:xfrm>
            <a:prstGeom prst="rect">
              <a:avLst/>
            </a:prstGeom>
            <a:solidFill>
              <a:srgbClr val="9EC2C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Fase 6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B0FAFAFF-552F-891F-11E2-6EE321C05643}"/>
                </a:ext>
              </a:extLst>
            </p:cNvPr>
            <p:cNvSpPr txBox="1"/>
            <p:nvPr/>
          </p:nvSpPr>
          <p:spPr>
            <a:xfrm>
              <a:off x="6556288" y="1804007"/>
              <a:ext cx="9651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2046 - 2051</a:t>
              </a:r>
            </a:p>
          </p:txBody>
        </p:sp>
      </p:grpSp>
      <p:sp>
        <p:nvSpPr>
          <p:cNvPr id="44" name="Vrije vorm: vorm 43">
            <a:extLst>
              <a:ext uri="{FF2B5EF4-FFF2-40B4-BE49-F238E27FC236}">
                <a16:creationId xmlns:a16="http://schemas.microsoft.com/office/drawing/2014/main" id="{EC9059EF-27BD-6263-14D1-BCD89A29E7CA}"/>
              </a:ext>
            </a:extLst>
          </p:cNvPr>
          <p:cNvSpPr/>
          <p:nvPr/>
        </p:nvSpPr>
        <p:spPr>
          <a:xfrm>
            <a:off x="863172" y="2406710"/>
            <a:ext cx="7443700" cy="2741639"/>
          </a:xfrm>
          <a:custGeom>
            <a:avLst/>
            <a:gdLst>
              <a:gd name="connsiteX0" fmla="*/ 0 w 1965410"/>
              <a:gd name="connsiteY0" fmla="*/ 0 h 1310273"/>
              <a:gd name="connsiteX1" fmla="*/ 1965410 w 1965410"/>
              <a:gd name="connsiteY1" fmla="*/ 0 h 1310273"/>
              <a:gd name="connsiteX2" fmla="*/ 1965410 w 1965410"/>
              <a:gd name="connsiteY2" fmla="*/ 1310273 h 1310273"/>
              <a:gd name="connsiteX3" fmla="*/ 0 w 1965410"/>
              <a:gd name="connsiteY3" fmla="*/ 1310273 h 1310273"/>
              <a:gd name="connsiteX4" fmla="*/ 0 w 1965410"/>
              <a:gd name="connsiteY4" fmla="*/ 0 h 131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410" h="1310273">
                <a:moveTo>
                  <a:pt x="0" y="0"/>
                </a:moveTo>
                <a:lnTo>
                  <a:pt x="1965410" y="0"/>
                </a:lnTo>
                <a:lnTo>
                  <a:pt x="1965410" y="1310273"/>
                </a:lnTo>
                <a:lnTo>
                  <a:pt x="0" y="13102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nl-NL" sz="2000" b="1" dirty="0">
                <a:solidFill>
                  <a:srgbClr val="5F4F4D"/>
                </a:solidFill>
              </a:rPr>
              <a:t>Regionale stappen</a:t>
            </a:r>
          </a:p>
          <a:p>
            <a:pPr lvl="1" indent="-4572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lphaLcParenR"/>
            </a:pPr>
            <a:r>
              <a:rPr lang="nl-NL" sz="2000" i="1" dirty="0">
                <a:solidFill>
                  <a:srgbClr val="9EC2CE"/>
                </a:solidFill>
              </a:rPr>
              <a:t>Het</a:t>
            </a:r>
            <a:r>
              <a:rPr lang="nl-NL" sz="2000" dirty="0">
                <a:solidFill>
                  <a:srgbClr val="4198AD"/>
                </a:solidFill>
              </a:rPr>
              <a:t> </a:t>
            </a:r>
            <a:r>
              <a:rPr lang="nl-NL" sz="2000" dirty="0">
                <a:solidFill>
                  <a:srgbClr val="5F4F4D"/>
                </a:solidFill>
                <a:hlinkClick r:id="rId7"/>
              </a:rPr>
              <a:t>Zoetwaterverhaal van hoog Nederland</a:t>
            </a:r>
            <a:endParaRPr lang="nl-NL" sz="2000" dirty="0">
              <a:solidFill>
                <a:srgbClr val="5F4F4D"/>
              </a:solidFill>
            </a:endParaRPr>
          </a:p>
          <a:p>
            <a:pPr lvl="2" indent="-4572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lphaLcParenR" startAt="2"/>
            </a:pPr>
            <a:r>
              <a:rPr lang="nl-NL" sz="2000" i="1" kern="1200" dirty="0">
                <a:solidFill>
                  <a:srgbClr val="9EC2CE"/>
                </a:solidFill>
              </a:rPr>
              <a:t>Regionale doelen opstellen</a:t>
            </a:r>
          </a:p>
          <a:p>
            <a:pPr lvl="3" indent="-4572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lphaLcParenR" startAt="3"/>
            </a:pPr>
            <a:r>
              <a:rPr lang="nl-NL" sz="2000" i="1" dirty="0">
                <a:solidFill>
                  <a:srgbClr val="9EC2CE"/>
                </a:solidFill>
              </a:rPr>
              <a:t>Onderbouwingsdocument maatregelen (</a:t>
            </a:r>
            <a:r>
              <a:rPr lang="nl-NL" sz="2000" i="1" dirty="0" err="1">
                <a:solidFill>
                  <a:srgbClr val="9EC2CE"/>
                </a:solidFill>
              </a:rPr>
              <a:t>factsheet</a:t>
            </a:r>
            <a:r>
              <a:rPr lang="nl-NL" sz="2000" i="1" dirty="0">
                <a:solidFill>
                  <a:srgbClr val="9EC2CE"/>
                </a:solidFill>
              </a:rPr>
              <a:t> 3)</a:t>
            </a:r>
            <a:endParaRPr lang="nl-NL" sz="2000" i="1" kern="1200" dirty="0">
              <a:solidFill>
                <a:srgbClr val="9EC2CE"/>
              </a:solidFill>
            </a:endParaRPr>
          </a:p>
          <a:p>
            <a:pPr lvl="4" indent="-4572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lphaLcParenR" startAt="4"/>
            </a:pPr>
            <a:r>
              <a:rPr lang="nl-NL" sz="2000" dirty="0">
                <a:solidFill>
                  <a:srgbClr val="5F4F4D"/>
                </a:solidFill>
                <a:hlinkClick r:id="rId8"/>
              </a:rPr>
              <a:t>Strategiedocument</a:t>
            </a:r>
            <a:endParaRPr lang="nl-NL" sz="2000" dirty="0">
              <a:solidFill>
                <a:srgbClr val="5F4F4D"/>
              </a:solidFill>
            </a:endParaRPr>
          </a:p>
          <a:p>
            <a:pPr lvl="5" indent="-4572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lphaLcParenR" startAt="5"/>
            </a:pPr>
            <a:r>
              <a:rPr lang="nl-NL" sz="2000" b="1" kern="1200" dirty="0">
                <a:solidFill>
                  <a:srgbClr val="5F504D"/>
                </a:solidFill>
              </a:rPr>
              <a:t>Voorbereiding regionaal bod</a:t>
            </a:r>
          </a:p>
          <a:p>
            <a:pPr lvl="6" indent="-4572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lphaLcParenR" startAt="6"/>
            </a:pPr>
            <a:r>
              <a:rPr lang="nl-NL" sz="2000" dirty="0">
                <a:solidFill>
                  <a:srgbClr val="5F504D"/>
                </a:solidFill>
              </a:rPr>
              <a:t>Voorbereiding bestuursakkoord</a:t>
            </a:r>
            <a:endParaRPr lang="nl-NL" sz="2000" kern="1200" dirty="0">
              <a:solidFill>
                <a:srgbClr val="5F504D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758A705-73E3-3424-23B4-BEC90EE0E8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5675" y="1234002"/>
            <a:ext cx="1887512" cy="2678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Afbeelding 13" descr="Afbeelding met water, kleding, buitenshuis, meer&#10;&#10;Door AI gegenereerde inhoud is mogelijk onjuist.">
            <a:extLst>
              <a:ext uri="{FF2B5EF4-FFF2-40B4-BE49-F238E27FC236}">
                <a16:creationId xmlns:a16="http://schemas.microsoft.com/office/drawing/2014/main" id="{24E3EA79-D4A0-4230-1490-FC72BFB403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3706" y="4066184"/>
            <a:ext cx="3612697" cy="2563850"/>
          </a:xfrm>
          <a:prstGeom prst="rect">
            <a:avLst/>
          </a:prstGeom>
          <a:effectLst>
            <a:outerShdw blurRad="101600" dist="177800" dir="2700000" algn="tl" rotWithShape="0">
              <a:schemeClr val="bg1">
                <a:lumMod val="65000"/>
                <a:alpha val="40000"/>
              </a:schemeClr>
            </a:outerShdw>
          </a:effectLst>
        </p:spPr>
      </p:pic>
      <p:pic>
        <p:nvPicPr>
          <p:cNvPr id="6" name="Afbeelding 5" descr="Afbeelding met stoel, schets, tekenfilm, Kinderkunst&#10;&#10;Door AI gegenereerde inhoud is mogelijk onjuist.">
            <a:extLst>
              <a:ext uri="{FF2B5EF4-FFF2-40B4-BE49-F238E27FC236}">
                <a16:creationId xmlns:a16="http://schemas.microsoft.com/office/drawing/2014/main" id="{62FC305B-B8B8-542C-6CC0-3A4F5CF39D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3276" y="4932799"/>
            <a:ext cx="3482642" cy="191278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4CC113D-F4E2-92A0-004D-DCDF85EE926A}"/>
              </a:ext>
            </a:extLst>
          </p:cNvPr>
          <p:cNvSpPr txBox="1"/>
          <p:nvPr/>
        </p:nvSpPr>
        <p:spPr>
          <a:xfrm>
            <a:off x="8835733" y="331786"/>
            <a:ext cx="3088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Fase 3 </a:t>
            </a:r>
          </a:p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Deltaprogramma</a:t>
            </a:r>
          </a:p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Zoetwater</a:t>
            </a:r>
          </a:p>
        </p:txBody>
      </p:sp>
    </p:spTree>
    <p:extLst>
      <p:ext uri="{BB962C8B-B14F-4D97-AF65-F5344CB8AC3E}">
        <p14:creationId xmlns:p14="http://schemas.microsoft.com/office/powerpoint/2010/main" val="146261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02455-E223-0B63-D625-B24E450C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6BA3559-790D-C693-468F-01F3C1943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" y="3231"/>
            <a:ext cx="12191999" cy="685799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D499120-C23C-69B9-B1A0-C6027A2DF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" y="-3230"/>
            <a:ext cx="12191999" cy="685799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BB5F2B62-441B-C11D-A60D-4A8DB3EB12E7}"/>
              </a:ext>
            </a:extLst>
          </p:cNvPr>
          <p:cNvGrpSpPr/>
          <p:nvPr/>
        </p:nvGrpSpPr>
        <p:grpSpPr>
          <a:xfrm>
            <a:off x="10093892" y="6264909"/>
            <a:ext cx="1749344" cy="365125"/>
            <a:chOff x="10093892" y="6264909"/>
            <a:chExt cx="1749344" cy="365125"/>
          </a:xfrm>
        </p:grpSpPr>
        <p:sp>
          <p:nvSpPr>
            <p:cNvPr id="34" name="Tijdelijke aanduiding voor voettekst 40">
              <a:extLst>
                <a:ext uri="{FF2B5EF4-FFF2-40B4-BE49-F238E27FC236}">
                  <a16:creationId xmlns:a16="http://schemas.microsoft.com/office/drawing/2014/main" id="{4040C776-BEAF-AA21-E329-DD44E8DBD185}"/>
                </a:ext>
              </a:extLst>
            </p:cNvPr>
            <p:cNvSpPr txBox="1">
              <a:spLocks/>
            </p:cNvSpPr>
            <p:nvPr/>
          </p:nvSpPr>
          <p:spPr>
            <a:xfrm>
              <a:off x="10093892" y="6264909"/>
              <a:ext cx="153937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nl-NL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nl-NL" sz="1000" dirty="0">
                  <a:solidFill>
                    <a:schemeClr val="tx1"/>
                  </a:solidFill>
                  <a:latin typeface="Roboto Condensed Light" pitchFamily="2" charset="0"/>
                  <a:ea typeface="Roboto Condensed Light" pitchFamily="2" charset="0"/>
                  <a:cs typeface="Futura Medium" panose="020B0602020204020303" pitchFamily="34" charset="-79"/>
                </a:rPr>
                <a:t>Terug naar </a:t>
              </a:r>
              <a:r>
                <a:rPr lang="nl-NL" sz="1000" b="1" dirty="0">
                  <a:solidFill>
                    <a:schemeClr val="tx1"/>
                  </a:solidFill>
                  <a:latin typeface="ROBOTO CONDENSED LIGHT" pitchFamily="2" charset="0"/>
                  <a:ea typeface="ROBOTO CONDENSED LIGHT" pitchFamily="2" charset="0"/>
                  <a:cs typeface="Futura Medium" panose="020B0602020204020303" pitchFamily="34" charset="-79"/>
                  <a:hlinkClick r:id="" action="ppaction://hlinkshowjump?jump=firstslide"/>
                </a:rPr>
                <a:t>beginpagina</a:t>
              </a:r>
              <a:endParaRPr lang="nl-NL" sz="1000" b="1" dirty="0">
                <a:solidFill>
                  <a:schemeClr val="tx1"/>
                </a:solidFill>
                <a:latin typeface="ROBOTO CONDENSED LIGHT" pitchFamily="2" charset="0"/>
                <a:ea typeface="ROBOTO CONDENSED LIGHT" pitchFamily="2" charset="0"/>
                <a:cs typeface="Futura Medium" panose="020B0602020204020303" pitchFamily="34" charset="-79"/>
              </a:endParaRPr>
            </a:p>
          </p:txBody>
        </p: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8D209B1-6D15-89A2-A2F0-F1A130F67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13397" y="6370102"/>
              <a:ext cx="229839" cy="172379"/>
            </a:xfrm>
            <a:prstGeom prst="rect">
              <a:avLst/>
            </a:prstGeom>
          </p:spPr>
        </p:pic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0AF2214B-163E-EE08-4B55-B0795E57ABCC}"/>
              </a:ext>
            </a:extLst>
          </p:cNvPr>
          <p:cNvGrpSpPr/>
          <p:nvPr/>
        </p:nvGrpSpPr>
        <p:grpSpPr>
          <a:xfrm>
            <a:off x="8708694" y="310307"/>
            <a:ext cx="3483306" cy="705621"/>
            <a:chOff x="8949257" y="315519"/>
            <a:chExt cx="3483306" cy="705621"/>
          </a:xfrm>
        </p:grpSpPr>
        <p:pic>
          <p:nvPicPr>
            <p:cNvPr id="48" name="Afbeelding 47">
              <a:extLst>
                <a:ext uri="{FF2B5EF4-FFF2-40B4-BE49-F238E27FC236}">
                  <a16:creationId xmlns:a16="http://schemas.microsoft.com/office/drawing/2014/main" id="{5A103725-BA44-E07B-A772-8ED19D839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49257" y="315519"/>
              <a:ext cx="3483306" cy="705621"/>
            </a:xfrm>
            <a:prstGeom prst="rect">
              <a:avLst/>
            </a:prstGeom>
          </p:spPr>
        </p:pic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EBD67EB9-51CD-3E9F-5F36-15C8A51EDC65}"/>
                </a:ext>
              </a:extLst>
            </p:cNvPr>
            <p:cNvSpPr txBox="1"/>
            <p:nvPr/>
          </p:nvSpPr>
          <p:spPr>
            <a:xfrm>
              <a:off x="8949257" y="566183"/>
              <a:ext cx="3342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endParaRPr>
            </a:p>
          </p:txBody>
        </p:sp>
      </p:grp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CF0521FC-C1B3-3F5A-5889-70AF40BE4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10275" y="6323957"/>
            <a:ext cx="944118" cy="247028"/>
          </a:xfrm>
          <a:prstGeom prst="rect">
            <a:avLst/>
          </a:prstGeom>
        </p:spPr>
      </p:pic>
      <p:sp>
        <p:nvSpPr>
          <p:cNvPr id="54" name="Tijdelijke aanduiding voor dianummer 41">
            <a:extLst>
              <a:ext uri="{FF2B5EF4-FFF2-40B4-BE49-F238E27FC236}">
                <a16:creationId xmlns:a16="http://schemas.microsoft.com/office/drawing/2014/main" id="{6CE893D9-74E6-4184-6A40-2A5F53E30185}"/>
              </a:ext>
            </a:extLst>
          </p:cNvPr>
          <p:cNvSpPr txBox="1">
            <a:spLocks/>
          </p:cNvSpPr>
          <p:nvPr/>
        </p:nvSpPr>
        <p:spPr>
          <a:xfrm>
            <a:off x="271942" y="6273657"/>
            <a:ext cx="424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D5170E-D235-3142-9AE7-E9C48D396AAE}" type="slidenum">
              <a:rPr lang="nl-NL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utura Medium" panose="020B0602020204020303" pitchFamily="34" charset="-79"/>
              </a:rPr>
              <a:pPr algn="ctr"/>
              <a:t>3</a:t>
            </a:fld>
            <a:endParaRPr lang="nl-NL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3EF093A-58D7-198A-E21D-F025130661E1}"/>
              </a:ext>
            </a:extLst>
          </p:cNvPr>
          <p:cNvSpPr txBox="1"/>
          <p:nvPr/>
        </p:nvSpPr>
        <p:spPr>
          <a:xfrm>
            <a:off x="2866099" y="791418"/>
            <a:ext cx="56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5F4F4D"/>
                </a:solidFill>
                <a:latin typeface="Roboto Slab" pitchFamily="2" charset="0"/>
                <a:ea typeface="Roboto Slab" pitchFamily="2" charset="0"/>
              </a:rPr>
              <a:t>Regionale keuzes Oost/ZON</a:t>
            </a:r>
            <a:endParaRPr lang="nl-NL" sz="2400" b="1" dirty="0">
              <a:solidFill>
                <a:srgbClr val="5F4F4D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FCB1919-3CB7-E306-812C-5D02D62021DA}"/>
              </a:ext>
            </a:extLst>
          </p:cNvPr>
          <p:cNvSpPr txBox="1"/>
          <p:nvPr/>
        </p:nvSpPr>
        <p:spPr>
          <a:xfrm>
            <a:off x="835521" y="1665377"/>
            <a:ext cx="59389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Onweerlegbare trends</a:t>
            </a:r>
          </a:p>
          <a:p>
            <a:endParaRPr lang="nl-NL" sz="2000" b="1" dirty="0">
              <a:solidFill>
                <a:srgbClr val="5F504D"/>
              </a:solidFill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 10% extreme </a:t>
            </a:r>
            <a:r>
              <a:rPr lang="nl-NL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droogtes</a:t>
            </a:r>
            <a:r>
              <a:rPr lang="nl-NL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van nu, worden de gemiddelde zomers straks</a:t>
            </a:r>
          </a:p>
          <a:p>
            <a:endParaRPr lang="nl-NL" sz="2000" b="1" dirty="0">
              <a:solidFill>
                <a:srgbClr val="5F504D"/>
              </a:solidFill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nl-NL" sz="2000" b="1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Onvermijdbare keuzes</a:t>
            </a:r>
          </a:p>
          <a:p>
            <a:endParaRPr lang="nl-NL" sz="2000" b="1" dirty="0">
              <a:solidFill>
                <a:srgbClr val="5F504D"/>
              </a:solidFill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 maatregelen in het hoofdwatersysteem helpen de regio, maar zullen niet toereikend zijn</a:t>
            </a:r>
          </a:p>
          <a:p>
            <a:endParaRPr lang="nl-NL" sz="2000" b="1" dirty="0">
              <a:solidFill>
                <a:srgbClr val="5F504D"/>
              </a:solidFill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nl-NL" sz="2000" b="1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Onontkoombare keuzes</a:t>
            </a:r>
          </a:p>
          <a:p>
            <a:endParaRPr lang="nl-NL" sz="2000" b="1" dirty="0">
              <a:solidFill>
                <a:srgbClr val="5F504D"/>
              </a:solidFill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Kiezen van die maatregelen die helpen met het doel om de grondwatervoorraad aan te vullen</a:t>
            </a:r>
          </a:p>
        </p:txBody>
      </p:sp>
      <p:pic>
        <p:nvPicPr>
          <p:cNvPr id="6" name="Afbeelding 5" descr="Afbeelding met tekst, schermopname, visitekaartje, ontwerp&#10;&#10;Door AI gegenereerde inhoud is mogelijk onjuist.">
            <a:extLst>
              <a:ext uri="{FF2B5EF4-FFF2-40B4-BE49-F238E27FC236}">
                <a16:creationId xmlns:a16="http://schemas.microsoft.com/office/drawing/2014/main" id="{7054CC74-5B14-2939-133D-C8A0EE0F2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693" y="2091711"/>
            <a:ext cx="5274218" cy="4597786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D4F0952-8962-BF10-0073-239ED39FA9C3}"/>
              </a:ext>
            </a:extLst>
          </p:cNvPr>
          <p:cNvSpPr txBox="1"/>
          <p:nvPr/>
        </p:nvSpPr>
        <p:spPr>
          <a:xfrm>
            <a:off x="8835733" y="331786"/>
            <a:ext cx="3088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Fase 3 </a:t>
            </a:r>
          </a:p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Deltaprogramma</a:t>
            </a:r>
          </a:p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Zoetwater</a:t>
            </a:r>
          </a:p>
        </p:txBody>
      </p:sp>
    </p:spTree>
    <p:extLst>
      <p:ext uri="{BB962C8B-B14F-4D97-AF65-F5344CB8AC3E}">
        <p14:creationId xmlns:p14="http://schemas.microsoft.com/office/powerpoint/2010/main" val="194765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EF62E-79C8-B47A-81CB-BE696A9AD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A776F94-7770-4178-8A3C-9AB951859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" y="3231"/>
            <a:ext cx="12191999" cy="685799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E718D83-B259-316F-7A7D-BF97729DE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" y="-3230"/>
            <a:ext cx="12191999" cy="685799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0ED44AC8-C054-2DCD-5842-5DF2EC035A48}"/>
              </a:ext>
            </a:extLst>
          </p:cNvPr>
          <p:cNvGrpSpPr/>
          <p:nvPr/>
        </p:nvGrpSpPr>
        <p:grpSpPr>
          <a:xfrm>
            <a:off x="10093892" y="6264909"/>
            <a:ext cx="1749344" cy="365125"/>
            <a:chOff x="10093892" y="6264909"/>
            <a:chExt cx="1749344" cy="365125"/>
          </a:xfrm>
        </p:grpSpPr>
        <p:sp>
          <p:nvSpPr>
            <p:cNvPr id="34" name="Tijdelijke aanduiding voor voettekst 40">
              <a:extLst>
                <a:ext uri="{FF2B5EF4-FFF2-40B4-BE49-F238E27FC236}">
                  <a16:creationId xmlns:a16="http://schemas.microsoft.com/office/drawing/2014/main" id="{22C7028B-A0C9-7C98-551C-DF2D3D416DB9}"/>
                </a:ext>
              </a:extLst>
            </p:cNvPr>
            <p:cNvSpPr txBox="1">
              <a:spLocks/>
            </p:cNvSpPr>
            <p:nvPr/>
          </p:nvSpPr>
          <p:spPr>
            <a:xfrm>
              <a:off x="10093892" y="6264909"/>
              <a:ext cx="153937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nl-NL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nl-NL" sz="1000" dirty="0">
                  <a:solidFill>
                    <a:schemeClr val="tx1"/>
                  </a:solidFill>
                  <a:latin typeface="Roboto Condensed Light" pitchFamily="2" charset="0"/>
                  <a:ea typeface="Roboto Condensed Light" pitchFamily="2" charset="0"/>
                  <a:cs typeface="Futura Medium" panose="020B0602020204020303" pitchFamily="34" charset="-79"/>
                </a:rPr>
                <a:t>Terug naar </a:t>
              </a:r>
              <a:r>
                <a:rPr lang="nl-NL" sz="1000" b="1" dirty="0">
                  <a:solidFill>
                    <a:schemeClr val="tx1"/>
                  </a:solidFill>
                  <a:latin typeface="ROBOTO CONDENSED LIGHT" pitchFamily="2" charset="0"/>
                  <a:ea typeface="ROBOTO CONDENSED LIGHT" pitchFamily="2" charset="0"/>
                  <a:cs typeface="Futura Medium" panose="020B0602020204020303" pitchFamily="34" charset="-79"/>
                  <a:hlinkClick r:id="" action="ppaction://hlinkshowjump?jump=firstslide"/>
                </a:rPr>
                <a:t>beginpagina</a:t>
              </a:r>
              <a:endParaRPr lang="nl-NL" sz="1000" b="1" dirty="0">
                <a:solidFill>
                  <a:schemeClr val="tx1"/>
                </a:solidFill>
                <a:latin typeface="ROBOTO CONDENSED LIGHT" pitchFamily="2" charset="0"/>
                <a:ea typeface="ROBOTO CONDENSED LIGHT" pitchFamily="2" charset="0"/>
                <a:cs typeface="Futura Medium" panose="020B0602020204020303" pitchFamily="34" charset="-79"/>
              </a:endParaRPr>
            </a:p>
          </p:txBody>
        </p: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371C636E-8AFB-C26D-3E8B-2BDF2F94F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13397" y="6370102"/>
              <a:ext cx="229839" cy="172379"/>
            </a:xfrm>
            <a:prstGeom prst="rect">
              <a:avLst/>
            </a:prstGeom>
          </p:spPr>
        </p:pic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978E439F-409D-4164-C96E-1E46EB7DE769}"/>
              </a:ext>
            </a:extLst>
          </p:cNvPr>
          <p:cNvGrpSpPr/>
          <p:nvPr/>
        </p:nvGrpSpPr>
        <p:grpSpPr>
          <a:xfrm>
            <a:off x="8708694" y="310307"/>
            <a:ext cx="3483306" cy="705621"/>
            <a:chOff x="8949257" y="315519"/>
            <a:chExt cx="3483306" cy="705621"/>
          </a:xfrm>
        </p:grpSpPr>
        <p:pic>
          <p:nvPicPr>
            <p:cNvPr id="48" name="Afbeelding 47">
              <a:extLst>
                <a:ext uri="{FF2B5EF4-FFF2-40B4-BE49-F238E27FC236}">
                  <a16:creationId xmlns:a16="http://schemas.microsoft.com/office/drawing/2014/main" id="{15D7EE99-E57F-A8AD-3ABD-B5AFB762A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49257" y="315519"/>
              <a:ext cx="3483306" cy="705621"/>
            </a:xfrm>
            <a:prstGeom prst="rect">
              <a:avLst/>
            </a:prstGeom>
          </p:spPr>
        </p:pic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14B0F41F-8595-6EF9-CCFD-E85F3312C5D1}"/>
                </a:ext>
              </a:extLst>
            </p:cNvPr>
            <p:cNvSpPr txBox="1"/>
            <p:nvPr/>
          </p:nvSpPr>
          <p:spPr>
            <a:xfrm>
              <a:off x="8949257" y="566183"/>
              <a:ext cx="3342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endParaRPr>
            </a:p>
          </p:txBody>
        </p:sp>
      </p:grp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87782028-CBAB-6133-1D1F-DC28DD119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10275" y="6323957"/>
            <a:ext cx="944118" cy="247028"/>
          </a:xfrm>
          <a:prstGeom prst="rect">
            <a:avLst/>
          </a:prstGeom>
        </p:spPr>
      </p:pic>
      <p:sp>
        <p:nvSpPr>
          <p:cNvPr id="54" name="Tijdelijke aanduiding voor dianummer 41">
            <a:extLst>
              <a:ext uri="{FF2B5EF4-FFF2-40B4-BE49-F238E27FC236}">
                <a16:creationId xmlns:a16="http://schemas.microsoft.com/office/drawing/2014/main" id="{DDE9208B-FEAB-F960-89CE-94BBE0F441C1}"/>
              </a:ext>
            </a:extLst>
          </p:cNvPr>
          <p:cNvSpPr txBox="1">
            <a:spLocks/>
          </p:cNvSpPr>
          <p:nvPr/>
        </p:nvSpPr>
        <p:spPr>
          <a:xfrm>
            <a:off x="271942" y="6273657"/>
            <a:ext cx="424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D5170E-D235-3142-9AE7-E9C48D396AAE}" type="slidenum">
              <a:rPr lang="nl-NL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utura Medium" panose="020B0602020204020303" pitchFamily="34" charset="-79"/>
              </a:rPr>
              <a:pPr algn="ctr"/>
              <a:t>4</a:t>
            </a:fld>
            <a:endParaRPr lang="nl-NL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F56079C-C9C5-5263-D225-0EBB43D11E19}"/>
              </a:ext>
            </a:extLst>
          </p:cNvPr>
          <p:cNvSpPr txBox="1"/>
          <p:nvPr/>
        </p:nvSpPr>
        <p:spPr>
          <a:xfrm>
            <a:off x="3927600" y="683707"/>
            <a:ext cx="56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5F4F4D"/>
                </a:solidFill>
                <a:latin typeface="Roboto Slab" pitchFamily="2" charset="0"/>
                <a:ea typeface="Roboto Slab" pitchFamily="2" charset="0"/>
              </a:rPr>
              <a:t>Regionale strategie</a:t>
            </a:r>
            <a:endParaRPr lang="nl-NL" sz="2400" b="1" dirty="0">
              <a:solidFill>
                <a:srgbClr val="5F4F4D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E2AC2F6-380B-92A7-DA80-9DEBE34EFB28}"/>
              </a:ext>
            </a:extLst>
          </p:cNvPr>
          <p:cNvSpPr txBox="1"/>
          <p:nvPr/>
        </p:nvSpPr>
        <p:spPr>
          <a:xfrm>
            <a:off x="776809" y="1333827"/>
            <a:ext cx="1095150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Doel: </a:t>
            </a:r>
          </a:p>
          <a:p>
            <a:r>
              <a:rPr lang="nl-NL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grondwatervoorraad aanvullen in natte periode om tekorten in droge periode op te vangen</a:t>
            </a:r>
          </a:p>
          <a:p>
            <a:endParaRPr lang="nl-NL" sz="2000" b="1" dirty="0">
              <a:solidFill>
                <a:srgbClr val="5F504D"/>
              </a:solidFill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nl-NL" sz="2000" b="1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Strategie:</a:t>
            </a:r>
          </a:p>
          <a:p>
            <a:r>
              <a:rPr lang="nl-NL" sz="2000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 opgave in onze regio is groot;</a:t>
            </a:r>
          </a:p>
          <a:p>
            <a:r>
              <a:rPr lang="nl-NL" sz="2000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Inzetten op alle drie de sporen en extra </a:t>
            </a:r>
          </a:p>
          <a:p>
            <a:r>
              <a:rPr lang="nl-NL" sz="2000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doorpakken op een adaptieve koers</a:t>
            </a:r>
          </a:p>
          <a:p>
            <a:endParaRPr lang="nl-NL" sz="2000" b="1" dirty="0">
              <a:solidFill>
                <a:srgbClr val="5F504D"/>
              </a:solidFill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Optimalisatie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Adaptatie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Transitie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>
              <a:solidFill>
                <a:srgbClr val="5F504D"/>
              </a:solidFill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nl-NL" sz="2000" b="1" dirty="0">
              <a:solidFill>
                <a:srgbClr val="5F504D"/>
              </a:solidFill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nl-NL" sz="2000" b="1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Maatregelen: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5F504D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Lijst met &gt; 25 maatregelen</a:t>
            </a:r>
          </a:p>
          <a:p>
            <a:endParaRPr lang="nl-NL" sz="2000" b="1" dirty="0">
              <a:solidFill>
                <a:srgbClr val="5F504D"/>
              </a:solidFill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7777F09-FBA4-CCB6-E513-384B72523C1D}"/>
              </a:ext>
            </a:extLst>
          </p:cNvPr>
          <p:cNvSpPr txBox="1"/>
          <p:nvPr/>
        </p:nvSpPr>
        <p:spPr>
          <a:xfrm>
            <a:off x="8835733" y="331786"/>
            <a:ext cx="3088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Fase 3 </a:t>
            </a:r>
          </a:p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Deltaprogramma</a:t>
            </a:r>
          </a:p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Zoetwater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DF5496-32C1-8CC6-33B1-52966941F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720" y="2030233"/>
            <a:ext cx="6857864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4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018B7-7309-F38F-BFF2-C3F4BF390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D92EF62-C921-C974-0F0B-630E725D7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" y="3231"/>
            <a:ext cx="12191999" cy="685799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D76A7B3-6E42-6186-0BA9-D49F4BFBB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" y="-3230"/>
            <a:ext cx="12191999" cy="685799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EA44B69A-6E2C-5F6A-E68F-2B97F37ADAA8}"/>
              </a:ext>
            </a:extLst>
          </p:cNvPr>
          <p:cNvGrpSpPr/>
          <p:nvPr/>
        </p:nvGrpSpPr>
        <p:grpSpPr>
          <a:xfrm>
            <a:off x="10093892" y="6264909"/>
            <a:ext cx="1749344" cy="365125"/>
            <a:chOff x="10093892" y="6264909"/>
            <a:chExt cx="1749344" cy="365125"/>
          </a:xfrm>
        </p:grpSpPr>
        <p:sp>
          <p:nvSpPr>
            <p:cNvPr id="34" name="Tijdelijke aanduiding voor voettekst 40">
              <a:extLst>
                <a:ext uri="{FF2B5EF4-FFF2-40B4-BE49-F238E27FC236}">
                  <a16:creationId xmlns:a16="http://schemas.microsoft.com/office/drawing/2014/main" id="{CA936B56-AEC0-83F0-AF00-EAECF04EBC1C}"/>
                </a:ext>
              </a:extLst>
            </p:cNvPr>
            <p:cNvSpPr txBox="1">
              <a:spLocks/>
            </p:cNvSpPr>
            <p:nvPr/>
          </p:nvSpPr>
          <p:spPr>
            <a:xfrm>
              <a:off x="10093892" y="6264909"/>
              <a:ext cx="153937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nl-NL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nl-NL" sz="1000" dirty="0">
                  <a:solidFill>
                    <a:schemeClr val="tx1"/>
                  </a:solidFill>
                  <a:latin typeface="Roboto Condensed Light" pitchFamily="2" charset="0"/>
                  <a:ea typeface="Roboto Condensed Light" pitchFamily="2" charset="0"/>
                  <a:cs typeface="Futura Medium" panose="020B0602020204020303" pitchFamily="34" charset="-79"/>
                </a:rPr>
                <a:t>Terug naar </a:t>
              </a:r>
              <a:r>
                <a:rPr lang="nl-NL" sz="1000" b="1" dirty="0">
                  <a:solidFill>
                    <a:schemeClr val="tx1"/>
                  </a:solidFill>
                  <a:latin typeface="ROBOTO CONDENSED LIGHT" pitchFamily="2" charset="0"/>
                  <a:ea typeface="ROBOTO CONDENSED LIGHT" pitchFamily="2" charset="0"/>
                  <a:cs typeface="Futura Medium" panose="020B0602020204020303" pitchFamily="34" charset="-79"/>
                  <a:hlinkClick r:id="" action="ppaction://hlinkshowjump?jump=firstslide"/>
                </a:rPr>
                <a:t>beginpagina</a:t>
              </a:r>
              <a:endParaRPr lang="nl-NL" sz="1000" b="1" dirty="0">
                <a:solidFill>
                  <a:schemeClr val="tx1"/>
                </a:solidFill>
                <a:latin typeface="ROBOTO CONDENSED LIGHT" pitchFamily="2" charset="0"/>
                <a:ea typeface="ROBOTO CONDENSED LIGHT" pitchFamily="2" charset="0"/>
                <a:cs typeface="Futura Medium" panose="020B0602020204020303" pitchFamily="34" charset="-79"/>
              </a:endParaRPr>
            </a:p>
          </p:txBody>
        </p: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F9EEFF03-6B94-9A76-C4F9-06CE73977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13397" y="6370102"/>
              <a:ext cx="229839" cy="172379"/>
            </a:xfrm>
            <a:prstGeom prst="rect">
              <a:avLst/>
            </a:prstGeom>
          </p:spPr>
        </p:pic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331804CC-2FEF-7781-47EC-28AEA0B41AB7}"/>
              </a:ext>
            </a:extLst>
          </p:cNvPr>
          <p:cNvGrpSpPr/>
          <p:nvPr/>
        </p:nvGrpSpPr>
        <p:grpSpPr>
          <a:xfrm>
            <a:off x="8708694" y="310307"/>
            <a:ext cx="3483306" cy="705621"/>
            <a:chOff x="8949257" y="315519"/>
            <a:chExt cx="3483306" cy="705621"/>
          </a:xfrm>
        </p:grpSpPr>
        <p:pic>
          <p:nvPicPr>
            <p:cNvPr id="48" name="Afbeelding 47">
              <a:extLst>
                <a:ext uri="{FF2B5EF4-FFF2-40B4-BE49-F238E27FC236}">
                  <a16:creationId xmlns:a16="http://schemas.microsoft.com/office/drawing/2014/main" id="{530CF974-6637-4956-CB39-66B3C6F6E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49257" y="315519"/>
              <a:ext cx="3483306" cy="705621"/>
            </a:xfrm>
            <a:prstGeom prst="rect">
              <a:avLst/>
            </a:prstGeom>
          </p:spPr>
        </p:pic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73F7BCC4-E4C3-0454-F3BC-F95AC2687A4F}"/>
                </a:ext>
              </a:extLst>
            </p:cNvPr>
            <p:cNvSpPr txBox="1"/>
            <p:nvPr/>
          </p:nvSpPr>
          <p:spPr>
            <a:xfrm>
              <a:off x="8949257" y="566183"/>
              <a:ext cx="3342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endParaRPr>
            </a:p>
          </p:txBody>
        </p:sp>
      </p:grp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921B7675-ECCF-5A80-960C-D1B769624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10275" y="6323957"/>
            <a:ext cx="944118" cy="247028"/>
          </a:xfrm>
          <a:prstGeom prst="rect">
            <a:avLst/>
          </a:prstGeom>
        </p:spPr>
      </p:pic>
      <p:sp>
        <p:nvSpPr>
          <p:cNvPr id="54" name="Tijdelijke aanduiding voor dianummer 41">
            <a:extLst>
              <a:ext uri="{FF2B5EF4-FFF2-40B4-BE49-F238E27FC236}">
                <a16:creationId xmlns:a16="http://schemas.microsoft.com/office/drawing/2014/main" id="{6D819610-EEE4-63D3-13A2-2A7830C65F03}"/>
              </a:ext>
            </a:extLst>
          </p:cNvPr>
          <p:cNvSpPr txBox="1">
            <a:spLocks/>
          </p:cNvSpPr>
          <p:nvPr/>
        </p:nvSpPr>
        <p:spPr>
          <a:xfrm>
            <a:off x="271942" y="6273657"/>
            <a:ext cx="424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D5170E-D235-3142-9AE7-E9C48D396AAE}" type="slidenum">
              <a:rPr lang="nl-NL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utura Medium" panose="020B0602020204020303" pitchFamily="34" charset="-79"/>
              </a:rPr>
              <a:pPr algn="ctr"/>
              <a:t>5</a:t>
            </a:fld>
            <a:endParaRPr lang="nl-NL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AAB1806-236D-682D-37C5-5B217E82D2CD}"/>
              </a:ext>
            </a:extLst>
          </p:cNvPr>
          <p:cNvSpPr txBox="1"/>
          <p:nvPr/>
        </p:nvSpPr>
        <p:spPr>
          <a:xfrm>
            <a:off x="2674506" y="331786"/>
            <a:ext cx="5306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F4F4D"/>
                </a:solidFill>
                <a:latin typeface="Roboto Slab" pitchFamily="2" charset="0"/>
                <a:ea typeface="Roboto Slab" pitchFamily="2" charset="0"/>
              </a:rPr>
              <a:t>Van strategie naar concreet werkprogramma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6B5F362-BA8B-5F19-FF8C-658D10D5C6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332" y="1305691"/>
            <a:ext cx="6625588" cy="555795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128FE2A-D6E4-C43F-0614-668BD25058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8201" y="1310642"/>
            <a:ext cx="5683542" cy="200035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4027BAB-7DFC-207F-822F-56E01C50AE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8201" y="3293574"/>
            <a:ext cx="5230115" cy="300522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974AA5EE-2D84-683D-A20B-2F35EB7A0440}"/>
              </a:ext>
            </a:extLst>
          </p:cNvPr>
          <p:cNvSpPr txBox="1"/>
          <p:nvPr/>
        </p:nvSpPr>
        <p:spPr>
          <a:xfrm>
            <a:off x="8835733" y="331786"/>
            <a:ext cx="3088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Fase 3 </a:t>
            </a:r>
          </a:p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Deltaprogramma</a:t>
            </a:r>
          </a:p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Zoetwater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237EB7E8-2708-E6E5-80BF-4DD9D8766BEB}"/>
                  </a:ext>
                </a:extLst>
              </p14:cNvPr>
              <p14:cNvContentPartPr/>
              <p14:nvPr/>
            </p14:nvContentPartPr>
            <p14:xfrm>
              <a:off x="6435504" y="2495304"/>
              <a:ext cx="340920" cy="30528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237EB7E8-2708-E6E5-80BF-4DD9D8766B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26864" y="2486304"/>
                <a:ext cx="3585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75302794-45F5-3988-D9A6-8D75EA9AA0E7}"/>
                  </a:ext>
                </a:extLst>
              </p14:cNvPr>
              <p14:cNvContentPartPr/>
              <p14:nvPr/>
            </p14:nvContentPartPr>
            <p14:xfrm>
              <a:off x="6417144" y="4982544"/>
              <a:ext cx="406440" cy="34956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75302794-45F5-3988-D9A6-8D75EA9AA0E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08504" y="4973544"/>
                <a:ext cx="4240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DBE1AB53-1648-9DBB-3A91-E8F26263D34C}"/>
                  </a:ext>
                </a:extLst>
              </p14:cNvPr>
              <p14:cNvContentPartPr/>
              <p14:nvPr/>
            </p14:nvContentPartPr>
            <p14:xfrm>
              <a:off x="7360704" y="4251744"/>
              <a:ext cx="33120" cy="4356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DBE1AB53-1648-9DBB-3A91-E8F26263D34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51704" y="4243104"/>
                <a:ext cx="5076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ep 26">
            <a:extLst>
              <a:ext uri="{FF2B5EF4-FFF2-40B4-BE49-F238E27FC236}">
                <a16:creationId xmlns:a16="http://schemas.microsoft.com/office/drawing/2014/main" id="{AA27F515-EE32-CD0A-808B-56D04F756D9C}"/>
              </a:ext>
            </a:extLst>
          </p:cNvPr>
          <p:cNvGrpSpPr/>
          <p:nvPr/>
        </p:nvGrpSpPr>
        <p:grpSpPr>
          <a:xfrm>
            <a:off x="7368984" y="4617504"/>
            <a:ext cx="46800" cy="55440"/>
            <a:chOff x="7368984" y="4617504"/>
            <a:chExt cx="46800" cy="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t 22">
                  <a:extLst>
                    <a:ext uri="{FF2B5EF4-FFF2-40B4-BE49-F238E27FC236}">
                      <a16:creationId xmlns:a16="http://schemas.microsoft.com/office/drawing/2014/main" id="{755B763B-1C3A-63D4-74D4-EBAAB09A5A8B}"/>
                    </a:ext>
                  </a:extLst>
                </p14:cNvPr>
                <p14:cNvContentPartPr/>
                <p14:nvPr/>
              </p14:nvContentPartPr>
              <p14:xfrm>
                <a:off x="7368984" y="4617504"/>
                <a:ext cx="19440" cy="54000"/>
              </p14:xfrm>
            </p:contentPart>
          </mc:Choice>
          <mc:Fallback xmlns="">
            <p:pic>
              <p:nvPicPr>
                <p:cNvPr id="23" name="Inkt 22">
                  <a:extLst>
                    <a:ext uri="{FF2B5EF4-FFF2-40B4-BE49-F238E27FC236}">
                      <a16:creationId xmlns:a16="http://schemas.microsoft.com/office/drawing/2014/main" id="{755B763B-1C3A-63D4-74D4-EBAAB09A5A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59984" y="4608504"/>
                  <a:ext cx="37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t 23">
                  <a:extLst>
                    <a:ext uri="{FF2B5EF4-FFF2-40B4-BE49-F238E27FC236}">
                      <a16:creationId xmlns:a16="http://schemas.microsoft.com/office/drawing/2014/main" id="{C021EBBA-94F1-688F-C047-7536476D8122}"/>
                    </a:ext>
                  </a:extLst>
                </p14:cNvPr>
                <p14:cNvContentPartPr/>
                <p14:nvPr/>
              </p14:nvContentPartPr>
              <p14:xfrm>
                <a:off x="7397424" y="4626864"/>
                <a:ext cx="15480" cy="46080"/>
              </p14:xfrm>
            </p:contentPart>
          </mc:Choice>
          <mc:Fallback xmlns="">
            <p:pic>
              <p:nvPicPr>
                <p:cNvPr id="24" name="Inkt 23">
                  <a:extLst>
                    <a:ext uri="{FF2B5EF4-FFF2-40B4-BE49-F238E27FC236}">
                      <a16:creationId xmlns:a16="http://schemas.microsoft.com/office/drawing/2014/main" id="{C021EBBA-94F1-688F-C047-7536476D812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88424" y="4617864"/>
                  <a:ext cx="33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t 25">
                  <a:extLst>
                    <a:ext uri="{FF2B5EF4-FFF2-40B4-BE49-F238E27FC236}">
                      <a16:creationId xmlns:a16="http://schemas.microsoft.com/office/drawing/2014/main" id="{9BAE53CC-CE60-6169-1FBA-1CE5DCE26D88}"/>
                    </a:ext>
                  </a:extLst>
                </p14:cNvPr>
                <p14:cNvContentPartPr/>
                <p14:nvPr/>
              </p14:nvContentPartPr>
              <p14:xfrm>
                <a:off x="7381944" y="4663224"/>
                <a:ext cx="33840" cy="360"/>
              </p14:xfrm>
            </p:contentPart>
          </mc:Choice>
          <mc:Fallback xmlns="">
            <p:pic>
              <p:nvPicPr>
                <p:cNvPr id="26" name="Inkt 25">
                  <a:extLst>
                    <a:ext uri="{FF2B5EF4-FFF2-40B4-BE49-F238E27FC236}">
                      <a16:creationId xmlns:a16="http://schemas.microsoft.com/office/drawing/2014/main" id="{9BAE53CC-CE60-6169-1FBA-1CE5DCE26D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72944" y="4654224"/>
                  <a:ext cx="514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20BCAE9F-F3CB-EF90-3690-2503C7040C5B}"/>
              </a:ext>
            </a:extLst>
          </p:cNvPr>
          <p:cNvGrpSpPr/>
          <p:nvPr/>
        </p:nvGrpSpPr>
        <p:grpSpPr>
          <a:xfrm>
            <a:off x="7359984" y="4846104"/>
            <a:ext cx="55800" cy="47160"/>
            <a:chOff x="7359984" y="4846104"/>
            <a:chExt cx="55800" cy="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t 27">
                  <a:extLst>
                    <a:ext uri="{FF2B5EF4-FFF2-40B4-BE49-F238E27FC236}">
                      <a16:creationId xmlns:a16="http://schemas.microsoft.com/office/drawing/2014/main" id="{05ECD70E-12D6-32EB-FB14-DA6235515D70}"/>
                    </a:ext>
                  </a:extLst>
                </p14:cNvPr>
                <p14:cNvContentPartPr/>
                <p14:nvPr/>
              </p14:nvContentPartPr>
              <p14:xfrm>
                <a:off x="7359984" y="4846104"/>
                <a:ext cx="51840" cy="47160"/>
              </p14:xfrm>
            </p:contentPart>
          </mc:Choice>
          <mc:Fallback xmlns="">
            <p:pic>
              <p:nvPicPr>
                <p:cNvPr id="28" name="Inkt 27">
                  <a:extLst>
                    <a:ext uri="{FF2B5EF4-FFF2-40B4-BE49-F238E27FC236}">
                      <a16:creationId xmlns:a16="http://schemas.microsoft.com/office/drawing/2014/main" id="{05ECD70E-12D6-32EB-FB14-DA6235515D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51344" y="4837104"/>
                  <a:ext cx="69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t 28">
                  <a:extLst>
                    <a:ext uri="{FF2B5EF4-FFF2-40B4-BE49-F238E27FC236}">
                      <a16:creationId xmlns:a16="http://schemas.microsoft.com/office/drawing/2014/main" id="{6ECDB878-0377-78FB-1A86-A5F1506569D5}"/>
                    </a:ext>
                  </a:extLst>
                </p14:cNvPr>
                <p14:cNvContentPartPr/>
                <p14:nvPr/>
              </p14:nvContentPartPr>
              <p14:xfrm>
                <a:off x="7396344" y="4864104"/>
                <a:ext cx="19440" cy="15120"/>
              </p14:xfrm>
            </p:contentPart>
          </mc:Choice>
          <mc:Fallback xmlns="">
            <p:pic>
              <p:nvPicPr>
                <p:cNvPr id="29" name="Inkt 28">
                  <a:extLst>
                    <a:ext uri="{FF2B5EF4-FFF2-40B4-BE49-F238E27FC236}">
                      <a16:creationId xmlns:a16="http://schemas.microsoft.com/office/drawing/2014/main" id="{6ECDB878-0377-78FB-1A86-A5F1506569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87704" y="4855464"/>
                  <a:ext cx="37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t 30">
                  <a:extLst>
                    <a:ext uri="{FF2B5EF4-FFF2-40B4-BE49-F238E27FC236}">
                      <a16:creationId xmlns:a16="http://schemas.microsoft.com/office/drawing/2014/main" id="{7A4DFF01-A42E-96D7-1519-D272ED65A14A}"/>
                    </a:ext>
                  </a:extLst>
                </p14:cNvPr>
                <p14:cNvContentPartPr/>
                <p14:nvPr/>
              </p14:nvContentPartPr>
              <p14:xfrm>
                <a:off x="7374384" y="4879224"/>
                <a:ext cx="23400" cy="12960"/>
              </p14:xfrm>
            </p:contentPart>
          </mc:Choice>
          <mc:Fallback xmlns="">
            <p:pic>
              <p:nvPicPr>
                <p:cNvPr id="31" name="Inkt 30">
                  <a:extLst>
                    <a:ext uri="{FF2B5EF4-FFF2-40B4-BE49-F238E27FC236}">
                      <a16:creationId xmlns:a16="http://schemas.microsoft.com/office/drawing/2014/main" id="{7A4DFF01-A42E-96D7-1519-D272ED65A14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65744" y="4870224"/>
                  <a:ext cx="4104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2958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31340-4043-A663-E6CD-4272D9E80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750F73-E158-F6F4-0A43-8C63F4A8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" y="3231"/>
            <a:ext cx="12191999" cy="685799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3E5741F-6EC9-5B73-911A-35E787D11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" y="-3230"/>
            <a:ext cx="12191999" cy="685799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106E438A-E076-25E5-BF0B-E8DCA6B1B8D1}"/>
              </a:ext>
            </a:extLst>
          </p:cNvPr>
          <p:cNvGrpSpPr/>
          <p:nvPr/>
        </p:nvGrpSpPr>
        <p:grpSpPr>
          <a:xfrm>
            <a:off x="10093892" y="6264909"/>
            <a:ext cx="1749344" cy="365125"/>
            <a:chOff x="10093892" y="6264909"/>
            <a:chExt cx="1749344" cy="365125"/>
          </a:xfrm>
        </p:grpSpPr>
        <p:sp>
          <p:nvSpPr>
            <p:cNvPr id="34" name="Tijdelijke aanduiding voor voettekst 40">
              <a:extLst>
                <a:ext uri="{FF2B5EF4-FFF2-40B4-BE49-F238E27FC236}">
                  <a16:creationId xmlns:a16="http://schemas.microsoft.com/office/drawing/2014/main" id="{0C78F121-C22E-C4E9-0293-2886DCF4C844}"/>
                </a:ext>
              </a:extLst>
            </p:cNvPr>
            <p:cNvSpPr txBox="1">
              <a:spLocks/>
            </p:cNvSpPr>
            <p:nvPr/>
          </p:nvSpPr>
          <p:spPr>
            <a:xfrm>
              <a:off x="10093892" y="6264909"/>
              <a:ext cx="153937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nl-NL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nl-NL" sz="1000" dirty="0">
                  <a:solidFill>
                    <a:schemeClr val="tx1"/>
                  </a:solidFill>
                  <a:latin typeface="Roboto Condensed Light" pitchFamily="2" charset="0"/>
                  <a:ea typeface="Roboto Condensed Light" pitchFamily="2" charset="0"/>
                  <a:cs typeface="Futura Medium" panose="020B0602020204020303" pitchFamily="34" charset="-79"/>
                </a:rPr>
                <a:t>Terug naar </a:t>
              </a:r>
              <a:r>
                <a:rPr lang="nl-NL" sz="1000" b="1" dirty="0">
                  <a:solidFill>
                    <a:schemeClr val="tx1"/>
                  </a:solidFill>
                  <a:latin typeface="ROBOTO CONDENSED LIGHT" pitchFamily="2" charset="0"/>
                  <a:ea typeface="ROBOTO CONDENSED LIGHT" pitchFamily="2" charset="0"/>
                  <a:cs typeface="Futura Medium" panose="020B0602020204020303" pitchFamily="34" charset="-79"/>
                  <a:hlinkClick r:id="" action="ppaction://hlinkshowjump?jump=firstslide"/>
                </a:rPr>
                <a:t>beginpagina</a:t>
              </a:r>
              <a:endParaRPr lang="nl-NL" sz="1000" b="1" dirty="0">
                <a:solidFill>
                  <a:schemeClr val="tx1"/>
                </a:solidFill>
                <a:latin typeface="ROBOTO CONDENSED LIGHT" pitchFamily="2" charset="0"/>
                <a:ea typeface="ROBOTO CONDENSED LIGHT" pitchFamily="2" charset="0"/>
                <a:cs typeface="Futura Medium" panose="020B0602020204020303" pitchFamily="34" charset="-79"/>
              </a:endParaRPr>
            </a:p>
          </p:txBody>
        </p: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C0FB35A0-E773-8739-C03D-F45382D14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13397" y="6370102"/>
              <a:ext cx="229839" cy="172379"/>
            </a:xfrm>
            <a:prstGeom prst="rect">
              <a:avLst/>
            </a:prstGeom>
          </p:spPr>
        </p:pic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1F7AEAEC-65D2-3CBB-7C7A-9478F18C286B}"/>
              </a:ext>
            </a:extLst>
          </p:cNvPr>
          <p:cNvGrpSpPr/>
          <p:nvPr/>
        </p:nvGrpSpPr>
        <p:grpSpPr>
          <a:xfrm>
            <a:off x="8708694" y="310307"/>
            <a:ext cx="3483306" cy="705621"/>
            <a:chOff x="8949257" y="315519"/>
            <a:chExt cx="3483306" cy="705621"/>
          </a:xfrm>
        </p:grpSpPr>
        <p:pic>
          <p:nvPicPr>
            <p:cNvPr id="48" name="Afbeelding 47">
              <a:extLst>
                <a:ext uri="{FF2B5EF4-FFF2-40B4-BE49-F238E27FC236}">
                  <a16:creationId xmlns:a16="http://schemas.microsoft.com/office/drawing/2014/main" id="{4EB98CDA-42F5-3752-9452-BE9BC566A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49257" y="315519"/>
              <a:ext cx="3483306" cy="705621"/>
            </a:xfrm>
            <a:prstGeom prst="rect">
              <a:avLst/>
            </a:prstGeom>
          </p:spPr>
        </p:pic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DB0FDB40-A5EB-C55D-2674-A7D120061F4E}"/>
                </a:ext>
              </a:extLst>
            </p:cNvPr>
            <p:cNvSpPr txBox="1"/>
            <p:nvPr/>
          </p:nvSpPr>
          <p:spPr>
            <a:xfrm>
              <a:off x="8949257" y="566183"/>
              <a:ext cx="3342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endParaRPr>
            </a:p>
          </p:txBody>
        </p:sp>
      </p:grp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144FF17E-7C01-2EC2-91BF-741EECEB3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10275" y="6323957"/>
            <a:ext cx="944118" cy="247028"/>
          </a:xfrm>
          <a:prstGeom prst="rect">
            <a:avLst/>
          </a:prstGeom>
        </p:spPr>
      </p:pic>
      <p:sp>
        <p:nvSpPr>
          <p:cNvPr id="54" name="Tijdelijke aanduiding voor dianummer 41">
            <a:extLst>
              <a:ext uri="{FF2B5EF4-FFF2-40B4-BE49-F238E27FC236}">
                <a16:creationId xmlns:a16="http://schemas.microsoft.com/office/drawing/2014/main" id="{2B48416A-EF58-14A0-636C-EF3D41E2AE66}"/>
              </a:ext>
            </a:extLst>
          </p:cNvPr>
          <p:cNvSpPr txBox="1">
            <a:spLocks/>
          </p:cNvSpPr>
          <p:nvPr/>
        </p:nvSpPr>
        <p:spPr>
          <a:xfrm>
            <a:off x="271942" y="6273657"/>
            <a:ext cx="424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D5170E-D235-3142-9AE7-E9C48D396AAE}" type="slidenum">
              <a:rPr lang="nl-NL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utura Medium" panose="020B0602020204020303" pitchFamily="34" charset="-79"/>
              </a:rPr>
              <a:pPr algn="ctr"/>
              <a:t>6</a:t>
            </a:fld>
            <a:endParaRPr lang="nl-NL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4F4B475-55B7-BBC3-48CD-1DA6A3D49EFC}"/>
              </a:ext>
            </a:extLst>
          </p:cNvPr>
          <p:cNvSpPr txBox="1"/>
          <p:nvPr/>
        </p:nvSpPr>
        <p:spPr>
          <a:xfrm>
            <a:off x="2674506" y="331786"/>
            <a:ext cx="5306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F4F4D"/>
                </a:solidFill>
                <a:latin typeface="Roboto Slab" pitchFamily="2" charset="0"/>
                <a:ea typeface="Roboto Slab" pitchFamily="2" charset="0"/>
              </a:rPr>
              <a:t>Van strategie naar concreet werkprogramma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3F41C5F-5A6C-A552-459D-EE23769253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7" y="1173263"/>
            <a:ext cx="4753767" cy="490070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3F091F2-E221-4F6E-20E1-AEF28C4A9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150" y="3425593"/>
            <a:ext cx="2254366" cy="342917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ECD95EF-FA86-CDCB-F814-4CB72FF819C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11575"/>
          <a:stretch>
            <a:fillRect/>
          </a:stretch>
        </p:blipFill>
        <p:spPr>
          <a:xfrm>
            <a:off x="6755459" y="819372"/>
            <a:ext cx="5446798" cy="3467278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EB62F78E-9150-CAB5-A6FA-C4D5F41B369C}"/>
              </a:ext>
            </a:extLst>
          </p:cNvPr>
          <p:cNvSpPr txBox="1"/>
          <p:nvPr/>
        </p:nvSpPr>
        <p:spPr>
          <a:xfrm>
            <a:off x="8835733" y="331786"/>
            <a:ext cx="3088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Fase 3 </a:t>
            </a:r>
          </a:p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Deltaprogramma</a:t>
            </a:r>
          </a:p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Zoetwater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8DC9C8-B65A-C209-F342-53E910A504B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815" r="15061" b="-815"/>
          <a:stretch>
            <a:fillRect/>
          </a:stretch>
        </p:blipFill>
        <p:spPr>
          <a:xfrm>
            <a:off x="6755459" y="4278024"/>
            <a:ext cx="5426284" cy="26353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1C6377D5-9CCB-9974-C699-9BAD36B4C2B4}"/>
                  </a:ext>
                </a:extLst>
              </p14:cNvPr>
              <p14:cNvContentPartPr/>
              <p14:nvPr/>
            </p14:nvContentPartPr>
            <p14:xfrm>
              <a:off x="6671664" y="2494872"/>
              <a:ext cx="370080" cy="29556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1C6377D5-9CCB-9974-C699-9BAD36B4C2B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62664" y="2486232"/>
                <a:ext cx="387720" cy="3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210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ADD9E-6CBC-36DE-E274-E1BBEED83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7362D42-959D-F359-181C-FAC85B45A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" y="3231"/>
            <a:ext cx="12191999" cy="685799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846AB8B-66A3-D18A-56DD-ECEA0B3A7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" y="-3230"/>
            <a:ext cx="12191999" cy="685799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17BCE26-3130-783B-006B-F5FD26A6A180}"/>
              </a:ext>
            </a:extLst>
          </p:cNvPr>
          <p:cNvGrpSpPr/>
          <p:nvPr/>
        </p:nvGrpSpPr>
        <p:grpSpPr>
          <a:xfrm>
            <a:off x="10093892" y="6264909"/>
            <a:ext cx="1749344" cy="365125"/>
            <a:chOff x="10093892" y="6264909"/>
            <a:chExt cx="1749344" cy="365125"/>
          </a:xfrm>
        </p:grpSpPr>
        <p:sp>
          <p:nvSpPr>
            <p:cNvPr id="34" name="Tijdelijke aanduiding voor voettekst 40">
              <a:extLst>
                <a:ext uri="{FF2B5EF4-FFF2-40B4-BE49-F238E27FC236}">
                  <a16:creationId xmlns:a16="http://schemas.microsoft.com/office/drawing/2014/main" id="{1A937049-123B-16EA-93E2-24223A0C2DFE}"/>
                </a:ext>
              </a:extLst>
            </p:cNvPr>
            <p:cNvSpPr txBox="1">
              <a:spLocks/>
            </p:cNvSpPr>
            <p:nvPr/>
          </p:nvSpPr>
          <p:spPr>
            <a:xfrm>
              <a:off x="10093892" y="6264909"/>
              <a:ext cx="153937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nl-NL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nl-NL" sz="1000" dirty="0">
                  <a:solidFill>
                    <a:schemeClr val="tx1"/>
                  </a:solidFill>
                  <a:latin typeface="Roboto Condensed Light" pitchFamily="2" charset="0"/>
                  <a:ea typeface="Roboto Condensed Light" pitchFamily="2" charset="0"/>
                  <a:cs typeface="Futura Medium" panose="020B0602020204020303" pitchFamily="34" charset="-79"/>
                </a:rPr>
                <a:t>Terug naar </a:t>
              </a:r>
              <a:r>
                <a:rPr lang="nl-NL" sz="1000" b="1" dirty="0">
                  <a:solidFill>
                    <a:schemeClr val="tx1"/>
                  </a:solidFill>
                  <a:latin typeface="ROBOTO CONDENSED LIGHT" pitchFamily="2" charset="0"/>
                  <a:ea typeface="ROBOTO CONDENSED LIGHT" pitchFamily="2" charset="0"/>
                  <a:cs typeface="Futura Medium" panose="020B0602020204020303" pitchFamily="34" charset="-79"/>
                  <a:hlinkClick r:id="" action="ppaction://hlinkshowjump?jump=firstslide"/>
                </a:rPr>
                <a:t>beginpagina</a:t>
              </a:r>
              <a:endParaRPr lang="nl-NL" sz="1000" b="1" dirty="0">
                <a:solidFill>
                  <a:schemeClr val="tx1"/>
                </a:solidFill>
                <a:latin typeface="ROBOTO CONDENSED LIGHT" pitchFamily="2" charset="0"/>
                <a:ea typeface="ROBOTO CONDENSED LIGHT" pitchFamily="2" charset="0"/>
                <a:cs typeface="Futura Medium" panose="020B0602020204020303" pitchFamily="34" charset="-79"/>
              </a:endParaRPr>
            </a:p>
          </p:txBody>
        </p: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4F1D5032-5B1A-54D9-A573-EC3280A74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13397" y="6370102"/>
              <a:ext cx="229839" cy="172379"/>
            </a:xfrm>
            <a:prstGeom prst="rect">
              <a:avLst/>
            </a:prstGeom>
          </p:spPr>
        </p:pic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C5CD1DAD-603F-5E08-A17C-3C9F9877EF67}"/>
              </a:ext>
            </a:extLst>
          </p:cNvPr>
          <p:cNvGrpSpPr/>
          <p:nvPr/>
        </p:nvGrpSpPr>
        <p:grpSpPr>
          <a:xfrm>
            <a:off x="8708694" y="310307"/>
            <a:ext cx="3483306" cy="705621"/>
            <a:chOff x="8949257" y="315519"/>
            <a:chExt cx="3483306" cy="705621"/>
          </a:xfrm>
        </p:grpSpPr>
        <p:pic>
          <p:nvPicPr>
            <p:cNvPr id="48" name="Afbeelding 47">
              <a:extLst>
                <a:ext uri="{FF2B5EF4-FFF2-40B4-BE49-F238E27FC236}">
                  <a16:creationId xmlns:a16="http://schemas.microsoft.com/office/drawing/2014/main" id="{7280453E-81F3-E007-A18D-CE87D0F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49257" y="315519"/>
              <a:ext cx="3483306" cy="705621"/>
            </a:xfrm>
            <a:prstGeom prst="rect">
              <a:avLst/>
            </a:prstGeom>
          </p:spPr>
        </p:pic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610C0037-430A-9E9F-8C2B-4896150F9D53}"/>
                </a:ext>
              </a:extLst>
            </p:cNvPr>
            <p:cNvSpPr txBox="1"/>
            <p:nvPr/>
          </p:nvSpPr>
          <p:spPr>
            <a:xfrm>
              <a:off x="8949257" y="566183"/>
              <a:ext cx="3342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endParaRPr>
            </a:p>
          </p:txBody>
        </p:sp>
      </p:grp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98E5AE9C-DBED-72B7-0C4D-5CAD9072C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10275" y="6323957"/>
            <a:ext cx="944118" cy="247028"/>
          </a:xfrm>
          <a:prstGeom prst="rect">
            <a:avLst/>
          </a:prstGeom>
        </p:spPr>
      </p:pic>
      <p:sp>
        <p:nvSpPr>
          <p:cNvPr id="54" name="Tijdelijke aanduiding voor dianummer 41">
            <a:extLst>
              <a:ext uri="{FF2B5EF4-FFF2-40B4-BE49-F238E27FC236}">
                <a16:creationId xmlns:a16="http://schemas.microsoft.com/office/drawing/2014/main" id="{F6337A31-471B-30AE-0FB7-06875B21C819}"/>
              </a:ext>
            </a:extLst>
          </p:cNvPr>
          <p:cNvSpPr txBox="1">
            <a:spLocks/>
          </p:cNvSpPr>
          <p:nvPr/>
        </p:nvSpPr>
        <p:spPr>
          <a:xfrm>
            <a:off x="271942" y="6273657"/>
            <a:ext cx="424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D5170E-D235-3142-9AE7-E9C48D396AAE}" type="slidenum">
              <a:rPr lang="nl-NL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utura Medium" panose="020B0602020204020303" pitchFamily="34" charset="-79"/>
              </a:rPr>
              <a:pPr algn="ctr"/>
              <a:t>7</a:t>
            </a:fld>
            <a:endParaRPr lang="nl-NL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AA4A8A02-377F-837D-5617-23A02742AB62}"/>
              </a:ext>
            </a:extLst>
          </p:cNvPr>
          <p:cNvSpPr txBox="1"/>
          <p:nvPr/>
        </p:nvSpPr>
        <p:spPr>
          <a:xfrm>
            <a:off x="3483307" y="721893"/>
            <a:ext cx="552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F4F4D"/>
                </a:solidFill>
                <a:latin typeface="Roboto Slab" pitchFamily="2" charset="0"/>
                <a:ea typeface="Roboto Slab" pitchFamily="2" charset="0"/>
              </a:rPr>
              <a:t>Wat weten we nog niet?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C6B801F-5311-4D7D-645B-B4F6AEE32E61}"/>
              </a:ext>
            </a:extLst>
          </p:cNvPr>
          <p:cNvSpPr txBox="1"/>
          <p:nvPr/>
        </p:nvSpPr>
        <p:spPr>
          <a:xfrm>
            <a:off x="766695" y="1656699"/>
            <a:ext cx="107370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5F504D"/>
                </a:solidFill>
              </a:rPr>
              <a:t>Deltafonds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De hoogte van het Deltafonds voor Deltaprogramma Zoetwater fase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De bijdrage uit dit Deltafonds per zoetwaterregio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De vorm van de subsidie – maar we verwachten weer een SPUK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Het % subsidie per maatregel – maar we verwachten weer 25 %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rgbClr val="5F504D"/>
              </a:solidFill>
            </a:endParaRPr>
          </a:p>
          <a:p>
            <a:r>
              <a:rPr lang="nl-NL" b="1" dirty="0">
                <a:solidFill>
                  <a:srgbClr val="5F504D"/>
                </a:solidFill>
              </a:rPr>
              <a:t>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Welke maatregelen er o.b.v. de SEA afvallen en daarmee niet in aanmerking komen voor subsidie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De eigen regionale criteria (als er meer maatregelen zijn dan we aan subsidie ontvangen)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rgbClr val="5F504D"/>
              </a:solidFill>
            </a:endParaRPr>
          </a:p>
          <a:p>
            <a:r>
              <a:rPr lang="nl-NL" b="1" dirty="0">
                <a:solidFill>
                  <a:srgbClr val="5F504D"/>
                </a:solidFill>
              </a:rPr>
              <a:t>Speelruimte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Nog onbekend wat er gebeurt tussen ‘definitief bod nov 26 en ‘aanvragen SPUK’.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BD4ECA5-7048-B8CC-1D37-0B08451938AE}"/>
              </a:ext>
            </a:extLst>
          </p:cNvPr>
          <p:cNvSpPr txBox="1"/>
          <p:nvPr/>
        </p:nvSpPr>
        <p:spPr>
          <a:xfrm>
            <a:off x="8835733" y="331786"/>
            <a:ext cx="3088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Fase 3 </a:t>
            </a:r>
          </a:p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Deltaprogramma</a:t>
            </a:r>
          </a:p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Zoetwater</a:t>
            </a:r>
          </a:p>
        </p:txBody>
      </p:sp>
    </p:spTree>
    <p:extLst>
      <p:ext uri="{BB962C8B-B14F-4D97-AF65-F5344CB8AC3E}">
        <p14:creationId xmlns:p14="http://schemas.microsoft.com/office/powerpoint/2010/main" val="262495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B43A0-35AA-1350-51F6-76F382DE8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06E6D2A-500F-5D33-C9DA-F285BEC1F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" y="3231"/>
            <a:ext cx="12191999" cy="685799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16587F2-3EC4-2C75-C1B8-FEBA7F298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" y="-3230"/>
            <a:ext cx="12191999" cy="685799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E279A41-C4C6-55E6-E50F-F1E25D98CD10}"/>
              </a:ext>
            </a:extLst>
          </p:cNvPr>
          <p:cNvGrpSpPr/>
          <p:nvPr/>
        </p:nvGrpSpPr>
        <p:grpSpPr>
          <a:xfrm>
            <a:off x="10093892" y="6264909"/>
            <a:ext cx="1749344" cy="365125"/>
            <a:chOff x="10093892" y="6264909"/>
            <a:chExt cx="1749344" cy="365125"/>
          </a:xfrm>
        </p:grpSpPr>
        <p:sp>
          <p:nvSpPr>
            <p:cNvPr id="34" name="Tijdelijke aanduiding voor voettekst 40">
              <a:extLst>
                <a:ext uri="{FF2B5EF4-FFF2-40B4-BE49-F238E27FC236}">
                  <a16:creationId xmlns:a16="http://schemas.microsoft.com/office/drawing/2014/main" id="{F44A5EA6-8897-84F8-B4AC-AF4AA5C5E41D}"/>
                </a:ext>
              </a:extLst>
            </p:cNvPr>
            <p:cNvSpPr txBox="1">
              <a:spLocks/>
            </p:cNvSpPr>
            <p:nvPr/>
          </p:nvSpPr>
          <p:spPr>
            <a:xfrm>
              <a:off x="10093892" y="6264909"/>
              <a:ext cx="153937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nl-NL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nl-NL" sz="1000" dirty="0">
                  <a:solidFill>
                    <a:schemeClr val="tx1"/>
                  </a:solidFill>
                  <a:latin typeface="Roboto Condensed Light" pitchFamily="2" charset="0"/>
                  <a:ea typeface="Roboto Condensed Light" pitchFamily="2" charset="0"/>
                  <a:cs typeface="Futura Medium" panose="020B0602020204020303" pitchFamily="34" charset="-79"/>
                </a:rPr>
                <a:t>Terug naar </a:t>
              </a:r>
              <a:r>
                <a:rPr lang="nl-NL" sz="1000" b="1" dirty="0">
                  <a:solidFill>
                    <a:schemeClr val="tx1"/>
                  </a:solidFill>
                  <a:latin typeface="ROBOTO CONDENSED LIGHT" pitchFamily="2" charset="0"/>
                  <a:ea typeface="ROBOTO CONDENSED LIGHT" pitchFamily="2" charset="0"/>
                  <a:cs typeface="Futura Medium" panose="020B0602020204020303" pitchFamily="34" charset="-79"/>
                  <a:hlinkClick r:id="" action="ppaction://hlinkshowjump?jump=firstslide"/>
                </a:rPr>
                <a:t>beginpagina</a:t>
              </a:r>
              <a:endParaRPr lang="nl-NL" sz="1000" b="1" dirty="0">
                <a:solidFill>
                  <a:schemeClr val="tx1"/>
                </a:solidFill>
                <a:latin typeface="ROBOTO CONDENSED LIGHT" pitchFamily="2" charset="0"/>
                <a:ea typeface="ROBOTO CONDENSED LIGHT" pitchFamily="2" charset="0"/>
                <a:cs typeface="Futura Medium" panose="020B0602020204020303" pitchFamily="34" charset="-79"/>
              </a:endParaRPr>
            </a:p>
          </p:txBody>
        </p:sp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02BF133-E3DC-33DA-458F-60467929E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13397" y="6370102"/>
              <a:ext cx="229839" cy="172379"/>
            </a:xfrm>
            <a:prstGeom prst="rect">
              <a:avLst/>
            </a:prstGeom>
          </p:spPr>
        </p:pic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34B0F8CF-ADA0-DC11-4401-9ED9D9666F9B}"/>
              </a:ext>
            </a:extLst>
          </p:cNvPr>
          <p:cNvGrpSpPr/>
          <p:nvPr/>
        </p:nvGrpSpPr>
        <p:grpSpPr>
          <a:xfrm>
            <a:off x="8708694" y="310307"/>
            <a:ext cx="3483306" cy="705621"/>
            <a:chOff x="8949257" y="315519"/>
            <a:chExt cx="3483306" cy="705621"/>
          </a:xfrm>
        </p:grpSpPr>
        <p:pic>
          <p:nvPicPr>
            <p:cNvPr id="48" name="Afbeelding 47">
              <a:extLst>
                <a:ext uri="{FF2B5EF4-FFF2-40B4-BE49-F238E27FC236}">
                  <a16:creationId xmlns:a16="http://schemas.microsoft.com/office/drawing/2014/main" id="{F610D2A3-E1CB-BB7D-1D14-64328440E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49257" y="315519"/>
              <a:ext cx="3483306" cy="705621"/>
            </a:xfrm>
            <a:prstGeom prst="rect">
              <a:avLst/>
            </a:prstGeom>
          </p:spPr>
        </p:pic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037597F3-FF83-CE97-FBBC-19EF5BF153F0}"/>
                </a:ext>
              </a:extLst>
            </p:cNvPr>
            <p:cNvSpPr txBox="1"/>
            <p:nvPr/>
          </p:nvSpPr>
          <p:spPr>
            <a:xfrm>
              <a:off x="8949257" y="566183"/>
              <a:ext cx="3342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endParaRPr>
            </a:p>
          </p:txBody>
        </p:sp>
      </p:grp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1ACE55CF-05F3-8C95-64F3-799FC73F3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-10275" y="6323957"/>
            <a:ext cx="944118" cy="247028"/>
          </a:xfrm>
          <a:prstGeom prst="rect">
            <a:avLst/>
          </a:prstGeom>
        </p:spPr>
      </p:pic>
      <p:sp>
        <p:nvSpPr>
          <p:cNvPr id="54" name="Tijdelijke aanduiding voor dianummer 41">
            <a:extLst>
              <a:ext uri="{FF2B5EF4-FFF2-40B4-BE49-F238E27FC236}">
                <a16:creationId xmlns:a16="http://schemas.microsoft.com/office/drawing/2014/main" id="{4D517FB2-759E-EB50-9743-58AC10D1116B}"/>
              </a:ext>
            </a:extLst>
          </p:cNvPr>
          <p:cNvSpPr txBox="1">
            <a:spLocks/>
          </p:cNvSpPr>
          <p:nvPr/>
        </p:nvSpPr>
        <p:spPr>
          <a:xfrm>
            <a:off x="271942" y="6273657"/>
            <a:ext cx="424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D5170E-D235-3142-9AE7-E9C48D396AAE}" type="slidenum">
              <a:rPr lang="nl-NL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Futura Medium" panose="020B0602020204020303" pitchFamily="34" charset="-79"/>
              </a:rPr>
              <a:pPr algn="ctr"/>
              <a:t>8</a:t>
            </a:fld>
            <a:endParaRPr lang="nl-NL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Futura Medium" panose="020B0602020204020303" pitchFamily="34" charset="-79"/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061B655-0304-11A4-011C-7CB406DDE4A6}"/>
              </a:ext>
            </a:extLst>
          </p:cNvPr>
          <p:cNvSpPr txBox="1"/>
          <p:nvPr/>
        </p:nvSpPr>
        <p:spPr>
          <a:xfrm>
            <a:off x="3913668" y="662142"/>
            <a:ext cx="552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F4F4D"/>
                </a:solidFill>
                <a:latin typeface="Roboto Slab" pitchFamily="2" charset="0"/>
                <a:ea typeface="Roboto Slab" pitchFamily="2" charset="0"/>
              </a:rPr>
              <a:t>Wat weten we wel?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00B35BA-A482-A8A9-285E-A5BE3D12856D}"/>
              </a:ext>
            </a:extLst>
          </p:cNvPr>
          <p:cNvSpPr txBox="1"/>
          <p:nvPr/>
        </p:nvSpPr>
        <p:spPr>
          <a:xfrm>
            <a:off x="860635" y="1329465"/>
            <a:ext cx="10491241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5F504D"/>
                </a:solidFill>
              </a:rPr>
              <a:t>Tot 2050 is er in het Deltafonds ca. € 29 miljard </a:t>
            </a:r>
            <a:r>
              <a:rPr lang="nl-NL" dirty="0">
                <a:solidFill>
                  <a:srgbClr val="5F504D"/>
                </a:solidFill>
              </a:rPr>
              <a:t>beschikbaar voor het landelijk Deltaprogramma</a:t>
            </a:r>
          </a:p>
          <a:p>
            <a:endParaRPr lang="nl-NL" dirty="0">
              <a:solidFill>
                <a:srgbClr val="5F504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5F504D"/>
                </a:solidFill>
              </a:rPr>
              <a:t>Er komt geld vrij uit het Deltafonds voor fase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Fase 1: € 150 miljoen; waarvan € 27 miljoen voor ZON via een algemene regeling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Fase 2: € 250 miljoen; waarvan </a:t>
            </a:r>
            <a:r>
              <a:rPr lang="nl-NL" b="1" dirty="0">
                <a:solidFill>
                  <a:srgbClr val="5F504D"/>
                </a:solidFill>
              </a:rPr>
              <a:t>€ 50 miljoen </a:t>
            </a:r>
            <a:r>
              <a:rPr lang="nl-NL" dirty="0">
                <a:solidFill>
                  <a:srgbClr val="5F504D"/>
                </a:solidFill>
              </a:rPr>
              <a:t>voor ZON via een SPUK</a:t>
            </a:r>
          </a:p>
          <a:p>
            <a:endParaRPr lang="nl-NL" dirty="0">
              <a:solidFill>
                <a:srgbClr val="5F504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FF0000"/>
                </a:solidFill>
              </a:rPr>
              <a:t>Financiële randvoorwaarden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Eigen cofinanciering geborgd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Je mag het niet stapelen met andere Deltafondsmiddelen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Geen </a:t>
            </a:r>
            <a:r>
              <a:rPr lang="nl-NL" dirty="0">
                <a:solidFill>
                  <a:srgbClr val="5F504D"/>
                </a:solidFill>
                <a:hlinkClick r:id="rId7"/>
              </a:rPr>
              <a:t>staatssteun</a:t>
            </a:r>
            <a:endParaRPr lang="nl-NL" dirty="0">
              <a:solidFill>
                <a:srgbClr val="5F504D"/>
              </a:solidFill>
              <a:ea typeface="Calibri"/>
              <a:cs typeface="Calibri"/>
              <a:hlinkClick r:id="rId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Geen eigen personeelskosten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Geen afwenteling naar toekomstige generaties, andere gebieden of van privaat naar publiek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Positieve SEA m.b.t. hydrologische effectiviteit, doelmatigheid, sociaaleconomische analyse en uitvoerbaarheid.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>
              <a:solidFill>
                <a:srgbClr val="5F504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5F504D"/>
                </a:solidFill>
              </a:rPr>
              <a:t>Type maatregelen </a:t>
            </a:r>
            <a:r>
              <a:rPr lang="nl-NL" dirty="0">
                <a:solidFill>
                  <a:srgbClr val="5F504D"/>
                </a:solidFill>
              </a:rPr>
              <a:t>en de ingeschatte kosten en effectiviteit fase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rgbClr val="5F504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5F504D"/>
                </a:solidFill>
              </a:rPr>
              <a:t>Het </a:t>
            </a:r>
            <a:r>
              <a:rPr lang="nl-NL" b="1" dirty="0">
                <a:solidFill>
                  <a:srgbClr val="5F504D"/>
                </a:solidFill>
              </a:rPr>
              <a:t>besluit over het regionale bod </a:t>
            </a:r>
            <a:r>
              <a:rPr lang="nl-NL" dirty="0">
                <a:solidFill>
                  <a:srgbClr val="5F504D"/>
                </a:solidFill>
              </a:rPr>
              <a:t>is in het BPZ van 18-11-2026 (en 25-9-2026 in RBO)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2186D15-7D3A-D82F-A8A2-8F58194AC597}"/>
              </a:ext>
            </a:extLst>
          </p:cNvPr>
          <p:cNvSpPr txBox="1"/>
          <p:nvPr/>
        </p:nvSpPr>
        <p:spPr>
          <a:xfrm>
            <a:off x="8835733" y="331786"/>
            <a:ext cx="3088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Fase 3 </a:t>
            </a:r>
          </a:p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Deltaprogramma</a:t>
            </a:r>
          </a:p>
          <a:p>
            <a:pPr algn="r"/>
            <a:r>
              <a:rPr lang="nl-NL" sz="1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Zoetwater</a:t>
            </a:r>
          </a:p>
        </p:txBody>
      </p:sp>
    </p:spTree>
    <p:extLst>
      <p:ext uri="{BB962C8B-B14F-4D97-AF65-F5344CB8AC3E}">
        <p14:creationId xmlns:p14="http://schemas.microsoft.com/office/powerpoint/2010/main" val="30809170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4CA27EFDB6E47B2F4191BE1068226" ma:contentTypeVersion="18" ma:contentTypeDescription="Een nieuw document maken." ma:contentTypeScope="" ma:versionID="ff3657f5dd14fdf099ac06ed6ab19a45">
  <xsd:schema xmlns:xsd="http://www.w3.org/2001/XMLSchema" xmlns:xs="http://www.w3.org/2001/XMLSchema" xmlns:p="http://schemas.microsoft.com/office/2006/metadata/properties" xmlns:ns2="5269d079-4f81-4987-addd-8baaef44e89f" xmlns:ns3="231d33ba-9f9c-42fa-ae98-4584e6927515" targetNamespace="http://schemas.microsoft.com/office/2006/metadata/properties" ma:root="true" ma:fieldsID="ba403cf4c7bf271c613bb9803c65246d" ns2:_="" ns3:_="">
    <xsd:import namespace="5269d079-4f81-4987-addd-8baaef44e89f"/>
    <xsd:import namespace="231d33ba-9f9c-42fa-ae98-4584e6927515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9d079-4f81-4987-addd-8baaef44e89f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166fbe23-0871-4ff6-9b7c-2a4940f0a891}" ma:internalName="TaxCatchAll" ma:showField="CatchAllData" ma:web="5269d079-4f81-4987-addd-8baaef44e8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d33ba-9f9c-42fa-ae98-4584e6927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c15798b9-d85f-4e40-bcfc-5fb28d00c3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9d079-4f81-4987-addd-8baaef44e89f" xsi:nil="true"/>
    <lcf76f155ced4ddcb4097134ff3c332f xmlns="231d33ba-9f9c-42fa-ae98-4584e692751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A2CD48-3BD5-4A1D-B10C-C87F2DD09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69d079-4f81-4987-addd-8baaef44e89f"/>
    <ds:schemaRef ds:uri="231d33ba-9f9c-42fa-ae98-4584e69275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7CD9DA-03E3-45EB-986F-B6C73D4CEC15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19d0792c-a612-4993-a181-02f9673d544f"/>
    <ds:schemaRef ds:uri="http://purl.org/dc/elements/1.1/"/>
    <ds:schemaRef ds:uri="6e04f3ce-3e3e-4990-9c6a-41ac2df6e7a7"/>
    <ds:schemaRef ds:uri="http://schemas.microsoft.com/office/2006/metadata/properties"/>
    <ds:schemaRef ds:uri="5269d079-4f81-4987-addd-8baaef44e89f"/>
    <ds:schemaRef ds:uri="231d33ba-9f9c-42fa-ae98-4584e6927515"/>
  </ds:schemaRefs>
</ds:datastoreItem>
</file>

<file path=customXml/itemProps3.xml><?xml version="1.0" encoding="utf-8"?>
<ds:datastoreItem xmlns:ds="http://schemas.openxmlformats.org/officeDocument/2006/customXml" ds:itemID="{33EEE4C5-BF33-43AC-88F3-3E8D0B0FAE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489</Words>
  <Application>Microsoft Office PowerPoint</Application>
  <PresentationFormat>Breedbeeld</PresentationFormat>
  <Paragraphs>128</Paragraphs>
  <Slides>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Joost van Dorst</dc:creator>
  <cp:lastModifiedBy>Anneke van der Kraan</cp:lastModifiedBy>
  <cp:revision>21</cp:revision>
  <dcterms:created xsi:type="dcterms:W3CDTF">2021-10-25T07:35:37Z</dcterms:created>
  <dcterms:modified xsi:type="dcterms:W3CDTF">2026-06-29T12:31:09Z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0x01010061D4CA27EFDB6E47B2F4191BE1068226</vt:lpwstr>
  </property>
</Properties>
</file>